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0.xml" ContentType="application/vnd.openxmlformats-officedocument.presentationml.slideLayout+xml"/>
  <Default Extension="gif" ContentType="image/gif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61" r:id="rId3"/>
    <p:sldId id="262" r:id="rId4"/>
    <p:sldId id="263" r:id="rId5"/>
    <p:sldId id="260" r:id="rId6"/>
    <p:sldId id="264" r:id="rId7"/>
    <p:sldId id="265" r:id="rId8"/>
    <p:sldId id="266" r:id="rId9"/>
    <p:sldId id="267" r:id="rId10"/>
    <p:sldId id="268" r:id="rId11"/>
    <p:sldId id="269" r:id="rId12"/>
    <p:sldId id="270" r:id="rId13"/>
    <p:sldId id="276" r:id="rId14"/>
    <p:sldId id="271" r:id="rId15"/>
    <p:sldId id="273" r:id="rId16"/>
    <p:sldId id="272" r:id="rId17"/>
    <p:sldId id="274" r:id="rId18"/>
    <p:sldId id="275" r:id="rId19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8000"/>
    <a:srgbClr val="006600"/>
    <a:srgbClr val="002B70"/>
    <a:srgbClr val="001B4C"/>
    <a:srgbClr val="002560"/>
    <a:srgbClr val="2975FF"/>
    <a:srgbClr val="145CDE"/>
    <a:srgbClr val="9CBCF6"/>
    <a:srgbClr val="6199FF"/>
    <a:srgbClr val="6DA1FF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68" d="100"/>
          <a:sy n="68" d="100"/>
        </p:scale>
        <p:origin x="-144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1">
          <a:blip r:embed="rId2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Пользовательский маке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67544" y="476672"/>
            <a:ext cx="8229600" cy="1143000"/>
          </a:xfrm>
        </p:spPr>
        <p:txBody>
          <a:bodyPr/>
          <a:lstStyle/>
          <a:p>
            <a:r>
              <a:rPr lang="ru-RU" dirty="0" smtClean="0"/>
              <a:t>Образец заголовка</a:t>
            </a:r>
            <a:endParaRPr lang="ru-RU" dirty="0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65B7319-8752-43DC-9251-6FF6EC4E5500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A00933E-8E9E-46F7-A2F2-BCFA8E62F16D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4" cstate="print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45DFA28-87F8-40C8-9560-6BEF5C9E4EF3}" type="datetimeFigureOut">
              <a:rPr lang="ru-RU" smtClean="0"/>
              <a:pPr/>
              <a:t>06.12.2015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C04F74E-87E3-4B59-9E87-2E297F912FF4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gif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/>
          </p:cNvSpPr>
          <p:nvPr/>
        </p:nvSpPr>
        <p:spPr>
          <a:xfrm>
            <a:off x="4143372" y="1484784"/>
            <a:ext cx="4785620" cy="1800200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ru-RU" sz="5400" b="1" i="0" u="none" strike="noStrike" kern="1200" normalizeH="0" baseline="0" noProof="0" dirty="0" smtClean="0">
                <a:ln w="19050">
                  <a:solidFill>
                    <a:schemeClr val="tx2">
                      <a:tint val="1000"/>
                    </a:schemeClr>
                  </a:solidFill>
                  <a:prstDash val="solid"/>
                </a:ln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uLnTx/>
                <a:uFillTx/>
                <a:latin typeface="+mn-lt"/>
                <a:ea typeface="+mj-ea"/>
                <a:cs typeface="+mj-cs"/>
              </a:rPr>
              <a:t>Голосеменные</a:t>
            </a:r>
            <a:endParaRPr kumimoji="0" lang="ru-RU" sz="5400" b="1" i="0" u="none" strike="noStrike" kern="1200" normalizeH="0" baseline="0" noProof="0" dirty="0">
              <a:ln w="19050">
                <a:solidFill>
                  <a:schemeClr val="tx2">
                    <a:tint val="1000"/>
                  </a:schemeClr>
                </a:solidFill>
                <a:prstDash val="solid"/>
              </a:ln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uLnTx/>
              <a:uFillTx/>
              <a:latin typeface="+mn-lt"/>
              <a:ea typeface="+mj-ea"/>
              <a:cs typeface="+mj-cs"/>
            </a:endParaRP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699792" y="4581128"/>
            <a:ext cx="4124002" cy="1512168"/>
          </a:xfrm>
          <a:prstGeom prst="roundRect">
            <a:avLst>
              <a:gd name="adj" fmla="val 1782"/>
            </a:avLst>
          </a:prstGeom>
          <a:noFill/>
        </p:spPr>
        <p:txBody>
          <a:bodyPr>
            <a:noAutofit/>
          </a:bodyPr>
          <a:lstStyle/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Хромых Наталья Алексеевна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Учитель биологии</a:t>
            </a:r>
          </a:p>
          <a:p>
            <a:pPr>
              <a:spcBef>
                <a:spcPts val="0"/>
              </a:spcBef>
            </a:pPr>
            <a:r>
              <a:rPr lang="ru-RU" sz="2400" i="1" dirty="0" smtClean="0">
                <a:solidFill>
                  <a:schemeClr val="tx1"/>
                </a:solidFill>
                <a:latin typeface="Times New Roman" pitchFamily="18" charset="0"/>
                <a:cs typeface="Times New Roman" pitchFamily="18" charset="0"/>
              </a:rPr>
              <a:t> МБОУ СОШ №1</a:t>
            </a:r>
            <a:endParaRPr lang="ru-RU" sz="2400" i="1" dirty="0">
              <a:solidFill>
                <a:schemeClr val="tx1"/>
              </a:solidFill>
              <a:latin typeface="Times New Roman" pitchFamily="18" charset="0"/>
              <a:cs typeface="Times New Roman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0"/>
            <a:ext cx="8229600" cy="1357298"/>
          </a:xfrm>
        </p:spPr>
        <p:txBody>
          <a:bodyPr>
            <a:normAutofit/>
          </a:bodyPr>
          <a:lstStyle/>
          <a:p>
            <a:r>
              <a:rPr lang="ru-RU" dirty="0" smtClean="0">
                <a:latin typeface="Monotype Corsiva" pitchFamily="66" charset="0"/>
              </a:rPr>
              <a:t> </a:t>
            </a:r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Картины Иван Ивановича Шишкина</a:t>
            </a:r>
            <a:b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100" dirty="0" smtClean="0">
                <a:solidFill>
                  <a:srgbClr val="FF0000"/>
                </a:solidFill>
                <a:latin typeface="Monotype Corsiva" pitchFamily="66" charset="0"/>
              </a:rPr>
              <a:t>Корабельная роща </a:t>
            </a:r>
            <a:endParaRPr lang="ru-RU" sz="31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 descr="картина Корабельная роща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357298"/>
            <a:ext cx="8072493" cy="47863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Сосновый бор. Мачтовый лес  в вятской губернии.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 descr="Сосновый бор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500034" y="1600200"/>
            <a:ext cx="785818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Утро в сосновом лесу (Медведи)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pic>
        <p:nvPicPr>
          <p:cNvPr id="4" name="Picture 2" descr="картина Утро в сосновом лесу - Медведи 3 медведя"/>
          <p:cNvPicPr>
            <a:picLocks noGrp="1" noChangeAspect="1" noChangeArrowheads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714348" y="1214422"/>
            <a:ext cx="7793177" cy="500066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Цель</a:t>
            </a:r>
            <a:r>
              <a:rPr lang="ru-RU" sz="3600" dirty="0" smtClean="0">
                <a:latin typeface="Monotype Corsiva" pitchFamily="66" charset="0"/>
              </a:rPr>
              <a:t>- изучить признаки строения голосеменных, научиться распознавать голосеменные по хвое и шишкам, определить значение голосеменных в природе и жизни человека.</a:t>
            </a:r>
            <a:endParaRPr lang="ru-RU" sz="36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357290" y="274638"/>
            <a:ext cx="7329510" cy="1143000"/>
          </a:xfrm>
        </p:spPr>
        <p:txBody>
          <a:bodyPr>
            <a:normAutofit/>
          </a:bodyPr>
          <a:lstStyle/>
          <a:p>
            <a:r>
              <a:rPr lang="ru-RU" sz="5400" dirty="0" smtClean="0">
                <a:solidFill>
                  <a:srgbClr val="FF0000"/>
                </a:solidFill>
                <a:latin typeface="Monotype Corsiva" pitchFamily="66" charset="0"/>
              </a:rPr>
              <a:t>План урока:</a:t>
            </a:r>
            <a:endParaRPr lang="ru-RU" sz="54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latin typeface="Monotype Corsiva" pitchFamily="66" charset="0"/>
              </a:rPr>
              <a:t>Многообразие голосеменных.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latin typeface="Monotype Corsiva" pitchFamily="66" charset="0"/>
              </a:rPr>
              <a:t>Общая </a:t>
            </a:r>
            <a:r>
              <a:rPr lang="ru-RU" sz="4000" dirty="0" smtClean="0">
                <a:latin typeface="Monotype Corsiva" pitchFamily="66" charset="0"/>
              </a:rPr>
              <a:t>характеристика голосеменных.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latin typeface="Monotype Corsiva" pitchFamily="66" charset="0"/>
              </a:rPr>
              <a:t>Лабораторная </a:t>
            </a:r>
            <a:r>
              <a:rPr lang="ru-RU" sz="4000" dirty="0" smtClean="0">
                <a:latin typeface="Monotype Corsiva" pitchFamily="66" charset="0"/>
              </a:rPr>
              <a:t>работа (в парах).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latin typeface="Monotype Corsiva" pitchFamily="66" charset="0"/>
              </a:rPr>
              <a:t>Работа в группах (решение биологических задач).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4000" dirty="0" smtClean="0">
                <a:latin typeface="Monotype Corsiva" pitchFamily="66" charset="0"/>
              </a:rPr>
              <a:t>Подведение итогов.</a:t>
            </a:r>
            <a:endParaRPr lang="ru-RU" sz="40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3143240" y="274638"/>
            <a:ext cx="5086360" cy="1143000"/>
          </a:xfrm>
        </p:spPr>
        <p:txBody>
          <a:bodyPr>
            <a:normAutofit/>
          </a:bodyPr>
          <a:lstStyle/>
          <a:p>
            <a:r>
              <a:rPr lang="ru-RU" sz="6000" dirty="0" smtClean="0">
                <a:solidFill>
                  <a:srgbClr val="008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Monotype Corsiva" pitchFamily="66" charset="0"/>
              </a:rPr>
              <a:t>Голосеменные</a:t>
            </a:r>
            <a:endParaRPr lang="ru-RU" sz="6000" dirty="0">
              <a:solidFill>
                <a:srgbClr val="008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Monotype Corsiva" pitchFamily="66" charset="0"/>
            </a:endParaRPr>
          </a:p>
        </p:txBody>
      </p:sp>
      <p:pic>
        <p:nvPicPr>
          <p:cNvPr id="5" name="Picture 4" descr="Сосна сибирская 1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500034" y="1857364"/>
            <a:ext cx="3929090" cy="3500462"/>
          </a:xfrm>
          <a:prstGeom prst="rect">
            <a:avLst/>
          </a:prstGeom>
          <a:noFill/>
        </p:spPr>
      </p:pic>
      <p:sp>
        <p:nvSpPr>
          <p:cNvPr id="6" name="Прямоугольник 5"/>
          <p:cNvSpPr/>
          <p:nvPr/>
        </p:nvSpPr>
        <p:spPr>
          <a:xfrm>
            <a:off x="1000100" y="5572140"/>
            <a:ext cx="2625014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ru-RU" b="1" dirty="0" smtClean="0"/>
              <a:t>Сосна сибирская - кедр</a:t>
            </a:r>
            <a:endParaRPr lang="ru-RU" b="1" dirty="0"/>
          </a:p>
        </p:txBody>
      </p:sp>
      <p:pic>
        <p:nvPicPr>
          <p:cNvPr id="7" name="Picture 4" descr="822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857752" y="1428736"/>
            <a:ext cx="4286248" cy="3643338"/>
          </a:xfrm>
          <a:prstGeom prst="rect">
            <a:avLst/>
          </a:prstGeom>
          <a:noFill/>
        </p:spPr>
      </p:pic>
      <p:sp>
        <p:nvSpPr>
          <p:cNvPr id="8" name="Прямоугольник 7"/>
          <p:cNvSpPr/>
          <p:nvPr/>
        </p:nvSpPr>
        <p:spPr>
          <a:xfrm>
            <a:off x="6286512" y="5357826"/>
            <a:ext cx="1627227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 smtClean="0">
                <a:latin typeface="Arial" charset="0"/>
              </a:rPr>
              <a:t>Ель</a:t>
            </a: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AutoShape 2" descr="https://im1-tub-ru.yandex.net/i?id=f1e06323fa490570fb96b8b024ceafd3&amp;n=33&amp;h=190&amp;w=162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sp>
        <p:nvSpPr>
          <p:cNvPr id="1028" name="AutoShape 4" descr="http://www.phillychristmastrees.com/s/cc_images/cache_3706269304.jpg?t=1354321833"/>
          <p:cNvSpPr>
            <a:spLocks noChangeAspect="1" noChangeArrowheads="1"/>
          </p:cNvSpPr>
          <p:nvPr/>
        </p:nvSpPr>
        <p:spPr bwMode="auto">
          <a:xfrm>
            <a:off x="63500" y="-136525"/>
            <a:ext cx="304800" cy="304800"/>
          </a:xfrm>
          <a:prstGeom prst="rect">
            <a:avLst/>
          </a:prstGeom>
          <a:noFill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ru-RU"/>
          </a:p>
        </p:txBody>
      </p:sp>
      <p:pic>
        <p:nvPicPr>
          <p:cNvPr id="1029" name="Picture 5" descr="C:\Users\1\Desktop\пихта сиб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714348" y="1857364"/>
            <a:ext cx="3286148" cy="4071966"/>
          </a:xfrm>
          <a:prstGeom prst="rect">
            <a:avLst/>
          </a:prstGeom>
          <a:noFill/>
        </p:spPr>
      </p:pic>
      <p:sp>
        <p:nvSpPr>
          <p:cNvPr id="1035" name="Rectangle 11"/>
          <p:cNvSpPr>
            <a:spLocks noChangeArrowheads="1"/>
          </p:cNvSpPr>
          <p:nvPr/>
        </p:nvSpPr>
        <p:spPr bwMode="auto">
          <a:xfrm>
            <a:off x="1714480" y="6000768"/>
            <a:ext cx="1285884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Пихта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1037" name="Picture 13" descr="C:\Users\1\Desktop\можж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429124" y="642918"/>
            <a:ext cx="4500594" cy="4143404"/>
          </a:xfrm>
          <a:prstGeom prst="rect">
            <a:avLst/>
          </a:prstGeom>
          <a:noFill/>
        </p:spPr>
      </p:pic>
      <p:sp>
        <p:nvSpPr>
          <p:cNvPr id="1038" name="Rectangle 14"/>
          <p:cNvSpPr>
            <a:spLocks noChangeArrowheads="1"/>
          </p:cNvSpPr>
          <p:nvPr/>
        </p:nvSpPr>
        <p:spPr bwMode="auto">
          <a:xfrm>
            <a:off x="5286380" y="4929198"/>
            <a:ext cx="2357422" cy="4616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4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Можжевельник </a:t>
            </a:r>
            <a:endParaRPr kumimoji="0" lang="ru-RU" sz="24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7" descr="C:\Users\1\Desktop\лиственница.jpg"/>
          <p:cNvPicPr>
            <a:picLocks noChangeAspect="1" noChangeArrowheads="1"/>
          </p:cNvPicPr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0" y="785794"/>
            <a:ext cx="3929090" cy="4429156"/>
          </a:xfrm>
          <a:prstGeom prst="rect">
            <a:avLst/>
          </a:prstGeom>
          <a:noFill/>
        </p:spPr>
      </p:pic>
      <p:pic>
        <p:nvPicPr>
          <p:cNvPr id="3" name="Picture 8" descr="C:\Users\1\Desktop\кипарис.jpg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4214810" y="857232"/>
            <a:ext cx="4929190" cy="4357718"/>
          </a:xfrm>
          <a:prstGeom prst="rect">
            <a:avLst/>
          </a:prstGeom>
          <a:noFill/>
        </p:spPr>
      </p:pic>
      <p:sp>
        <p:nvSpPr>
          <p:cNvPr id="25601" name="Rectangle 1"/>
          <p:cNvSpPr>
            <a:spLocks noChangeArrowheads="1"/>
          </p:cNvSpPr>
          <p:nvPr/>
        </p:nvSpPr>
        <p:spPr bwMode="auto">
          <a:xfrm>
            <a:off x="357158" y="5214950"/>
            <a:ext cx="3000396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Лиственница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sp>
        <p:nvSpPr>
          <p:cNvPr id="25602" name="Rectangle 2"/>
          <p:cNvSpPr>
            <a:spLocks noChangeArrowheads="1"/>
          </p:cNvSpPr>
          <p:nvPr/>
        </p:nvSpPr>
        <p:spPr bwMode="auto">
          <a:xfrm>
            <a:off x="5572132" y="5429264"/>
            <a:ext cx="1785918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Times New Roman" pitchFamily="18" charset="0"/>
                <a:ea typeface="Times New Roman" pitchFamily="18" charset="0"/>
                <a:cs typeface="Times New Roman" pitchFamily="18" charset="0"/>
              </a:rPr>
              <a:t>Кипарис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500298" y="274638"/>
            <a:ext cx="6186502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Признаки голосеменных: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>
              <a:buNone/>
            </a:pPr>
            <a:r>
              <a:rPr lang="ru-RU" sz="3600" dirty="0" smtClean="0">
                <a:latin typeface="Monotype Corsiva" pitchFamily="66" charset="0"/>
              </a:rPr>
              <a:t>План :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Жизненная форма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Органы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Листья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Расположение семян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Способ размножения</a:t>
            </a:r>
          </a:p>
          <a:p>
            <a:pPr marL="514350" indent="-514350">
              <a:buNone/>
            </a:pPr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2857488" y="274638"/>
            <a:ext cx="5829312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Признаки голосеменных: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4" name="Содержимое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Жизненная форма- деревья, кустарники, лианы.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Органы- стебель, корень, лист.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Листья – игольчатые (хвоя).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Расположение семян- лежат открыто «голо» на поверхности чешуи шишек.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3600" dirty="0" smtClean="0">
                <a:latin typeface="Monotype Corsiva" pitchFamily="66" charset="0"/>
              </a:rPr>
              <a:t>Способ размножения- при помощи семян.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 idx="4294967295"/>
          </p:nvPr>
        </p:nvSpPr>
        <p:spPr>
          <a:xfrm>
            <a:off x="2428860" y="428625"/>
            <a:ext cx="6715140" cy="1285875"/>
          </a:xfrm>
        </p:spPr>
        <p:txBody>
          <a:bodyPr>
            <a:no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Лабораторная работа</a:t>
            </a:r>
            <a:b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</a:br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«Строение хвои и шишек хвойных растений»</a:t>
            </a:r>
            <a:b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</a:b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graphicFrame>
        <p:nvGraphicFramePr>
          <p:cNvPr id="4" name="Таблица 3"/>
          <p:cNvGraphicFramePr>
            <a:graphicFrameLocks noGrp="1"/>
          </p:cNvGraphicFramePr>
          <p:nvPr/>
        </p:nvGraphicFramePr>
        <p:xfrm>
          <a:off x="571470" y="1714488"/>
          <a:ext cx="8358247" cy="4714909"/>
        </p:xfrm>
        <a:graphic>
          <a:graphicData uri="http://schemas.openxmlformats.org/drawingml/2006/table">
            <a:tbl>
              <a:tblPr/>
              <a:tblGrid>
                <a:gridCol w="1049049"/>
                <a:gridCol w="1002195"/>
                <a:gridCol w="1521558"/>
                <a:gridCol w="1521558"/>
                <a:gridCol w="987901"/>
                <a:gridCol w="1137993"/>
                <a:gridCol w="1137993"/>
              </a:tblGrid>
              <a:tr h="942982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Растение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Хвоя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Шишки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885963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длина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окраска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расположение на ветке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 dirty="0">
                          <a:latin typeface="Times New Roman"/>
                          <a:ea typeface="Times New Roman"/>
                          <a:cs typeface="Times New Roman"/>
                        </a:rPr>
                        <a:t>размер</a:t>
                      </a:r>
                      <a:endParaRPr lang="ru-RU" sz="2400" dirty="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форма чешуек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плотность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Сосна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942982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400">
                          <a:latin typeface="Times New Roman"/>
                          <a:ea typeface="Times New Roman"/>
                          <a:cs typeface="Times New Roman"/>
                        </a:rPr>
                        <a:t>Ель</a:t>
                      </a:r>
                      <a:endParaRPr lang="ru-RU" sz="2400">
                        <a:latin typeface="Calibri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400" dirty="0">
                        <a:latin typeface="Times New Roman"/>
                        <a:ea typeface="Times New Roman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266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Таблица 1"/>
          <p:cNvGraphicFramePr>
            <a:graphicFrameLocks noGrp="1"/>
          </p:cNvGraphicFramePr>
          <p:nvPr/>
        </p:nvGraphicFramePr>
        <p:xfrm>
          <a:off x="500035" y="1000108"/>
          <a:ext cx="8001054" cy="4643471"/>
        </p:xfrm>
        <a:graphic>
          <a:graphicData uri="http://schemas.openxmlformats.org/drawingml/2006/table">
            <a:tbl>
              <a:tblPr/>
              <a:tblGrid>
                <a:gridCol w="1004218"/>
                <a:gridCol w="959366"/>
                <a:gridCol w="1456534"/>
                <a:gridCol w="1456534"/>
                <a:gridCol w="945682"/>
                <a:gridCol w="1089360"/>
                <a:gridCol w="1089360"/>
              </a:tblGrid>
              <a:tr h="580434">
                <a:tc rowSpan="2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Растение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Хвоя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Шишки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</a:tr>
              <a:tr h="1160868">
                <a:tc vMerge="1">
                  <a:txBody>
                    <a:bodyPr/>
                    <a:lstStyle/>
                    <a:p>
                      <a:endParaRPr lang="ru-RU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длина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окраска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расположение на ветке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размер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форма чешуек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плотность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741301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Сосна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4-5 см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 dirty="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Светло-зеленая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По 2-5 вместе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2-5 см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Цилиндрическая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Тяжелая 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1160868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Ель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2000">
                        <a:latin typeface="Times New Roman"/>
                        <a:ea typeface="Calibri"/>
                        <a:cs typeface="Times New Roman"/>
                      </a:endParaRPr>
                    </a:p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>
                          <a:latin typeface="Times New Roman"/>
                          <a:ea typeface="Calibri"/>
                          <a:cs typeface="Times New Roman"/>
                        </a:rPr>
                        <a:t>2 см</a:t>
                      </a:r>
                      <a:endParaRPr lang="ru-RU" sz="200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Темно-зеленая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Поодиночке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Больше 5 см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Продолговатая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2000" dirty="0">
                          <a:latin typeface="Times New Roman"/>
                          <a:ea typeface="Calibri"/>
                          <a:cs typeface="Times New Roman"/>
                        </a:rPr>
                        <a:t>Легкая </a:t>
                      </a:r>
                      <a:endParaRPr lang="ru-RU" sz="2000" dirty="0"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553" marR="62553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r>
              <a:rPr lang="ru-RU" b="1" u="sng" dirty="0" smtClean="0">
                <a:solidFill>
                  <a:srgbClr val="FF0000"/>
                </a:solidFill>
                <a:latin typeface="Monotype Corsiva" pitchFamily="66" charset="0"/>
              </a:rPr>
              <a:t>Вывод:</a:t>
            </a:r>
            <a:r>
              <a:rPr lang="ru-RU" dirty="0" smtClean="0">
                <a:latin typeface="Monotype Corsiva" pitchFamily="66" charset="0"/>
              </a:rPr>
              <a:t> шишки не плоды, а видоизмененные побеги, т.к. плоды развиваются из цветка и внутри каждого плода лежат семена, а голосеменные растения цветков не имеют, семена у них лежат на поверхности чешуек шишек, а не внутри плода. Хвоя имеет плотную кожицу, покрытую восковидным веществом ,поэтому растения  испаряют мало воды и хорошо приспособлены к неблагоприятным условиям.</a:t>
            </a:r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3143240" y="274638"/>
            <a:ext cx="5543560" cy="1143000"/>
          </a:xfrm>
        </p:spPr>
        <p:txBody>
          <a:bodyPr>
            <a:norm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Значение голосеменных: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 lvl="0"/>
            <a:r>
              <a:rPr lang="ru-RU" i="1" dirty="0" smtClean="0"/>
              <a:t>Выделяют кислород</a:t>
            </a:r>
            <a:endParaRPr lang="ru-RU" dirty="0" smtClean="0"/>
          </a:p>
          <a:p>
            <a:pPr lvl="0"/>
            <a:r>
              <a:rPr lang="ru-RU" i="1" dirty="0" smtClean="0"/>
              <a:t>Ценный строительный материал</a:t>
            </a:r>
            <a:endParaRPr lang="ru-RU" dirty="0" smtClean="0"/>
          </a:p>
          <a:p>
            <a:pPr lvl="0"/>
            <a:r>
              <a:rPr lang="ru-RU" i="1" dirty="0" smtClean="0"/>
              <a:t>Искусственные волокна</a:t>
            </a:r>
            <a:endParaRPr lang="ru-RU" dirty="0" smtClean="0"/>
          </a:p>
          <a:p>
            <a:pPr lvl="0"/>
            <a:r>
              <a:rPr lang="ru-RU" i="1" dirty="0" smtClean="0"/>
              <a:t>Изготавливают бумагу</a:t>
            </a:r>
            <a:endParaRPr lang="ru-RU" dirty="0" smtClean="0"/>
          </a:p>
          <a:p>
            <a:pPr lvl="0"/>
            <a:r>
              <a:rPr lang="ru-RU" i="1" dirty="0" smtClean="0"/>
              <a:t>Сырье для промышленности</a:t>
            </a:r>
            <a:endParaRPr lang="ru-RU" dirty="0" smtClean="0"/>
          </a:p>
          <a:p>
            <a:pPr lvl="0"/>
            <a:r>
              <a:rPr lang="ru-RU" i="1" dirty="0" smtClean="0"/>
              <a:t>Кедровое масло</a:t>
            </a:r>
            <a:endParaRPr lang="ru-RU" dirty="0" smtClean="0"/>
          </a:p>
          <a:p>
            <a:pPr lvl="0"/>
            <a:r>
              <a:rPr lang="ru-RU" i="1" dirty="0" smtClean="0"/>
              <a:t>Выделяют фитонциды («</a:t>
            </a:r>
            <a:r>
              <a:rPr lang="ru-RU" i="1" dirty="0" err="1" smtClean="0"/>
              <a:t>фитон</a:t>
            </a:r>
            <a:r>
              <a:rPr lang="ru-RU" i="1" dirty="0" smtClean="0"/>
              <a:t>»-</a:t>
            </a:r>
            <a:endParaRPr lang="ru-RU" dirty="0" smtClean="0"/>
          </a:p>
          <a:p>
            <a:pPr>
              <a:buNone/>
            </a:pPr>
            <a:r>
              <a:rPr lang="ru-RU" i="1" dirty="0" smtClean="0"/>
              <a:t> растение, «</a:t>
            </a:r>
            <a:r>
              <a:rPr lang="ru-RU" i="1" dirty="0" err="1" smtClean="0"/>
              <a:t>цидо</a:t>
            </a:r>
            <a:r>
              <a:rPr lang="ru-RU" i="1" dirty="0" smtClean="0"/>
              <a:t>» – убиваю)</a:t>
            </a:r>
            <a:endParaRPr lang="ru-RU" dirty="0" smtClean="0"/>
          </a:p>
          <a:p>
            <a:endParaRPr lang="ru-RU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3071802" y="274638"/>
            <a:ext cx="5614998" cy="1143000"/>
          </a:xfrm>
        </p:spPr>
        <p:txBody>
          <a:bodyPr>
            <a:normAutofit/>
          </a:bodyPr>
          <a:lstStyle/>
          <a:p>
            <a:r>
              <a:rPr lang="ru-RU" sz="3600" dirty="0" smtClean="0">
                <a:solidFill>
                  <a:srgbClr val="FF0000"/>
                </a:solidFill>
                <a:latin typeface="Monotype Corsiva" pitchFamily="66" charset="0"/>
              </a:rPr>
              <a:t>Какие утверждения верны?</a:t>
            </a:r>
            <a:endParaRPr lang="ru-RU" sz="3600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457200" y="1285860"/>
            <a:ext cx="8229600" cy="4840303"/>
          </a:xfrm>
        </p:spPr>
        <p:txBody>
          <a:bodyPr>
            <a:no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 Голосеменные растения имеют  видоизмененный побег – шишка.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 Голосеменные растения – исключительно деревья.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 У большинства голосеменных  растений узкие, игольчатые листья, получившие название хвоя.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  Еловые леса и сосновые боры – светлые. 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 Голосеменные растения не цветут и не образуют плодов. 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 Древесину сосны и ели используют как ценный строительный материал.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 Папоротники более высокоорганизованны, чем голосеменные.</a:t>
            </a:r>
          </a:p>
          <a:p>
            <a:pPr marL="51435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Образование семян – важный  этап в эволюции  растений.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Для размножения голосеменным растениям служат споры. </a:t>
            </a:r>
          </a:p>
          <a:p>
            <a:pPr marL="514350" lvl="0" indent="-514350">
              <a:buFont typeface="+mj-lt"/>
              <a:buAutoNum type="arabicPeriod"/>
            </a:pPr>
            <a:r>
              <a:rPr lang="ru-RU" sz="2400" b="1" dirty="0" smtClean="0">
                <a:latin typeface="Monotype Corsiva" pitchFamily="66" charset="0"/>
              </a:rPr>
              <a:t>Хвойные растения выделяют фитонциды .</a:t>
            </a:r>
          </a:p>
          <a:p>
            <a:endParaRPr lang="ru-RU" sz="24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428860" y="274638"/>
            <a:ext cx="6257940" cy="1143000"/>
          </a:xfrm>
        </p:spPr>
        <p:txBody>
          <a:bodyPr/>
          <a:lstStyle/>
          <a:p>
            <a:r>
              <a:rPr lang="ru-RU" dirty="0" smtClean="0">
                <a:solidFill>
                  <a:srgbClr val="FF0000"/>
                </a:solidFill>
                <a:latin typeface="Monotype Corsiva" pitchFamily="66" charset="0"/>
              </a:rPr>
              <a:t>Домашнее задание</a:t>
            </a:r>
            <a:endParaRPr lang="ru-RU" dirty="0">
              <a:solidFill>
                <a:srgbClr val="FF000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r>
              <a:rPr lang="ru-RU" sz="3600" dirty="0" smtClean="0">
                <a:latin typeface="Monotype Corsiva" pitchFamily="66" charset="0"/>
              </a:rPr>
              <a:t>Параграф 16 выучить;</a:t>
            </a:r>
          </a:p>
          <a:p>
            <a:r>
              <a:rPr lang="ru-RU" sz="3600" dirty="0" smtClean="0">
                <a:latin typeface="Monotype Corsiva" pitchFamily="66" charset="0"/>
              </a:rPr>
              <a:t>Приготовить сообщение о можжевельнике или пихте;</a:t>
            </a:r>
          </a:p>
          <a:p>
            <a:r>
              <a:rPr lang="ru-RU" sz="3600" dirty="0" smtClean="0">
                <a:latin typeface="Monotype Corsiva" pitchFamily="66" charset="0"/>
              </a:rPr>
              <a:t>Найти стихотворения о голосеменных растениях;</a:t>
            </a:r>
          </a:p>
          <a:p>
            <a:r>
              <a:rPr lang="ru-RU" sz="3600" dirty="0" smtClean="0">
                <a:latin typeface="Monotype Corsiva" pitchFamily="66" charset="0"/>
              </a:rPr>
              <a:t>Объясните русскую поговорку: "Не расти яблочку на елке. Не бывать шишке на рябине".</a:t>
            </a:r>
            <a:endParaRPr lang="ru-RU" sz="3600" dirty="0">
              <a:latin typeface="Monotype Corsiva" pitchFamily="66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29698" name="Picture 2" descr="C:\Users\1\Desktop\анамашка.gif"/>
          <p:cNvPicPr>
            <a:picLocks noGrp="1" noChangeAspect="1" noChangeArrowheads="1" noCro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428728" y="714356"/>
            <a:ext cx="7143800" cy="5268139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Другая 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6600"/>
      </a:hlink>
      <a:folHlink>
        <a:srgbClr val="76923C"/>
      </a:folHlink>
    </a:clrScheme>
    <a:fontScheme name="Классическая">
      <a:majorFont>
        <a:latin typeface="Arial"/>
        <a:ea typeface=""/>
        <a:cs typeface=""/>
        <a:font script="Jpan" typeface="ＭＳ Ｐゴシック"/>
        <a:font script="Hang" typeface="돋움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Times New Roman"/>
        <a:ea typeface=""/>
        <a:cs typeface=""/>
        <a:font script="Jpan" typeface="ＭＳ Ｐ明朝"/>
        <a:font script="Hang" typeface="바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419</TotalTime>
  <Words>371</Words>
  <Application>Microsoft Office PowerPoint</Application>
  <PresentationFormat>Экран (4:3)</PresentationFormat>
  <Paragraphs>97</Paragraphs>
  <Slides>18</Slides>
  <Notes>0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18</vt:i4>
      </vt:variant>
    </vt:vector>
  </HeadingPairs>
  <TitlesOfParts>
    <vt:vector size="19" baseType="lpstr">
      <vt:lpstr>Тема Office</vt:lpstr>
      <vt:lpstr>Слайд 1</vt:lpstr>
      <vt:lpstr> Картины Иван Ивановича Шишкина Корабельная роща </vt:lpstr>
      <vt:lpstr>Сосновый бор. Мачтовый лес  в вятской губернии.</vt:lpstr>
      <vt:lpstr>Утро в сосновом лесу (Медведи)</vt:lpstr>
      <vt:lpstr>Слайд 5</vt:lpstr>
      <vt:lpstr>План урока:</vt:lpstr>
      <vt:lpstr>Голосеменные</vt:lpstr>
      <vt:lpstr>Слайд 8</vt:lpstr>
      <vt:lpstr>Слайд 9</vt:lpstr>
      <vt:lpstr>Признаки голосеменных:</vt:lpstr>
      <vt:lpstr>Признаки голосеменных:</vt:lpstr>
      <vt:lpstr>Лабораторная работа «Строение хвои и шишек хвойных растений» </vt:lpstr>
      <vt:lpstr>Слайд 13</vt:lpstr>
      <vt:lpstr>Слайд 14</vt:lpstr>
      <vt:lpstr>Значение голосеменных:</vt:lpstr>
      <vt:lpstr>Какие утверждения верны?</vt:lpstr>
      <vt:lpstr>Домашнее задание</vt:lpstr>
      <vt:lpstr>Слайд 18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Елена</dc:creator>
  <cp:lastModifiedBy>1</cp:lastModifiedBy>
  <cp:revision>45</cp:revision>
  <dcterms:created xsi:type="dcterms:W3CDTF">2013-08-17T08:34:50Z</dcterms:created>
  <dcterms:modified xsi:type="dcterms:W3CDTF">2015-12-06T17:41:15Z</dcterms:modified>
</cp:coreProperties>
</file>