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63" r:id="rId4"/>
    <p:sldId id="260" r:id="rId5"/>
    <p:sldId id="261" r:id="rId6"/>
    <p:sldId id="265" r:id="rId7"/>
    <p:sldId id="278" r:id="rId8"/>
    <p:sldId id="264" r:id="rId9"/>
    <p:sldId id="272" r:id="rId10"/>
    <p:sldId id="259" r:id="rId11"/>
    <p:sldId id="266" r:id="rId12"/>
    <p:sldId id="268" r:id="rId13"/>
    <p:sldId id="271" r:id="rId14"/>
    <p:sldId id="269" r:id="rId15"/>
    <p:sldId id="267" r:id="rId16"/>
    <p:sldId id="270" r:id="rId17"/>
    <p:sldId id="274" r:id="rId18"/>
    <p:sldId id="277" r:id="rId19"/>
    <p:sldId id="279" r:id="rId20"/>
    <p:sldId id="275" r:id="rId21"/>
    <p:sldId id="280" r:id="rId22"/>
    <p:sldId id="273" r:id="rId23"/>
  </p:sldIdLst>
  <p:sldSz cx="9144000" cy="6858000" type="screen4x3"/>
  <p:notesSz cx="6858000" cy="9144000"/>
  <p:embeddedFontLst>
    <p:embeddedFont>
      <p:font typeface="Monotype Corsiva" pitchFamily="66" charset="0"/>
      <p:italic r:id="rId25"/>
    </p:embeddedFont>
    <p:embeddedFont>
      <p:font typeface="Open Sans" pitchFamily="34" charset="0"/>
      <p:regular r:id="rId26"/>
      <p:bold r:id="rId27"/>
      <p:italic r:id="rId28"/>
      <p:boldItalic r:id="rId29"/>
    </p:embeddedFont>
    <p:embeddedFont>
      <p:font typeface="Calibri" pitchFamily="34" charset="0"/>
      <p:regular r:id="rId30"/>
      <p:bold r:id="rId31"/>
      <p:italic r:id="rId32"/>
      <p:boldItalic r:id="rId33"/>
    </p:embeddedFont>
    <p:embeddedFont>
      <p:font typeface="Calibri Light" pitchFamily="34" charset="0"/>
      <p:regular r:id="rId34"/>
      <p:italic r:id="rId3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FEF5C1-A6DF-4041-A447-AAF333B882AE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06B4B-7BFB-468A-9725-E325530B8A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10791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A06B4B-7BFB-468A-9725-E325530B8A0C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9406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A06B4B-7BFB-468A-9725-E325530B8A0C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1443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A06B4B-7BFB-468A-9725-E325530B8A0C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1443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7CBDA-D077-40CC-AED1-6F57ED79963E}" type="datetime1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3270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B1EFE-86A0-40E0-B82F-0807AE5629F1}" type="datetime1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58957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518C4-A6A5-4368-B5A3-9DF4B99FCF33}" type="datetime1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62101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6F24B-1A74-40AF-9E73-C0942EC5567F}" type="datetime1">
              <a:rPr lang="ru-RU" smtClean="0"/>
              <a:pPr/>
              <a:t>19.02.2017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61333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7C3C9-2805-4791-B363-B3C8F7ED5DB2}" type="datetime1">
              <a:rPr lang="ru-RU" smtClean="0"/>
              <a:pPr/>
              <a:t>19.02.2017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67261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0F8E-4467-4913-8803-AFA2857C37B1}" type="datetime1">
              <a:rPr lang="ru-RU" smtClean="0"/>
              <a:pPr/>
              <a:t>19.02.2017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12796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6CA5-5C44-41F0-A18A-CCA96C2E56C5}" type="datetime1">
              <a:rPr lang="ru-RU" smtClean="0"/>
              <a:pPr/>
              <a:t>19.02.2017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90241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867D9-C325-4AA4-BEB6-E6039BE7BA10}" type="datetime1">
              <a:rPr lang="ru-RU" smtClean="0"/>
              <a:pPr/>
              <a:t>19.02.2017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77117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98A65-6002-41E3-AAA3-B7D3D3232128}" type="datetime1">
              <a:rPr lang="ru-RU" smtClean="0"/>
              <a:pPr/>
              <a:t>19.02.2017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37012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C6EC6-D273-4CA3-ABE8-4601DEFFB44A}" type="datetime1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43833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A0658-2B4B-412F-A61D-9EA72998EBB7}" type="datetime1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38005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94432-B3C0-41AB-A778-C7D7AA9C840A}" type="datetime1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8078B-FF36-412D-A9D6-127E56CE78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96132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6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gif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13" y="-475371"/>
            <a:ext cx="7824934" cy="75149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00665" y="1803400"/>
            <a:ext cx="610537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800" i="1" dirty="0" smtClean="0">
                <a:solidFill>
                  <a:srgbClr val="FF0000"/>
                </a:solidFill>
                <a:latin typeface="Monotype Corsiva" pitchFamily="66" charset="0"/>
                <a:ea typeface="Open Sans" panose="020B0606030504020204" pitchFamily="34" charset="0"/>
                <a:cs typeface="Open Sans" panose="020B0606030504020204" pitchFamily="34" charset="0"/>
              </a:rPr>
              <a:t>Генетика пола. Сцепленное с полом наследование</a:t>
            </a:r>
            <a:r>
              <a:rPr lang="ru-RU" sz="4800" i="1" dirty="0" smtClean="0">
                <a:solidFill>
                  <a:srgbClr val="FF0000"/>
                </a:solidFill>
                <a:latin typeface="Monotype Corsiva" pitchFamily="66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algn="r"/>
            <a:endParaRPr lang="ru-RU" sz="4800" i="1" dirty="0" smtClean="0">
              <a:solidFill>
                <a:srgbClr val="FF0000"/>
              </a:solidFill>
              <a:latin typeface="Monotype Corsiva" pitchFamily="66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ru-RU" sz="3600" i="1" dirty="0" smtClean="0">
                <a:solidFill>
                  <a:srgbClr val="002060"/>
                </a:solidFill>
                <a:latin typeface="Monotype Corsiva" pitchFamily="66" charset="0"/>
                <a:ea typeface="Open Sans" panose="020B0606030504020204" pitchFamily="34" charset="0"/>
                <a:cs typeface="Open Sans" panose="020B0606030504020204" pitchFamily="34" charset="0"/>
              </a:rPr>
              <a:t>Учитель биологии ССШ №1 Хромых Наталья Алексеевна</a:t>
            </a:r>
            <a:endParaRPr lang="ru-RU" sz="3600" i="1" dirty="0">
              <a:solidFill>
                <a:srgbClr val="002060"/>
              </a:solidFill>
              <a:latin typeface="Monotype Corsiva" pitchFamily="66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799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27000" y="1119359"/>
            <a:ext cx="9271000" cy="34876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Цель-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1722"/>
            <a:ext cx="9144000" cy="27671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400" y="0"/>
            <a:ext cx="2641600" cy="15923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3931" y="1502975"/>
            <a:ext cx="741766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i="1" dirty="0" smtClean="0">
                <a:solidFill>
                  <a:srgbClr val="FF0000"/>
                </a:solidFill>
                <a:latin typeface="Monotype Corsiva" pitchFamily="66" charset="0"/>
                <a:ea typeface="Open Sans" panose="020B0606030504020204" pitchFamily="34" charset="0"/>
                <a:cs typeface="Open Sans" panose="020B0606030504020204" pitchFamily="34" charset="0"/>
              </a:rPr>
              <a:t>Цель</a:t>
            </a:r>
            <a:r>
              <a:rPr lang="ru-RU" sz="40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  <a:ea typeface="Open Sans" panose="020B0606030504020204" pitchFamily="34" charset="0"/>
                <a:cs typeface="Open Sans" panose="020B0606030504020204" pitchFamily="34" charset="0"/>
              </a:rPr>
              <a:t>- изучить механизм сцепленного с полом наследования; применять на практике, полученные знания при решении задач.</a:t>
            </a:r>
            <a:endParaRPr lang="ru-RU" sz="4000" i="1" dirty="0">
              <a:solidFill>
                <a:schemeClr val="tx1">
                  <a:lumMod val="85000"/>
                  <a:lumOff val="15000"/>
                </a:schemeClr>
              </a:solidFill>
              <a:latin typeface="Monotype Corsiva" pitchFamily="66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502400" y="6407373"/>
            <a:ext cx="2057400" cy="365125"/>
          </a:xfrm>
        </p:spPr>
        <p:txBody>
          <a:bodyPr/>
          <a:lstStyle/>
          <a:p>
            <a:fld id="{2FF8078B-FF36-412D-A9D6-127E56CE786F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7245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27000" y="852073"/>
            <a:ext cx="9271000" cy="34876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Цель-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1722"/>
            <a:ext cx="9144000" cy="27671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400" y="0"/>
            <a:ext cx="2641600" cy="15923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3931" y="281220"/>
            <a:ext cx="7417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i="1" dirty="0" smtClean="0">
                <a:solidFill>
                  <a:srgbClr val="FF0000"/>
                </a:solidFill>
                <a:latin typeface="Monotype Corsiva" pitchFamily="66" charset="0"/>
                <a:ea typeface="Open Sans" panose="020B0606030504020204" pitchFamily="34" charset="0"/>
                <a:cs typeface="Open Sans" panose="020B0606030504020204" pitchFamily="34" charset="0"/>
              </a:rPr>
              <a:t>План урока:</a:t>
            </a:r>
            <a:endParaRPr lang="ru-RU" sz="3600" i="1" dirty="0">
              <a:solidFill>
                <a:srgbClr val="FF0000"/>
              </a:solidFill>
              <a:latin typeface="Monotype Corsiva" pitchFamily="66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3931" y="1502975"/>
            <a:ext cx="741766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ru-RU" sz="4000" i="1" dirty="0" smtClean="0">
                <a:latin typeface="Monotype Corsiva" pitchFamily="66" charset="0"/>
                <a:ea typeface="Open Sans" panose="020B0606030504020204" pitchFamily="34" charset="0"/>
                <a:cs typeface="Open Sans" panose="020B0606030504020204" pitchFamily="34" charset="0"/>
              </a:rPr>
              <a:t>Определение пола. Отличия хромосомного набора самца и самки.</a:t>
            </a:r>
          </a:p>
          <a:p>
            <a:pPr marL="742950" indent="-742950">
              <a:buAutoNum type="arabicPeriod"/>
            </a:pPr>
            <a:r>
              <a:rPr lang="ru-RU" sz="4000" i="1" dirty="0" smtClean="0">
                <a:latin typeface="Monotype Corsiva" pitchFamily="66" charset="0"/>
                <a:ea typeface="Open Sans" panose="020B0606030504020204" pitchFamily="34" charset="0"/>
                <a:cs typeface="Open Sans" panose="020B0606030504020204" pitchFamily="34" charset="0"/>
              </a:rPr>
              <a:t>Признаки, сцепленные с полом.</a:t>
            </a:r>
          </a:p>
          <a:p>
            <a:pPr marL="742950" indent="-742950">
              <a:buAutoNum type="arabicPeriod"/>
            </a:pPr>
            <a:r>
              <a:rPr lang="ru-RU" sz="4000" i="1" dirty="0" smtClean="0">
                <a:latin typeface="Monotype Corsiva" pitchFamily="66" charset="0"/>
                <a:ea typeface="Open Sans" panose="020B0606030504020204" pitchFamily="34" charset="0"/>
                <a:cs typeface="Open Sans" panose="020B0606030504020204" pitchFamily="34" charset="0"/>
              </a:rPr>
              <a:t>Решение задач: наследование черепаховой окраски, гемофилии и дальтонизма</a:t>
            </a:r>
            <a:endParaRPr lang="ru-RU" sz="4000" i="1" dirty="0">
              <a:latin typeface="Monotype Corsiva" pitchFamily="66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502400" y="6407373"/>
            <a:ext cx="2057400" cy="365125"/>
          </a:xfrm>
        </p:spPr>
        <p:txBody>
          <a:bodyPr/>
          <a:lstStyle/>
          <a:p>
            <a:fld id="{2FF8078B-FF36-412D-A9D6-127E56CE786F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7245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201117"/>
            <a:ext cx="9144000" cy="9068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3931" y="281220"/>
            <a:ext cx="741766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  <a:t>Пол</a:t>
            </a:r>
            <a:r>
              <a:rPr lang="ru-RU" sz="3600" dirty="0" smtClean="0">
                <a:latin typeface="Monotype Corsiva" pitchFamily="66" charset="0"/>
              </a:rPr>
              <a:t>-это совокупность признаков и структур, обеспечивающих способ воспроизводства потомства и передачу наследственной информации. </a:t>
            </a:r>
          </a:p>
          <a:p>
            <a:r>
              <a:rPr lang="ru-RU" sz="3600" dirty="0" smtClean="0">
                <a:latin typeface="Monotype Corsiva" pitchFamily="66" charset="0"/>
              </a:rPr>
              <a:t>Пол чаще всего определяется в момент оплодотворения.</a:t>
            </a:r>
            <a:endParaRPr lang="ru-RU" sz="3600" i="1" dirty="0">
              <a:solidFill>
                <a:schemeClr val="tx1">
                  <a:lumMod val="65000"/>
                  <a:lumOff val="35000"/>
                </a:schemeClr>
              </a:solidFill>
              <a:latin typeface="Monotype Corsiva" pitchFamily="66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3931" y="1502975"/>
            <a:ext cx="7417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i="1" dirty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598" y="-57822"/>
            <a:ext cx="1244599" cy="116577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2801" y="4305301"/>
            <a:ext cx="4310437" cy="293006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692898" y="6254751"/>
            <a:ext cx="2057400" cy="365125"/>
          </a:xfrm>
        </p:spPr>
        <p:txBody>
          <a:bodyPr/>
          <a:lstStyle/>
          <a:p>
            <a:fld id="{2FF8078B-FF36-412D-A9D6-127E56CE786F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6418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464233" y="285523"/>
            <a:ext cx="9144000" cy="9068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03931" y="306620"/>
            <a:ext cx="74176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smtClean="0">
                <a:solidFill>
                  <a:srgbClr val="FF0000"/>
                </a:solidFill>
                <a:latin typeface="Monotype Corsiva" pitchFamily="66" charset="0"/>
                <a:ea typeface="Open Sans" panose="020B0606030504020204" pitchFamily="34" charset="0"/>
                <a:cs typeface="Open Sans" panose="020B0606030504020204" pitchFamily="34" charset="0"/>
              </a:rPr>
              <a:t>Кариотип</a:t>
            </a:r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  <a:ea typeface="Open Sans" panose="020B0606030504020204" pitchFamily="34" charset="0"/>
                <a:cs typeface="Open Sans" panose="020B0606030504020204" pitchFamily="34" charset="0"/>
              </a:rPr>
              <a:t>-набор хромосом в клетках того или иного вида.</a:t>
            </a:r>
            <a:endParaRPr lang="ru-RU" sz="3600" i="1" dirty="0">
              <a:solidFill>
                <a:schemeClr val="tx1">
                  <a:lumMod val="85000"/>
                  <a:lumOff val="15000"/>
                </a:schemeClr>
              </a:solidFill>
              <a:latin typeface="Monotype Corsiva" pitchFamily="66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575" y="4657725"/>
            <a:ext cx="2447925" cy="2200275"/>
          </a:xfrm>
          <a:prstGeom prst="rect">
            <a:avLst/>
          </a:prstGeom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12" name="Picture 4" descr="Набор хромосом особей дрозофилы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" y="1825625"/>
            <a:ext cx="2405574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1" descr="Кариотип мужчины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2799471" y="1406769"/>
            <a:ext cx="4674870" cy="4768948"/>
          </a:xfrm>
        </p:spPr>
      </p:pic>
    </p:spTree>
    <p:extLst>
      <p:ext uri="{BB962C8B-B14F-4D97-AF65-F5344CB8AC3E}">
        <p14:creationId xmlns="" xmlns:p14="http://schemas.microsoft.com/office/powerpoint/2010/main" val="2092202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27000" y="201117"/>
            <a:ext cx="10058400" cy="9068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72743" y="295287"/>
            <a:ext cx="741766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err="1" smtClean="0">
                <a:solidFill>
                  <a:srgbClr val="FF0000"/>
                </a:solidFill>
                <a:latin typeface="Monotype Corsiva" pitchFamily="66" charset="0"/>
                <a:ea typeface="Open Sans" panose="020B0606030504020204" pitchFamily="34" charset="0"/>
                <a:cs typeface="Open Sans" panose="020B0606030504020204" pitchFamily="34" charset="0"/>
              </a:rPr>
              <a:t>Аутосомы</a:t>
            </a:r>
            <a:r>
              <a:rPr lang="ru-RU" sz="3600" i="1" dirty="0" smtClean="0">
                <a:latin typeface="Monotype Corsiva" pitchFamily="66" charset="0"/>
                <a:ea typeface="Open Sans" panose="020B0606030504020204" pitchFamily="34" charset="0"/>
                <a:cs typeface="Open Sans" panose="020B0606030504020204" pitchFamily="34" charset="0"/>
              </a:rPr>
              <a:t>- парные хромосомы, одинаковые у мужских и женских организмов.</a:t>
            </a:r>
          </a:p>
          <a:p>
            <a:endParaRPr lang="ru-RU" sz="3600" i="1" dirty="0" smtClean="0">
              <a:latin typeface="Monotype Corsiva" pitchFamily="66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ru-RU" sz="3600" i="1" dirty="0" smtClean="0">
                <a:solidFill>
                  <a:srgbClr val="FF0000"/>
                </a:solidFill>
                <a:latin typeface="Monotype Corsiva" pitchFamily="66" charset="0"/>
                <a:ea typeface="Open Sans" panose="020B0606030504020204" pitchFamily="34" charset="0"/>
                <a:cs typeface="Open Sans" panose="020B0606030504020204" pitchFamily="34" charset="0"/>
              </a:rPr>
              <a:t>Половые хромосомы</a:t>
            </a:r>
            <a:r>
              <a:rPr lang="ru-RU" sz="3600" i="1" dirty="0" smtClean="0">
                <a:latin typeface="Monotype Corsiva" pitchFamily="66" charset="0"/>
                <a:ea typeface="Open Sans" panose="020B0606030504020204" pitchFamily="34" charset="0"/>
                <a:cs typeface="Open Sans" panose="020B0606030504020204" pitchFamily="34" charset="0"/>
              </a:rPr>
              <a:t>-пара хромосом, в которых  расположены гены, определяющие половую принадлежность. </a:t>
            </a:r>
            <a:endParaRPr lang="ru-RU" sz="3600" i="1" dirty="0">
              <a:latin typeface="Monotype Corsiva" pitchFamily="66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70597" y="3723075"/>
            <a:ext cx="3530601" cy="31349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0" y="4510475"/>
            <a:ext cx="4029123" cy="337690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700" y="4510475"/>
            <a:ext cx="4762500" cy="299085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931" y="258896"/>
            <a:ext cx="1081568" cy="849057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6257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27000" y="201117"/>
            <a:ext cx="10058400" cy="9068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cs typeface="Arial" charset="0"/>
              </a:rPr>
              <a:t>Хромосомное определение пола </a:t>
            </a:r>
            <a:endParaRPr lang="ru-RU" sz="3200" b="1" dirty="0">
              <a:solidFill>
                <a:srgbClr val="002060"/>
              </a:solidFill>
              <a:cs typeface="Arial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70597" y="3723075"/>
            <a:ext cx="3530601" cy="31349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0" y="4510475"/>
            <a:ext cx="4029123" cy="337690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700" y="4510475"/>
            <a:ext cx="4762500" cy="299085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9" name="Picture 16" descr="гетеро-гомогаметный пол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08800" y="919162"/>
            <a:ext cx="7646987" cy="5735638"/>
          </a:xfrm>
          <a:prstGeom prst="rect">
            <a:avLst/>
          </a:prstGeom>
          <a:noFill/>
          <a:ln w="38100">
            <a:solidFill>
              <a:srgbClr val="FF33CC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26257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70597" y="3723075"/>
            <a:ext cx="3530601" cy="31349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0" y="4510475"/>
            <a:ext cx="4029123" cy="337690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700" y="4510475"/>
            <a:ext cx="4762500" cy="299085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931" y="258896"/>
            <a:ext cx="1081568" cy="849057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11" name="Picture 2" descr="http://olgabut08.narod.ru/picture/geterhr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3895" y="180830"/>
            <a:ext cx="8285871" cy="5600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26257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WordArt 4"/>
          <p:cNvSpPr>
            <a:spLocks noChangeArrowheads="1" noChangeShapeType="1" noTextEdit="1"/>
          </p:cNvSpPr>
          <p:nvPr/>
        </p:nvSpPr>
        <p:spPr bwMode="auto">
          <a:xfrm>
            <a:off x="468313" y="260350"/>
            <a:ext cx="7921625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схема расщепления</a:t>
            </a:r>
          </a:p>
          <a:p>
            <a:pPr algn="ctr"/>
            <a:r>
              <a:rPr lang="ru-RU" sz="3600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 по признаку пола у человека</a:t>
            </a:r>
          </a:p>
        </p:txBody>
      </p:sp>
      <p:sp>
        <p:nvSpPr>
          <p:cNvPr id="10245" name="Oval 5"/>
          <p:cNvSpPr>
            <a:spLocks noChangeArrowheads="1"/>
          </p:cNvSpPr>
          <p:nvPr/>
        </p:nvSpPr>
        <p:spPr bwMode="auto">
          <a:xfrm>
            <a:off x="6011863" y="1989138"/>
            <a:ext cx="647700" cy="6477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/>
              <a:t>XY</a:t>
            </a:r>
            <a:endParaRPr lang="ru-RU" b="1"/>
          </a:p>
        </p:txBody>
      </p:sp>
      <p:sp>
        <p:nvSpPr>
          <p:cNvPr id="10249" name="Oval 9"/>
          <p:cNvSpPr>
            <a:spLocks noChangeArrowheads="1"/>
          </p:cNvSpPr>
          <p:nvPr/>
        </p:nvSpPr>
        <p:spPr bwMode="auto">
          <a:xfrm>
            <a:off x="3348038" y="4868863"/>
            <a:ext cx="647700" cy="6477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/>
              <a:t>XY</a:t>
            </a:r>
            <a:endParaRPr lang="ru-RU" b="1"/>
          </a:p>
        </p:txBody>
      </p:sp>
      <p:sp>
        <p:nvSpPr>
          <p:cNvPr id="10250" name="Oval 10"/>
          <p:cNvSpPr>
            <a:spLocks noChangeArrowheads="1"/>
          </p:cNvSpPr>
          <p:nvPr/>
        </p:nvSpPr>
        <p:spPr bwMode="auto">
          <a:xfrm>
            <a:off x="6732588" y="3429000"/>
            <a:ext cx="647700" cy="6477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/>
              <a:t>Y</a:t>
            </a:r>
            <a:endParaRPr lang="ru-RU" b="1"/>
          </a:p>
        </p:txBody>
      </p:sp>
      <p:sp>
        <p:nvSpPr>
          <p:cNvPr id="10251" name="Oval 11"/>
          <p:cNvSpPr>
            <a:spLocks noChangeArrowheads="1"/>
          </p:cNvSpPr>
          <p:nvPr/>
        </p:nvSpPr>
        <p:spPr bwMode="auto">
          <a:xfrm>
            <a:off x="7019925" y="4868863"/>
            <a:ext cx="647700" cy="6477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/>
              <a:t>XY</a:t>
            </a:r>
            <a:endParaRPr lang="ru-RU" b="1"/>
          </a:p>
        </p:txBody>
      </p:sp>
      <p:sp>
        <p:nvSpPr>
          <p:cNvPr id="10253" name="Oval 13"/>
          <p:cNvSpPr>
            <a:spLocks noChangeArrowheads="1"/>
          </p:cNvSpPr>
          <p:nvPr/>
        </p:nvSpPr>
        <p:spPr bwMode="auto">
          <a:xfrm>
            <a:off x="2411413" y="1916113"/>
            <a:ext cx="647700" cy="6477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/>
              <a:t>ХХ</a:t>
            </a:r>
          </a:p>
        </p:txBody>
      </p:sp>
      <p:sp>
        <p:nvSpPr>
          <p:cNvPr id="10254" name="Oval 14"/>
          <p:cNvSpPr>
            <a:spLocks noChangeArrowheads="1"/>
          </p:cNvSpPr>
          <p:nvPr/>
        </p:nvSpPr>
        <p:spPr bwMode="auto">
          <a:xfrm>
            <a:off x="3059113" y="3429000"/>
            <a:ext cx="647700" cy="6477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/>
              <a:t>X</a:t>
            </a:r>
            <a:endParaRPr lang="ru-RU" b="1"/>
          </a:p>
        </p:txBody>
      </p:sp>
      <p:sp>
        <p:nvSpPr>
          <p:cNvPr id="10255" name="Oval 15"/>
          <p:cNvSpPr>
            <a:spLocks noChangeArrowheads="1"/>
          </p:cNvSpPr>
          <p:nvPr/>
        </p:nvSpPr>
        <p:spPr bwMode="auto">
          <a:xfrm>
            <a:off x="1763713" y="3429000"/>
            <a:ext cx="647700" cy="6477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/>
              <a:t>X</a:t>
            </a:r>
            <a:endParaRPr lang="ru-RU" b="1"/>
          </a:p>
        </p:txBody>
      </p:sp>
      <p:sp>
        <p:nvSpPr>
          <p:cNvPr id="10256" name="Oval 16"/>
          <p:cNvSpPr>
            <a:spLocks noChangeArrowheads="1"/>
          </p:cNvSpPr>
          <p:nvPr/>
        </p:nvSpPr>
        <p:spPr bwMode="auto">
          <a:xfrm>
            <a:off x="1476375" y="4868863"/>
            <a:ext cx="647700" cy="6477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/>
              <a:t>XX</a:t>
            </a:r>
            <a:endParaRPr lang="ru-RU" b="1"/>
          </a:p>
        </p:txBody>
      </p:sp>
      <p:sp>
        <p:nvSpPr>
          <p:cNvPr id="10257" name="Oval 17"/>
          <p:cNvSpPr>
            <a:spLocks noChangeArrowheads="1"/>
          </p:cNvSpPr>
          <p:nvPr/>
        </p:nvSpPr>
        <p:spPr bwMode="auto">
          <a:xfrm>
            <a:off x="5003800" y="4797425"/>
            <a:ext cx="647700" cy="6477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/>
              <a:t>XX</a:t>
            </a:r>
            <a:endParaRPr lang="ru-RU" b="1"/>
          </a:p>
        </p:txBody>
      </p:sp>
      <p:sp>
        <p:nvSpPr>
          <p:cNvPr id="10258" name="Oval 18"/>
          <p:cNvSpPr>
            <a:spLocks noChangeArrowheads="1"/>
          </p:cNvSpPr>
          <p:nvPr/>
        </p:nvSpPr>
        <p:spPr bwMode="auto">
          <a:xfrm>
            <a:off x="5292725" y="3429000"/>
            <a:ext cx="647700" cy="6477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/>
              <a:t>X</a:t>
            </a:r>
            <a:endParaRPr lang="ru-RU" b="1"/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2627313" y="1341438"/>
            <a:ext cx="288925" cy="503237"/>
            <a:chOff x="1655" y="845"/>
            <a:chExt cx="182" cy="317"/>
          </a:xfrm>
        </p:grpSpPr>
        <p:sp>
          <p:nvSpPr>
            <p:cNvPr id="10287" name="Oval 19"/>
            <p:cNvSpPr>
              <a:spLocks noChangeArrowheads="1"/>
            </p:cNvSpPr>
            <p:nvPr/>
          </p:nvSpPr>
          <p:spPr bwMode="auto">
            <a:xfrm>
              <a:off x="1655" y="845"/>
              <a:ext cx="182" cy="182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88" name="Line 20"/>
            <p:cNvSpPr>
              <a:spLocks noChangeShapeType="1"/>
            </p:cNvSpPr>
            <p:nvPr/>
          </p:nvSpPr>
          <p:spPr bwMode="auto">
            <a:xfrm>
              <a:off x="1746" y="1026"/>
              <a:ext cx="0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89" name="Line 21"/>
            <p:cNvSpPr>
              <a:spLocks noChangeShapeType="1"/>
            </p:cNvSpPr>
            <p:nvPr/>
          </p:nvSpPr>
          <p:spPr bwMode="auto">
            <a:xfrm>
              <a:off x="1701" y="1071"/>
              <a:ext cx="9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5219700" y="5589588"/>
            <a:ext cx="288925" cy="503237"/>
            <a:chOff x="1655" y="845"/>
            <a:chExt cx="182" cy="317"/>
          </a:xfrm>
        </p:grpSpPr>
        <p:sp>
          <p:nvSpPr>
            <p:cNvPr id="10284" name="Oval 24"/>
            <p:cNvSpPr>
              <a:spLocks noChangeArrowheads="1"/>
            </p:cNvSpPr>
            <p:nvPr/>
          </p:nvSpPr>
          <p:spPr bwMode="auto">
            <a:xfrm>
              <a:off x="1655" y="845"/>
              <a:ext cx="182" cy="182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85" name="Line 25"/>
            <p:cNvSpPr>
              <a:spLocks noChangeShapeType="1"/>
            </p:cNvSpPr>
            <p:nvPr/>
          </p:nvSpPr>
          <p:spPr bwMode="auto">
            <a:xfrm>
              <a:off x="1746" y="1026"/>
              <a:ext cx="0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86" name="Line 26"/>
            <p:cNvSpPr>
              <a:spLocks noChangeShapeType="1"/>
            </p:cNvSpPr>
            <p:nvPr/>
          </p:nvSpPr>
          <p:spPr bwMode="auto">
            <a:xfrm>
              <a:off x="1701" y="1071"/>
              <a:ext cx="9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1619250" y="5661025"/>
            <a:ext cx="288925" cy="503238"/>
            <a:chOff x="1655" y="845"/>
            <a:chExt cx="182" cy="317"/>
          </a:xfrm>
        </p:grpSpPr>
        <p:sp>
          <p:nvSpPr>
            <p:cNvPr id="10281" name="Oval 28"/>
            <p:cNvSpPr>
              <a:spLocks noChangeArrowheads="1"/>
            </p:cNvSpPr>
            <p:nvPr/>
          </p:nvSpPr>
          <p:spPr bwMode="auto">
            <a:xfrm>
              <a:off x="1655" y="845"/>
              <a:ext cx="182" cy="182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82" name="Line 29"/>
            <p:cNvSpPr>
              <a:spLocks noChangeShapeType="1"/>
            </p:cNvSpPr>
            <p:nvPr/>
          </p:nvSpPr>
          <p:spPr bwMode="auto">
            <a:xfrm>
              <a:off x="1746" y="1026"/>
              <a:ext cx="0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83" name="Line 30"/>
            <p:cNvSpPr>
              <a:spLocks noChangeShapeType="1"/>
            </p:cNvSpPr>
            <p:nvPr/>
          </p:nvSpPr>
          <p:spPr bwMode="auto">
            <a:xfrm>
              <a:off x="1701" y="1071"/>
              <a:ext cx="9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6227763" y="1412875"/>
            <a:ext cx="288925" cy="433388"/>
            <a:chOff x="3878" y="890"/>
            <a:chExt cx="182" cy="273"/>
          </a:xfrm>
        </p:grpSpPr>
        <p:sp>
          <p:nvSpPr>
            <p:cNvPr id="10279" name="Oval 31"/>
            <p:cNvSpPr>
              <a:spLocks noChangeArrowheads="1"/>
            </p:cNvSpPr>
            <p:nvPr/>
          </p:nvSpPr>
          <p:spPr bwMode="auto">
            <a:xfrm>
              <a:off x="3878" y="981"/>
              <a:ext cx="182" cy="182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80" name="Line 33"/>
            <p:cNvSpPr>
              <a:spLocks noChangeShapeType="1"/>
            </p:cNvSpPr>
            <p:nvPr/>
          </p:nvSpPr>
          <p:spPr bwMode="auto">
            <a:xfrm flipV="1">
              <a:off x="4014" y="890"/>
              <a:ext cx="45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" name="Group 35"/>
          <p:cNvGrpSpPr>
            <a:grpSpLocks/>
          </p:cNvGrpSpPr>
          <p:nvPr/>
        </p:nvGrpSpPr>
        <p:grpSpPr bwMode="auto">
          <a:xfrm>
            <a:off x="7235825" y="5589588"/>
            <a:ext cx="288925" cy="433387"/>
            <a:chOff x="3878" y="890"/>
            <a:chExt cx="182" cy="273"/>
          </a:xfrm>
        </p:grpSpPr>
        <p:sp>
          <p:nvSpPr>
            <p:cNvPr id="10277" name="Oval 36"/>
            <p:cNvSpPr>
              <a:spLocks noChangeArrowheads="1"/>
            </p:cNvSpPr>
            <p:nvPr/>
          </p:nvSpPr>
          <p:spPr bwMode="auto">
            <a:xfrm>
              <a:off x="3878" y="981"/>
              <a:ext cx="182" cy="182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78" name="Line 37"/>
            <p:cNvSpPr>
              <a:spLocks noChangeShapeType="1"/>
            </p:cNvSpPr>
            <p:nvPr/>
          </p:nvSpPr>
          <p:spPr bwMode="auto">
            <a:xfrm flipV="1">
              <a:off x="4014" y="890"/>
              <a:ext cx="45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" name="Group 38"/>
          <p:cNvGrpSpPr>
            <a:grpSpLocks/>
          </p:cNvGrpSpPr>
          <p:nvPr/>
        </p:nvGrpSpPr>
        <p:grpSpPr bwMode="auto">
          <a:xfrm>
            <a:off x="3563938" y="5661025"/>
            <a:ext cx="288925" cy="433388"/>
            <a:chOff x="3878" y="890"/>
            <a:chExt cx="182" cy="273"/>
          </a:xfrm>
        </p:grpSpPr>
        <p:sp>
          <p:nvSpPr>
            <p:cNvPr id="10275" name="Oval 39"/>
            <p:cNvSpPr>
              <a:spLocks noChangeArrowheads="1"/>
            </p:cNvSpPr>
            <p:nvPr/>
          </p:nvSpPr>
          <p:spPr bwMode="auto">
            <a:xfrm>
              <a:off x="3878" y="981"/>
              <a:ext cx="182" cy="182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76" name="Line 40"/>
            <p:cNvSpPr>
              <a:spLocks noChangeShapeType="1"/>
            </p:cNvSpPr>
            <p:nvPr/>
          </p:nvSpPr>
          <p:spPr bwMode="auto">
            <a:xfrm flipV="1">
              <a:off x="4014" y="890"/>
              <a:ext cx="45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96" name="Text Box 56"/>
          <p:cNvSpPr txBox="1">
            <a:spLocks noChangeArrowheads="1"/>
          </p:cNvSpPr>
          <p:nvPr/>
        </p:nvSpPr>
        <p:spPr bwMode="auto">
          <a:xfrm>
            <a:off x="4427538" y="2035175"/>
            <a:ext cx="3540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/>
              <a:t>X</a:t>
            </a:r>
            <a:endParaRPr lang="ru-RU" sz="2000" b="1"/>
          </a:p>
        </p:txBody>
      </p:sp>
      <p:sp>
        <p:nvSpPr>
          <p:cNvPr id="10297" name="Text Box 57"/>
          <p:cNvSpPr txBox="1">
            <a:spLocks noChangeArrowheads="1"/>
          </p:cNvSpPr>
          <p:nvPr/>
        </p:nvSpPr>
        <p:spPr bwMode="auto">
          <a:xfrm>
            <a:off x="1166813" y="2081213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P</a:t>
            </a:r>
            <a:endParaRPr lang="ru-RU" b="1"/>
          </a:p>
        </p:txBody>
      </p:sp>
      <p:sp>
        <p:nvSpPr>
          <p:cNvPr id="10298" name="Text Box 58"/>
          <p:cNvSpPr txBox="1">
            <a:spLocks noChangeArrowheads="1"/>
          </p:cNvSpPr>
          <p:nvPr/>
        </p:nvSpPr>
        <p:spPr bwMode="auto">
          <a:xfrm>
            <a:off x="735013" y="4959350"/>
            <a:ext cx="4683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F</a:t>
            </a:r>
            <a:r>
              <a:rPr lang="en-US" sz="1400" b="1"/>
              <a:t>1</a:t>
            </a:r>
            <a:endParaRPr lang="ru-RU" sz="1400" b="1"/>
          </a:p>
        </p:txBody>
      </p:sp>
      <p:sp>
        <p:nvSpPr>
          <p:cNvPr id="10299" name="Text Box 59"/>
          <p:cNvSpPr txBox="1">
            <a:spLocks noChangeArrowheads="1"/>
          </p:cNvSpPr>
          <p:nvPr/>
        </p:nvSpPr>
        <p:spPr bwMode="auto">
          <a:xfrm>
            <a:off x="395288" y="3573463"/>
            <a:ext cx="11096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Гаметы </a:t>
            </a:r>
          </a:p>
        </p:txBody>
      </p:sp>
      <p:sp>
        <p:nvSpPr>
          <p:cNvPr id="10300" name="Line 60"/>
          <p:cNvSpPr>
            <a:spLocks noChangeShapeType="1"/>
          </p:cNvSpPr>
          <p:nvPr/>
        </p:nvSpPr>
        <p:spPr bwMode="auto">
          <a:xfrm flipH="1">
            <a:off x="2195513" y="2492375"/>
            <a:ext cx="360362" cy="9366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301" name="Line 61"/>
          <p:cNvSpPr>
            <a:spLocks noChangeShapeType="1"/>
          </p:cNvSpPr>
          <p:nvPr/>
        </p:nvSpPr>
        <p:spPr bwMode="auto">
          <a:xfrm>
            <a:off x="2916238" y="2492375"/>
            <a:ext cx="360362" cy="9366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302" name="Line 62"/>
          <p:cNvSpPr>
            <a:spLocks noChangeShapeType="1"/>
          </p:cNvSpPr>
          <p:nvPr/>
        </p:nvSpPr>
        <p:spPr bwMode="auto">
          <a:xfrm flipH="1">
            <a:off x="1835150" y="4076700"/>
            <a:ext cx="215900" cy="7921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303" name="Line 63"/>
          <p:cNvSpPr>
            <a:spLocks noChangeShapeType="1"/>
          </p:cNvSpPr>
          <p:nvPr/>
        </p:nvSpPr>
        <p:spPr bwMode="auto">
          <a:xfrm>
            <a:off x="2268538" y="4005263"/>
            <a:ext cx="1223962" cy="9366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304" name="Line 64"/>
          <p:cNvSpPr>
            <a:spLocks noChangeShapeType="1"/>
          </p:cNvSpPr>
          <p:nvPr/>
        </p:nvSpPr>
        <p:spPr bwMode="auto">
          <a:xfrm flipH="1">
            <a:off x="5724525" y="2565400"/>
            <a:ext cx="431800" cy="863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305" name="Line 65"/>
          <p:cNvSpPr>
            <a:spLocks noChangeShapeType="1"/>
          </p:cNvSpPr>
          <p:nvPr/>
        </p:nvSpPr>
        <p:spPr bwMode="auto">
          <a:xfrm>
            <a:off x="6516688" y="2565400"/>
            <a:ext cx="504825" cy="863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306" name="Line 66"/>
          <p:cNvSpPr>
            <a:spLocks noChangeShapeType="1"/>
          </p:cNvSpPr>
          <p:nvPr/>
        </p:nvSpPr>
        <p:spPr bwMode="auto">
          <a:xfrm>
            <a:off x="7164388" y="4076700"/>
            <a:ext cx="215900" cy="7921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307" name="Line 67"/>
          <p:cNvSpPr>
            <a:spLocks noChangeShapeType="1"/>
          </p:cNvSpPr>
          <p:nvPr/>
        </p:nvSpPr>
        <p:spPr bwMode="auto">
          <a:xfrm flipH="1">
            <a:off x="3851275" y="3933825"/>
            <a:ext cx="2952750" cy="10080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308" name="Line 68"/>
          <p:cNvSpPr>
            <a:spLocks noChangeShapeType="1"/>
          </p:cNvSpPr>
          <p:nvPr/>
        </p:nvSpPr>
        <p:spPr bwMode="auto">
          <a:xfrm>
            <a:off x="3563938" y="4005263"/>
            <a:ext cx="1512887" cy="9366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309" name="Line 69"/>
          <p:cNvSpPr>
            <a:spLocks noChangeShapeType="1"/>
          </p:cNvSpPr>
          <p:nvPr/>
        </p:nvSpPr>
        <p:spPr bwMode="auto">
          <a:xfrm>
            <a:off x="3635375" y="3933825"/>
            <a:ext cx="3384550" cy="11509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310" name="Line 70"/>
          <p:cNvSpPr>
            <a:spLocks noChangeShapeType="1"/>
          </p:cNvSpPr>
          <p:nvPr/>
        </p:nvSpPr>
        <p:spPr bwMode="auto">
          <a:xfrm flipH="1">
            <a:off x="5364163" y="4076700"/>
            <a:ext cx="215900" cy="7207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311" name="Line 71"/>
          <p:cNvSpPr>
            <a:spLocks noChangeShapeType="1"/>
          </p:cNvSpPr>
          <p:nvPr/>
        </p:nvSpPr>
        <p:spPr bwMode="auto">
          <a:xfrm flipH="1">
            <a:off x="2051050" y="3933825"/>
            <a:ext cx="3313113" cy="1079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10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10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10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10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0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0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500"/>
                            </p:stCondLst>
                            <p:childTnLst>
                              <p:par>
                                <p:cTn id="9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0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0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0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0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0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2" dur="20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4500"/>
                            </p:stCondLst>
                            <p:childTnLst>
                              <p:par>
                                <p:cTn id="13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0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0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0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0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0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0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2" dur="20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6500"/>
                            </p:stCondLst>
                            <p:childTnLst>
                              <p:par>
                                <p:cTn id="14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animBg="1"/>
      <p:bldP spid="10249" grpId="0" animBg="1"/>
      <p:bldP spid="10250" grpId="0" animBg="1"/>
      <p:bldP spid="10251" grpId="0" animBg="1"/>
      <p:bldP spid="10253" grpId="0" animBg="1"/>
      <p:bldP spid="10254" grpId="0" animBg="1"/>
      <p:bldP spid="10255" grpId="0" animBg="1"/>
      <p:bldP spid="10256" grpId="0" animBg="1"/>
      <p:bldP spid="10257" grpId="0" animBg="1"/>
      <p:bldP spid="10258" grpId="0" animBg="1"/>
      <p:bldP spid="10296" grpId="0"/>
      <p:bldP spid="10297" grpId="0"/>
      <p:bldP spid="10298" grpId="0"/>
      <p:bldP spid="10299" grpId="0"/>
      <p:bldP spid="10300" grpId="0" animBg="1"/>
      <p:bldP spid="10301" grpId="0" animBg="1"/>
      <p:bldP spid="10302" grpId="0" animBg="1"/>
      <p:bldP spid="10303" grpId="0" animBg="1"/>
      <p:bldP spid="10304" grpId="0" animBg="1"/>
      <p:bldP spid="10305" grpId="0" animBg="1"/>
      <p:bldP spid="10306" grpId="0" animBg="1"/>
      <p:bldP spid="10307" grpId="0" animBg="1"/>
      <p:bldP spid="10308" grpId="0" animBg="1"/>
      <p:bldP spid="10309" grpId="0" animBg="1"/>
      <p:bldP spid="10310" grpId="0" animBg="1"/>
      <p:bldP spid="103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27000" y="201117"/>
            <a:ext cx="10058400" cy="9068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88900">
              <a:tabLst>
                <a:tab pos="88900" algn="l"/>
              </a:tabLst>
            </a:pPr>
            <a:r>
              <a:rPr lang="ru-RU" sz="3200" dirty="0" smtClean="0">
                <a:solidFill>
                  <a:schemeClr val="tx1"/>
                </a:solidFill>
                <a:latin typeface="Monotype Corsiva" pitchFamily="66" charset="0"/>
              </a:rPr>
              <a:t>Признаки, наследуемые с половыми хромосомами,</a:t>
            </a:r>
            <a:r>
              <a:rPr lang="en-US" sz="3200" dirty="0" smtClean="0">
                <a:solidFill>
                  <a:schemeClr val="tx1"/>
                </a:solidFill>
                <a:latin typeface="Monotype Corsiva" pitchFamily="66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Monotype Corsiva" pitchFamily="66" charset="0"/>
              </a:rPr>
              <a:t>получили название </a:t>
            </a:r>
            <a:r>
              <a:rPr lang="ru-RU" sz="3200" dirty="0" smtClean="0">
                <a:solidFill>
                  <a:srgbClr val="FF0000"/>
                </a:solidFill>
                <a:latin typeface="Monotype Corsiva" pitchFamily="66" charset="0"/>
              </a:rPr>
              <a:t>признаков,</a:t>
            </a:r>
            <a:r>
              <a:rPr lang="en-US" sz="3200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200" dirty="0" smtClean="0">
                <a:solidFill>
                  <a:srgbClr val="FF0000"/>
                </a:solidFill>
                <a:latin typeface="Monotype Corsiva" pitchFamily="66" charset="0"/>
              </a:rPr>
              <a:t>сцепленных с полом.</a:t>
            </a:r>
            <a:endParaRPr lang="ru-RU" sz="32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70597" y="3723075"/>
            <a:ext cx="3530601" cy="31349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0" y="4510475"/>
            <a:ext cx="4029123" cy="337690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700" y="4510475"/>
            <a:ext cx="4762500" cy="299085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67287" y="1322363"/>
            <a:ext cx="6534443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Monotype Corsiva" pitchFamily="66" charset="0"/>
              </a:rPr>
              <a:t>Известно более 370 болезней сцепленных с  </a:t>
            </a:r>
            <a:endParaRPr lang="en-US" sz="3200" dirty="0" smtClean="0">
              <a:latin typeface="Monotype Corsiva" pitchFamily="66" charset="0"/>
            </a:endParaRPr>
          </a:p>
          <a:p>
            <a:r>
              <a:rPr lang="ru-RU" sz="3200" dirty="0" smtClean="0">
                <a:latin typeface="Monotype Corsiva" pitchFamily="66" charset="0"/>
              </a:rPr>
              <a:t>Х-хромосомой  </a:t>
            </a:r>
          </a:p>
          <a:p>
            <a:r>
              <a:rPr lang="ru-RU" sz="3200" dirty="0" smtClean="0">
                <a:latin typeface="Monotype Corsiva" pitchFamily="66" charset="0"/>
              </a:rPr>
              <a:t>Поскольку у особей мужского пола одна Х-хромосома, то все локализованные в ней гены, даже рецессивные, сразу же проявляются в фенотипе.</a:t>
            </a:r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6257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27000" y="201117"/>
            <a:ext cx="10058400" cy="9068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70597" y="3723075"/>
            <a:ext cx="3530601" cy="31349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0" y="4510475"/>
            <a:ext cx="4029123" cy="337690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700" y="4510475"/>
            <a:ext cx="4762500" cy="299085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931" y="258896"/>
            <a:ext cx="1081568" cy="849057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57199" y="1253255"/>
            <a:ext cx="7434775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</a:rPr>
              <a:t>Х-хромосома</a:t>
            </a:r>
            <a:r>
              <a:rPr lang="ru-RU" sz="2800" dirty="0" smtClean="0">
                <a:latin typeface="Monotype Corsiva" pitchFamily="66" charset="0"/>
              </a:rPr>
              <a:t> содержит больше генов и они определяют важные функции: свертываемость крови, наличие потовых желез, цветовое зрение и другие;</a:t>
            </a:r>
          </a:p>
          <a:p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</a:rPr>
              <a:t> Мутация Х0 жизнеспособна</a:t>
            </a:r>
          </a:p>
          <a:p>
            <a:endParaRPr lang="ru-RU" sz="2800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>
              <a:defRPr/>
            </a:pPr>
            <a:r>
              <a:rPr lang="en-US" sz="2800" dirty="0" smtClean="0">
                <a:solidFill>
                  <a:srgbClr val="FF0000"/>
                </a:solidFill>
                <a:latin typeface="Monotype Corsiva" pitchFamily="66" charset="0"/>
              </a:rPr>
              <a:t>Y</a:t>
            </a:r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</a:rPr>
              <a:t>-хромосома </a:t>
            </a:r>
            <a:r>
              <a:rPr lang="ru-RU" sz="2800" dirty="0" smtClean="0">
                <a:latin typeface="Monotype Corsiva" pitchFamily="66" charset="0"/>
              </a:rPr>
              <a:t>определяет </a:t>
            </a:r>
          </a:p>
          <a:p>
            <a:pPr>
              <a:defRPr/>
            </a:pPr>
            <a:r>
              <a:rPr lang="ru-RU" sz="2800" dirty="0" smtClean="0">
                <a:latin typeface="Monotype Corsiva" pitchFamily="66" charset="0"/>
              </a:rPr>
              <a:t>   развитие мужских половых признаков и некоторые другие, как например </a:t>
            </a:r>
            <a:r>
              <a:rPr lang="ru-RU" sz="2800" dirty="0" err="1" smtClean="0">
                <a:latin typeface="Monotype Corsiva" pitchFamily="66" charset="0"/>
              </a:rPr>
              <a:t>оволоснение</a:t>
            </a:r>
            <a:r>
              <a:rPr lang="ru-RU" sz="2800" dirty="0" smtClean="0">
                <a:latin typeface="Monotype Corsiva" pitchFamily="66" charset="0"/>
              </a:rPr>
              <a:t> ушной раковины, сращение пальцев ног.</a:t>
            </a:r>
            <a:r>
              <a:rPr lang="ru-RU" sz="2800" b="1" dirty="0" smtClean="0">
                <a:solidFill>
                  <a:schemeClr val="accent4">
                    <a:lumMod val="10000"/>
                  </a:schemeClr>
                </a:solidFill>
              </a:rPr>
              <a:t> </a:t>
            </a:r>
          </a:p>
          <a:p>
            <a:pPr algn="ctr">
              <a:defRPr/>
            </a:pPr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</a:rPr>
              <a:t>Мутация </a:t>
            </a:r>
            <a:r>
              <a:rPr lang="en-US" sz="2800" dirty="0" smtClean="0">
                <a:solidFill>
                  <a:srgbClr val="FF0000"/>
                </a:solidFill>
                <a:latin typeface="Monotype Corsiva" pitchFamily="66" charset="0"/>
              </a:rPr>
              <a:t>Y</a:t>
            </a:r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</a:rPr>
              <a:t>0 летальна</a:t>
            </a:r>
          </a:p>
          <a:p>
            <a:pPr>
              <a:defRPr/>
            </a:pPr>
            <a:endParaRPr lang="ru-RU" sz="2800" dirty="0" smtClean="0">
              <a:latin typeface="Monotype Corsiva" pitchFamily="66" charset="0"/>
            </a:endParaRPr>
          </a:p>
          <a:p>
            <a:pPr>
              <a:defRPr/>
            </a:pPr>
            <a:endParaRPr lang="ru-RU" sz="2800" dirty="0" smtClean="0">
              <a:latin typeface="Monotype Corsiva" pitchFamily="66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6257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3931" y="281220"/>
            <a:ext cx="74176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i="1" dirty="0" smtClean="0">
                <a:latin typeface="Monotype Corsiva" pitchFamily="66" charset="0"/>
                <a:ea typeface="Open Sans" panose="020B0606030504020204" pitchFamily="34" charset="0"/>
                <a:cs typeface="Open Sans" panose="020B0606030504020204" pitchFamily="34" charset="0"/>
              </a:rPr>
              <a:t>Вы подумайте немножко кто </a:t>
            </a:r>
            <a:r>
              <a:rPr lang="ru-RU" sz="4400" i="1" dirty="0" err="1" smtClean="0">
                <a:latin typeface="Monotype Corsiva" pitchFamily="66" charset="0"/>
                <a:ea typeface="Open Sans" panose="020B0606030504020204" pitchFamily="34" charset="0"/>
                <a:cs typeface="Open Sans" panose="020B0606030504020204" pitchFamily="34" charset="0"/>
              </a:rPr>
              <a:t>Я-Кот</a:t>
            </a:r>
            <a:r>
              <a:rPr lang="ru-RU" sz="4400" i="1" dirty="0" smtClean="0">
                <a:latin typeface="Monotype Corsiva" pitchFamily="66" charset="0"/>
                <a:ea typeface="Open Sans" panose="020B0606030504020204" pitchFamily="34" charset="0"/>
                <a:cs typeface="Open Sans" panose="020B0606030504020204" pitchFamily="34" charset="0"/>
              </a:rPr>
              <a:t>?!А  может кошка?</a:t>
            </a:r>
            <a:endParaRPr lang="ru-RU" sz="4400" i="1" dirty="0">
              <a:latin typeface="Monotype Corsiva" pitchFamily="66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70597" y="3723075"/>
            <a:ext cx="3530601" cy="31349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0" y="4510475"/>
            <a:ext cx="4029123" cy="337690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700" y="4510475"/>
            <a:ext cx="4762500" cy="299085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931" y="258896"/>
            <a:ext cx="1081568" cy="849057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57199" y="1253255"/>
            <a:ext cx="7434775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800" dirty="0" smtClean="0">
              <a:latin typeface="Monotype Corsiva" pitchFamily="66" charset="0"/>
            </a:endParaRPr>
          </a:p>
          <a:p>
            <a:pPr>
              <a:defRPr/>
            </a:pPr>
            <a:endParaRPr lang="ru-RU" sz="2800" dirty="0" smtClean="0">
              <a:latin typeface="Monotype Corsiva" pitchFamily="66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3" name="Picture 9" descr=", анимашка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144186" flipH="1">
            <a:off x="6813550" y="1065213"/>
            <a:ext cx="195580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4" descr="трехцветная кошка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68646" y="1740804"/>
            <a:ext cx="3625386" cy="3992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262575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70597" y="3723075"/>
            <a:ext cx="3530601" cy="31349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0" y="4510475"/>
            <a:ext cx="4029123" cy="337690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700" y="4510475"/>
            <a:ext cx="4762500" cy="299085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931" y="258896"/>
            <a:ext cx="1081568" cy="849057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58129" y="1069145"/>
            <a:ext cx="692130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Monotype Corsiva" pitchFamily="66" charset="0"/>
              </a:rPr>
              <a:t>У кошек ген чёрной окраски (В) не полностью доминирует над геном рыжей окраски и расположены они в Х хромосоме. Гетерозиготные животные имеют пёструю (трёхцветную) окраску. Скрестили рыжую кошку с чёрным котом и получили 8 котят.</a:t>
            </a:r>
          </a:p>
          <a:p>
            <a:endParaRPr lang="ru-RU" sz="3200" dirty="0" smtClean="0">
              <a:latin typeface="Monotype Corsiva" pitchFamily="66" charset="0"/>
            </a:endParaRPr>
          </a:p>
          <a:p>
            <a:r>
              <a:rPr lang="ru-RU" sz="3200" dirty="0" smtClean="0">
                <a:latin typeface="Monotype Corsiva" pitchFamily="66" charset="0"/>
              </a:rPr>
              <a:t>Определите пол этих котят.</a:t>
            </a:r>
            <a:endParaRPr lang="ru-RU" sz="32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6257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27000" y="201117"/>
            <a:ext cx="10058400" cy="9068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70597" y="3723075"/>
            <a:ext cx="3530601" cy="31349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0" y="4510475"/>
            <a:ext cx="4029123" cy="337690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700" y="4510475"/>
            <a:ext cx="4762500" cy="299085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57199" y="1253255"/>
            <a:ext cx="7434775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800" dirty="0" smtClean="0">
              <a:latin typeface="Monotype Corsiva" pitchFamily="66" charset="0"/>
            </a:endParaRPr>
          </a:p>
          <a:p>
            <a:pPr>
              <a:defRPr/>
            </a:pPr>
            <a:endParaRPr lang="ru-RU" sz="2800" dirty="0" smtClean="0">
              <a:latin typeface="Monotype Corsiva" pitchFamily="66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286000" y="1491175"/>
            <a:ext cx="4572000" cy="3765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4400" b="1" dirty="0" smtClean="0">
                <a:latin typeface="Monotype Corsiva" pitchFamily="66" charset="0"/>
              </a:rPr>
              <a:t>Х</a:t>
            </a:r>
            <a:r>
              <a:rPr lang="en-US" sz="4400" b="1" baseline="60000" dirty="0" smtClean="0">
                <a:latin typeface="Monotype Corsiva" pitchFamily="66" charset="0"/>
              </a:rPr>
              <a:t>B</a:t>
            </a:r>
            <a:r>
              <a:rPr lang="ru-RU" sz="4400" b="1" baseline="60000" dirty="0" smtClean="0">
                <a:latin typeface="Monotype Corsiva" pitchFamily="66" charset="0"/>
              </a:rPr>
              <a:t> </a:t>
            </a:r>
            <a:r>
              <a:rPr lang="en-US" sz="4400" dirty="0" smtClean="0">
                <a:latin typeface="Monotype Corsiva" pitchFamily="66" charset="0"/>
              </a:rPr>
              <a:t>–</a:t>
            </a:r>
            <a:r>
              <a:rPr lang="ru-RU" sz="4400" dirty="0" smtClean="0">
                <a:latin typeface="Monotype Corsiva" pitchFamily="66" charset="0"/>
              </a:rPr>
              <a:t> рыжий цвет, </a:t>
            </a:r>
          </a:p>
          <a:p>
            <a:pPr>
              <a:lnSpc>
                <a:spcPct val="90000"/>
              </a:lnSpc>
              <a:defRPr/>
            </a:pPr>
            <a:r>
              <a:rPr lang="ru-RU" sz="4400" b="1" dirty="0" smtClean="0">
                <a:latin typeface="Monotype Corsiva" pitchFamily="66" charset="0"/>
              </a:rPr>
              <a:t>Х</a:t>
            </a:r>
            <a:r>
              <a:rPr lang="en-US" sz="4400" b="1" baseline="60000" dirty="0" smtClean="0">
                <a:latin typeface="Monotype Corsiva" pitchFamily="66" charset="0"/>
              </a:rPr>
              <a:t>b </a:t>
            </a:r>
            <a:r>
              <a:rPr lang="ru-RU" sz="4400" dirty="0" smtClean="0">
                <a:latin typeface="Monotype Corsiva" pitchFamily="66" charset="0"/>
              </a:rPr>
              <a:t>– черный цвет</a:t>
            </a:r>
          </a:p>
          <a:p>
            <a:pPr>
              <a:lnSpc>
                <a:spcPct val="90000"/>
              </a:lnSpc>
              <a:defRPr/>
            </a:pPr>
            <a:r>
              <a:rPr lang="ru-RU" sz="4400" dirty="0" smtClean="0">
                <a:latin typeface="Monotype Corsiva" pitchFamily="66" charset="0"/>
              </a:rPr>
              <a:t>   </a:t>
            </a:r>
            <a:r>
              <a:rPr lang="en-US" sz="4400" dirty="0" smtClean="0">
                <a:latin typeface="Monotype Corsiva" pitchFamily="66" charset="0"/>
              </a:rPr>
              <a:t>Y</a:t>
            </a:r>
            <a:r>
              <a:rPr lang="ru-RU" sz="4400" dirty="0" smtClean="0">
                <a:latin typeface="Monotype Corsiva" pitchFamily="66" charset="0"/>
              </a:rPr>
              <a:t> – не несет гена окраски</a:t>
            </a:r>
          </a:p>
          <a:p>
            <a:pPr>
              <a:lnSpc>
                <a:spcPct val="90000"/>
              </a:lnSpc>
              <a:defRPr/>
            </a:pPr>
            <a:r>
              <a:rPr lang="ru-RU" sz="4400" dirty="0" smtClean="0">
                <a:latin typeface="Monotype Corsiva" pitchFamily="66" charset="0"/>
              </a:rPr>
              <a:t> </a:t>
            </a:r>
            <a:r>
              <a:rPr lang="ru-RU" sz="4400" b="1" dirty="0" smtClean="0">
                <a:latin typeface="Monotype Corsiva" pitchFamily="66" charset="0"/>
              </a:rPr>
              <a:t>Х</a:t>
            </a:r>
            <a:r>
              <a:rPr lang="en-US" sz="4400" b="1" baseline="60000" dirty="0" smtClean="0">
                <a:latin typeface="Monotype Corsiva" pitchFamily="66" charset="0"/>
              </a:rPr>
              <a:t>B </a:t>
            </a:r>
            <a:r>
              <a:rPr lang="ru-RU" sz="4400" b="1" dirty="0" smtClean="0">
                <a:latin typeface="Monotype Corsiva" pitchFamily="66" charset="0"/>
              </a:rPr>
              <a:t>Х</a:t>
            </a:r>
            <a:r>
              <a:rPr lang="en-US" sz="4400" b="1" baseline="60000" dirty="0" smtClean="0">
                <a:latin typeface="Monotype Corsiva" pitchFamily="66" charset="0"/>
              </a:rPr>
              <a:t>b </a:t>
            </a:r>
            <a:r>
              <a:rPr lang="ru-RU" sz="4400" dirty="0" smtClean="0">
                <a:latin typeface="Monotype Corsiva" pitchFamily="66" charset="0"/>
              </a:rPr>
              <a:t>- черепаховая окраска</a:t>
            </a:r>
            <a:endParaRPr lang="ru-RU" sz="44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6257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70597" y="3723075"/>
            <a:ext cx="3530601" cy="31349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0" y="4510475"/>
            <a:ext cx="4029123" cy="337690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700" y="4510475"/>
            <a:ext cx="4762500" cy="299085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931" y="258896"/>
            <a:ext cx="1081568" cy="849057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11" name="Picture 8" descr="http://f11.ifotki.info/org/a35786c3979b8a34bc7b37dd230966f9bc5f6c130963219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9041" y="288877"/>
            <a:ext cx="7634288" cy="589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26257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27000" y="201117"/>
            <a:ext cx="10058400" cy="9068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3931" y="281220"/>
            <a:ext cx="77287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  <a:t>Генеалогическое древо царской семьи Николая и Александры Романовых</a:t>
            </a:r>
            <a:endParaRPr lang="ru-RU" sz="3600" i="1" dirty="0">
              <a:solidFill>
                <a:srgbClr val="FF0000"/>
              </a:solidFill>
              <a:latin typeface="Monotype Corsiva" pitchFamily="66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70597" y="3723075"/>
            <a:ext cx="3530601" cy="31349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0" y="4510475"/>
            <a:ext cx="4029123" cy="337690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700" y="4510475"/>
            <a:ext cx="4762500" cy="299085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931" y="258896"/>
            <a:ext cx="1081568" cy="849057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57199" y="1253255"/>
            <a:ext cx="7434775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800" dirty="0" smtClean="0">
              <a:latin typeface="Monotype Corsiva" pitchFamily="66" charset="0"/>
            </a:endParaRPr>
          </a:p>
          <a:p>
            <a:pPr>
              <a:defRPr/>
            </a:pPr>
            <a:endParaRPr lang="ru-RU" sz="2800" dirty="0" smtClean="0">
              <a:latin typeface="Monotype Corsiva" pitchFamily="66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3" name="Picture 5" descr="lec3_2_3-1"/>
          <p:cNvPicPr>
            <a:picLocks noChangeAspect="1" noChangeArrowheads="1"/>
          </p:cNvPicPr>
          <p:nvPr/>
        </p:nvPicPr>
        <p:blipFill>
          <a:blip r:embed="rId6">
            <a:lum bright="-12000" contrast="36000"/>
          </a:blip>
          <a:srcRect/>
          <a:stretch>
            <a:fillRect/>
          </a:stretch>
        </p:blipFill>
        <p:spPr>
          <a:xfrm>
            <a:off x="274638" y="1448971"/>
            <a:ext cx="8496300" cy="46565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6257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0058400" cy="9068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  <a:t>Что изображено на картинке?</a:t>
            </a:r>
            <a:endParaRPr lang="ru-RU" sz="36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70597" y="3723075"/>
            <a:ext cx="3530601" cy="31349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0" y="4510475"/>
            <a:ext cx="4029123" cy="337690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700" y="4510475"/>
            <a:ext cx="4762500" cy="299085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931" y="258896"/>
            <a:ext cx="1081568" cy="849057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57199" y="1253255"/>
            <a:ext cx="7434775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800" dirty="0" smtClean="0">
              <a:latin typeface="Monotype Corsiva" pitchFamily="66" charset="0"/>
            </a:endParaRPr>
          </a:p>
          <a:p>
            <a:pPr>
              <a:defRPr/>
            </a:pPr>
            <a:endParaRPr lang="ru-RU" sz="2800" dirty="0" smtClean="0">
              <a:latin typeface="Monotype Corsiva" pitchFamily="66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4" name="Picture 5" descr="http://www.cvrl.org/icons/ishi74_21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31913" y="1052513"/>
            <a:ext cx="6911975" cy="597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26257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271456"/>
            <a:ext cx="10058400" cy="9068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dirty="0" smtClean="0">
                <a:solidFill>
                  <a:srgbClr val="FF0000"/>
                </a:solidFill>
                <a:latin typeface="Monotype Corsiva" pitchFamily="66" charset="0"/>
              </a:rPr>
              <a:t>Дальтонизм </a:t>
            </a:r>
            <a:r>
              <a:rPr lang="ru-RU" sz="3200" dirty="0" smtClean="0">
                <a:solidFill>
                  <a:schemeClr val="tx1"/>
                </a:solidFill>
                <a:latin typeface="Monotype Corsiva" pitchFamily="66" charset="0"/>
              </a:rPr>
              <a:t>– неспособность различать красный и зеленый цвет.</a:t>
            </a:r>
            <a:endParaRPr lang="ru-RU" sz="3200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70597" y="3723075"/>
            <a:ext cx="3530601" cy="31349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0" y="4510475"/>
            <a:ext cx="4029123" cy="337690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700" y="4510475"/>
            <a:ext cx="4762500" cy="2990850"/>
          </a:xfrm>
          <a:prstGeom prst="rect">
            <a:avLst/>
          </a:prstGeom>
        </p:spPr>
      </p:pic>
      <p:sp>
        <p:nvSpPr>
          <p:cNvPr id="18" name="Заголовок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" name="Содержимое 4" descr="д1.jpg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534571" y="1364566"/>
            <a:ext cx="8088923" cy="5036234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57199" y="1253255"/>
            <a:ext cx="7434775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800" dirty="0" smtClean="0">
              <a:latin typeface="Monotype Corsiva" pitchFamily="66" charset="0"/>
            </a:endParaRPr>
          </a:p>
          <a:p>
            <a:pPr>
              <a:defRPr/>
            </a:pPr>
            <a:endParaRPr lang="ru-RU" sz="2800" dirty="0" smtClean="0">
              <a:latin typeface="Monotype Corsiva" pitchFamily="66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62575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/>
          <p:cNvSpPr txBox="1">
            <a:spLocks noChangeArrowheads="1"/>
          </p:cNvSpPr>
          <p:nvPr/>
        </p:nvSpPr>
        <p:spPr bwMode="auto">
          <a:xfrm>
            <a:off x="1403350" y="333375"/>
            <a:ext cx="6624638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200" dirty="0">
                <a:solidFill>
                  <a:srgbClr val="FF0000"/>
                </a:solidFill>
                <a:latin typeface="Monotype Corsiva" pitchFamily="66" charset="0"/>
              </a:rPr>
              <a:t>Найдите соответствия</a:t>
            </a:r>
          </a:p>
        </p:txBody>
      </p:sp>
      <p:sp>
        <p:nvSpPr>
          <p:cNvPr id="16387" name="Line 5"/>
          <p:cNvSpPr>
            <a:spLocks noChangeShapeType="1"/>
          </p:cNvSpPr>
          <p:nvPr/>
        </p:nvSpPr>
        <p:spPr bwMode="auto">
          <a:xfrm>
            <a:off x="4140200" y="981075"/>
            <a:ext cx="71438" cy="4968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323850" y="1125538"/>
            <a:ext cx="3816350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 sz="3000" b="1" dirty="0"/>
              <a:t> Кариотип</a:t>
            </a:r>
          </a:p>
          <a:p>
            <a:pPr marL="342900" indent="-342900"/>
            <a:endParaRPr lang="ru-RU" sz="2000" b="1" dirty="0"/>
          </a:p>
          <a:p>
            <a:pPr marL="342900" indent="-342900"/>
            <a:r>
              <a:rPr lang="ru-RU" sz="3000" b="1" dirty="0"/>
              <a:t>2. Половые хромосомы</a:t>
            </a:r>
          </a:p>
          <a:p>
            <a:pPr marL="342900" indent="-342900"/>
            <a:endParaRPr lang="ru-RU" sz="2000" b="1" dirty="0"/>
          </a:p>
          <a:p>
            <a:pPr marL="342900" indent="-342900"/>
            <a:r>
              <a:rPr lang="ru-RU" sz="3000" b="1" dirty="0"/>
              <a:t>3. </a:t>
            </a:r>
            <a:r>
              <a:rPr lang="ru-RU" sz="3000" b="1" dirty="0" err="1"/>
              <a:t>Аутосомы</a:t>
            </a:r>
            <a:endParaRPr lang="ru-RU" sz="3000" b="1" dirty="0"/>
          </a:p>
          <a:p>
            <a:pPr marL="342900" indent="-342900"/>
            <a:endParaRPr lang="ru-RU" sz="2000" b="1" dirty="0"/>
          </a:p>
          <a:p>
            <a:pPr marL="342900" indent="-342900"/>
            <a:r>
              <a:rPr lang="ru-RU" sz="3000" b="1" dirty="0"/>
              <a:t>4. </a:t>
            </a:r>
            <a:r>
              <a:rPr lang="ru-RU" sz="3000" b="1" dirty="0" err="1"/>
              <a:t>Гетерогаметный</a:t>
            </a:r>
            <a:r>
              <a:rPr lang="ru-RU" sz="3000" b="1" dirty="0"/>
              <a:t> пол</a:t>
            </a:r>
          </a:p>
          <a:p>
            <a:pPr marL="342900" indent="-342900"/>
            <a:endParaRPr lang="ru-RU" sz="2000" b="1" dirty="0"/>
          </a:p>
          <a:p>
            <a:pPr marL="342900" indent="-342900"/>
            <a:r>
              <a:rPr lang="ru-RU" sz="3000" b="1" dirty="0"/>
              <a:t>5. </a:t>
            </a:r>
            <a:r>
              <a:rPr lang="ru-RU" sz="3000" b="1" dirty="0" err="1"/>
              <a:t>Гомогаметный</a:t>
            </a:r>
            <a:r>
              <a:rPr lang="ru-RU" sz="3000" b="1" dirty="0"/>
              <a:t> пол</a:t>
            </a:r>
          </a:p>
        </p:txBody>
      </p:sp>
      <p:sp>
        <p:nvSpPr>
          <p:cNvPr id="16389" name="Text Box 7"/>
          <p:cNvSpPr txBox="1">
            <a:spLocks noChangeArrowheads="1"/>
          </p:cNvSpPr>
          <p:nvPr/>
        </p:nvSpPr>
        <p:spPr bwMode="auto">
          <a:xfrm>
            <a:off x="4335463" y="13604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6390" name="Text Box 8"/>
          <p:cNvSpPr txBox="1">
            <a:spLocks noChangeArrowheads="1"/>
          </p:cNvSpPr>
          <p:nvPr/>
        </p:nvSpPr>
        <p:spPr bwMode="auto">
          <a:xfrm>
            <a:off x="4284663" y="1125538"/>
            <a:ext cx="4622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/>
              <a:t>1. Пара различающихся хромосом,</a:t>
            </a:r>
          </a:p>
          <a:p>
            <a:r>
              <a:rPr lang="ru-RU" sz="2000" b="1"/>
              <a:t> неодинаковых у самца и самки.</a:t>
            </a:r>
          </a:p>
        </p:txBody>
      </p:sp>
      <p:sp>
        <p:nvSpPr>
          <p:cNvPr id="16391" name="Text Box 9"/>
          <p:cNvSpPr txBox="1">
            <a:spLocks noChangeArrowheads="1"/>
          </p:cNvSpPr>
          <p:nvPr/>
        </p:nvSpPr>
        <p:spPr bwMode="auto">
          <a:xfrm>
            <a:off x="5003800" y="26368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6392" name="Text Box 10"/>
          <p:cNvSpPr txBox="1">
            <a:spLocks noChangeArrowheads="1"/>
          </p:cNvSpPr>
          <p:nvPr/>
        </p:nvSpPr>
        <p:spPr bwMode="auto">
          <a:xfrm>
            <a:off x="4284663" y="1916113"/>
            <a:ext cx="453548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/>
              <a:t>2. Одинаковые по внешнему виду </a:t>
            </a:r>
          </a:p>
          <a:p>
            <a:r>
              <a:rPr lang="ru-RU" sz="2000" b="1" dirty="0"/>
              <a:t>хромосомы в клетках раздельнополых организмов.</a:t>
            </a:r>
            <a:endParaRPr lang="ru-RU" sz="2000" dirty="0"/>
          </a:p>
        </p:txBody>
      </p:sp>
      <p:sp>
        <p:nvSpPr>
          <p:cNvPr id="16393" name="Text Box 11"/>
          <p:cNvSpPr txBox="1">
            <a:spLocks noChangeArrowheads="1"/>
          </p:cNvSpPr>
          <p:nvPr/>
        </p:nvSpPr>
        <p:spPr bwMode="auto">
          <a:xfrm>
            <a:off x="4356100" y="3141663"/>
            <a:ext cx="44640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/>
              <a:t>3. Общее число, размер и форма хромосом.</a:t>
            </a:r>
          </a:p>
        </p:txBody>
      </p:sp>
      <p:sp>
        <p:nvSpPr>
          <p:cNvPr id="16394" name="Text Box 12"/>
          <p:cNvSpPr txBox="1">
            <a:spLocks noChangeArrowheads="1"/>
          </p:cNvSpPr>
          <p:nvPr/>
        </p:nvSpPr>
        <p:spPr bwMode="auto">
          <a:xfrm>
            <a:off x="4356100" y="4005263"/>
            <a:ext cx="804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 dirty="0"/>
              <a:t>4. XY</a:t>
            </a:r>
          </a:p>
        </p:txBody>
      </p:sp>
      <p:sp>
        <p:nvSpPr>
          <p:cNvPr id="16395" name="Text Box 13"/>
          <p:cNvSpPr txBox="1">
            <a:spLocks noChangeArrowheads="1"/>
          </p:cNvSpPr>
          <p:nvPr/>
        </p:nvSpPr>
        <p:spPr bwMode="auto">
          <a:xfrm>
            <a:off x="4356100" y="5157788"/>
            <a:ext cx="8747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/>
              <a:t>5. XX 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877" y="4037428"/>
            <a:ext cx="4029123" cy="3090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27000" y="201117"/>
            <a:ext cx="10058400" cy="9068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70597" y="3723075"/>
            <a:ext cx="3530601" cy="31349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0" y="4510475"/>
            <a:ext cx="4029123" cy="337690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700" y="4510475"/>
            <a:ext cx="4762500" cy="299085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931" y="258896"/>
            <a:ext cx="1081568" cy="849057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57199" y="801858"/>
            <a:ext cx="7434775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800" dirty="0" smtClean="0">
              <a:latin typeface="Monotype Corsiva" pitchFamily="66" charset="0"/>
            </a:endParaRPr>
          </a:p>
          <a:p>
            <a:pPr lvl="0" indent="269875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Ответы:</a:t>
            </a:r>
            <a:endParaRPr lang="ru-RU" sz="3600" dirty="0" smtClean="0">
              <a:latin typeface="Arial" pitchFamily="34" charset="0"/>
              <a:cs typeface="Arial" pitchFamily="34" charset="0"/>
            </a:endParaRPr>
          </a:p>
          <a:p>
            <a:pPr lvl="0" indent="26987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А1.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endParaRPr lang="ru-RU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 indent="26987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А2.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endParaRPr lang="ru-RU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 indent="26987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А3.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endParaRPr lang="ru-RU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 indent="26987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А4.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</a:t>
            </a:r>
            <a:endParaRPr lang="ru-RU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 indent="26987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А5.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6257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27000" y="201117"/>
            <a:ext cx="10058400" cy="9068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400" dirty="0" smtClean="0">
                <a:solidFill>
                  <a:srgbClr val="FF0000"/>
                </a:solidFill>
                <a:latin typeface="Monotype Corsiva" pitchFamily="66" charset="0"/>
              </a:rPr>
              <a:t>Домашнее задание:</a:t>
            </a:r>
            <a:endParaRPr lang="ru-RU" sz="44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70597" y="3723075"/>
            <a:ext cx="3530601" cy="31349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6563" y="3807090"/>
            <a:ext cx="4029123" cy="337690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137" y="4074376"/>
            <a:ext cx="4762500" cy="299085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931" y="258896"/>
            <a:ext cx="1081568" cy="849057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21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57199" y="801858"/>
            <a:ext cx="7434775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800" dirty="0" smtClean="0">
              <a:latin typeface="Monotype Corsiva" pitchFamily="66" charset="0"/>
            </a:endParaRPr>
          </a:p>
          <a:p>
            <a:pPr lvl="0" indent="269875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1. </a:t>
            </a:r>
            <a:r>
              <a:rPr lang="ru-RU" sz="3600" dirty="0" smtClean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Параграф 3.11</a:t>
            </a:r>
          </a:p>
          <a:p>
            <a:pPr lvl="0" indent="269875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Monotype Corsiva" pitchFamily="66" charset="0"/>
                <a:cs typeface="Times New Roman" pitchFamily="18" charset="0"/>
              </a:rPr>
              <a:t>2. Решить по выбору 2 задачи.</a:t>
            </a:r>
          </a:p>
          <a:p>
            <a:pPr lvl="0" indent="269875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Monotype Corsiva" pitchFamily="66" charset="0"/>
                <a:cs typeface="Times New Roman" pitchFamily="18" charset="0"/>
              </a:rPr>
              <a:t>3.Ответить на вопрос: чем опасны близкородственные браки?</a:t>
            </a:r>
            <a:endParaRPr lang="ru-RU" sz="36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6257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96413" cy="704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250825" y="979488"/>
            <a:ext cx="5761038" cy="158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i="1" dirty="0">
                <a:solidFill>
                  <a:srgbClr val="000066"/>
                </a:solidFill>
                <a:latin typeface="Monotype Corsiva" pitchFamily="66" charset="0"/>
                <a:cs typeface="Arial" charset="0"/>
              </a:rPr>
              <a:t>СПАСИБО ЗА </a:t>
            </a:r>
          </a:p>
          <a:p>
            <a:pPr algn="ctr"/>
            <a:r>
              <a:rPr lang="ru-RU" sz="5400" i="1" dirty="0">
                <a:solidFill>
                  <a:srgbClr val="000066"/>
                </a:solidFill>
                <a:latin typeface="Monotype Corsiva" pitchFamily="66" charset="0"/>
                <a:cs typeface="Arial" charset="0"/>
              </a:rPr>
              <a:t>ВНИМАНИЕ</a:t>
            </a:r>
            <a:r>
              <a:rPr lang="ru-RU" sz="3600" i="1" dirty="0">
                <a:solidFill>
                  <a:srgbClr val="000066"/>
                </a:solidFill>
                <a:latin typeface="Monotype Corsiva" pitchFamily="66" charset="0"/>
                <a:cs typeface="Arial" charset="0"/>
              </a:rPr>
              <a:t>!</a:t>
            </a:r>
          </a:p>
        </p:txBody>
      </p:sp>
      <p:pic>
        <p:nvPicPr>
          <p:cNvPr id="302088" name="Picture 8" descr="B_Fly31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9338" y="5084763"/>
            <a:ext cx="1154112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7" name="Picture 13" descr="j0283572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88125" y="3213100"/>
            <a:ext cx="19431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20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2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2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20" dur="2000" fill="hold"/>
                                        <p:tgtEl>
                                          <p:spTgt spid="3020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23" dur="20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/>
    </p:bld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141</TotalTime>
  <Words>467</Words>
  <Application>Microsoft Office PowerPoint</Application>
  <PresentationFormat>Экран (4:3)</PresentationFormat>
  <Paragraphs>125</Paragraphs>
  <Slides>22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Monotype Corsiva</vt:lpstr>
      <vt:lpstr>Open Sans</vt:lpstr>
      <vt:lpstr>Calibri</vt:lpstr>
      <vt:lpstr>Calibri Light</vt:lpstr>
      <vt:lpstr>Times New Roman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УчебныеПрезентации.РФ</dc:creator>
  <cp:lastModifiedBy>1</cp:lastModifiedBy>
  <cp:revision>17</cp:revision>
  <dcterms:created xsi:type="dcterms:W3CDTF">2014-03-14T10:37:25Z</dcterms:created>
  <dcterms:modified xsi:type="dcterms:W3CDTF">2017-02-19T09:23:23Z</dcterms:modified>
</cp:coreProperties>
</file>