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3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BD3E499-0E81-47F6-AD5D-7793DBB159C7}" type="datetimeFigureOut">
              <a:rPr lang="ru-RU" smtClean="0"/>
              <a:t>19.02.2017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5F7A8445-890B-458D-8D49-D2864233DB71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03848" y="4221088"/>
            <a:ext cx="5576664" cy="175260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Автор: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</a:t>
            </a:r>
          </a:p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ГБОУ Гимназии 1577</a:t>
            </a:r>
          </a:p>
          <a:p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Деулина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Ирина Юрьевна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1470025"/>
          </a:xfrm>
        </p:spPr>
        <p:txBody>
          <a:bodyPr>
            <a:noAutofit/>
          </a:bodyPr>
          <a:lstStyle/>
          <a:p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Митоз. Мейоз. </a:t>
            </a:r>
            <a:b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значение</a:t>
            </a:r>
            <a:endParaRPr lang="ru-RU" sz="48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0684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15416"/>
            <a:ext cx="8229600" cy="936104"/>
          </a:xfrm>
        </p:spPr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МИТОЗ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714387021"/>
              </p:ext>
            </p:extLst>
          </p:nvPr>
        </p:nvGraphicFramePr>
        <p:xfrm>
          <a:off x="0" y="548680"/>
          <a:ext cx="9144000" cy="598924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07704"/>
                <a:gridCol w="3618148"/>
                <a:gridCol w="3618148"/>
              </a:tblGrid>
              <a:tr h="35457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ПРОЦЕССЫ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2368">
                <a:tc>
                  <a:txBody>
                    <a:bodyPr/>
                    <a:lstStyle/>
                    <a:p>
                      <a:r>
                        <a:rPr lang="ru-RU" dirty="0" smtClean="0"/>
                        <a:t>Профаза</a:t>
                      </a:r>
                    </a:p>
                    <a:p>
                      <a:r>
                        <a:rPr lang="ru-RU" dirty="0" smtClean="0"/>
                        <a:t>2</a:t>
                      </a:r>
                      <a:r>
                        <a:rPr lang="en-US" dirty="0" smtClean="0"/>
                        <a:t>n4c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1.Разрушение ядерной оболочки и ядрышек</a:t>
                      </a:r>
                    </a:p>
                    <a:p>
                      <a:r>
                        <a:rPr lang="ru-RU" dirty="0" smtClean="0"/>
                        <a:t>2.Расхождение центриолей к полюсам клетки</a:t>
                      </a:r>
                    </a:p>
                    <a:p>
                      <a:r>
                        <a:rPr lang="ru-RU" dirty="0" smtClean="0"/>
                        <a:t>3.Формирование нитей веретена деления</a:t>
                      </a:r>
                    </a:p>
                    <a:p>
                      <a:r>
                        <a:rPr lang="ru-RU" dirty="0" smtClean="0"/>
                        <a:t>4.Спирализация </a:t>
                      </a:r>
                      <a:r>
                        <a:rPr lang="ru-RU" dirty="0" err="1" smtClean="0"/>
                        <a:t>двухроматидных</a:t>
                      </a:r>
                      <a:r>
                        <a:rPr lang="ru-RU" dirty="0" smtClean="0"/>
                        <a:t> хромосом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52368">
                <a:tc>
                  <a:txBody>
                    <a:bodyPr/>
                    <a:lstStyle/>
                    <a:p>
                      <a:r>
                        <a:rPr lang="ru-RU" dirty="0" smtClean="0"/>
                        <a:t>Метафаза</a:t>
                      </a:r>
                    </a:p>
                    <a:p>
                      <a:r>
                        <a:rPr lang="ru-RU" dirty="0" smtClean="0"/>
                        <a:t>2</a:t>
                      </a:r>
                      <a:r>
                        <a:rPr lang="en-US" dirty="0" smtClean="0"/>
                        <a:t>n4c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1.Спирализация завершается, хромосомы хорошо видны</a:t>
                      </a:r>
                    </a:p>
                    <a:p>
                      <a:r>
                        <a:rPr lang="ru-RU" dirty="0" smtClean="0"/>
                        <a:t>2.Выстраивание </a:t>
                      </a:r>
                      <a:r>
                        <a:rPr lang="ru-RU" dirty="0" err="1" smtClean="0"/>
                        <a:t>двухроматидных</a:t>
                      </a:r>
                      <a:r>
                        <a:rPr lang="ru-RU" dirty="0" smtClean="0"/>
                        <a:t> хромосом по экватору клетки (метафазная пластинка)</a:t>
                      </a:r>
                    </a:p>
                    <a:p>
                      <a:r>
                        <a:rPr lang="ru-RU" dirty="0" smtClean="0"/>
                        <a:t>3.Нити веретена деления соединяются с </a:t>
                      </a:r>
                      <a:r>
                        <a:rPr lang="ru-RU" dirty="0" err="1" smtClean="0"/>
                        <a:t>центромерами</a:t>
                      </a:r>
                      <a:r>
                        <a:rPr lang="ru-RU" dirty="0" smtClean="0"/>
                        <a:t> хромосом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86437">
                <a:tc>
                  <a:txBody>
                    <a:bodyPr/>
                    <a:lstStyle/>
                    <a:p>
                      <a:r>
                        <a:rPr lang="ru-RU" dirty="0" smtClean="0"/>
                        <a:t>Анафаза</a:t>
                      </a:r>
                    </a:p>
                    <a:p>
                      <a:r>
                        <a:rPr lang="ru-RU" dirty="0" smtClean="0"/>
                        <a:t>4</a:t>
                      </a:r>
                      <a:r>
                        <a:rPr lang="en-US" dirty="0" smtClean="0"/>
                        <a:t>n4c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1.Разделение </a:t>
                      </a:r>
                      <a:r>
                        <a:rPr lang="ru-RU" dirty="0" err="1" smtClean="0"/>
                        <a:t>центромер</a:t>
                      </a:r>
                      <a:endParaRPr lang="ru-RU" dirty="0" smtClean="0"/>
                    </a:p>
                    <a:p>
                      <a:r>
                        <a:rPr lang="ru-RU" dirty="0" smtClean="0"/>
                        <a:t>2.Хроматиды становятся самостоятельными </a:t>
                      </a:r>
                      <a:r>
                        <a:rPr lang="ru-RU" dirty="0" err="1" smtClean="0"/>
                        <a:t>однохроматидными</a:t>
                      </a:r>
                      <a:r>
                        <a:rPr lang="ru-RU" dirty="0" smtClean="0"/>
                        <a:t> хромосомами и расходятся к полюсам клетки</a:t>
                      </a:r>
                      <a:endPara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8299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Телофаза</a:t>
                      </a:r>
                    </a:p>
                    <a:p>
                      <a:r>
                        <a:rPr lang="ru-RU" dirty="0" smtClean="0"/>
                        <a:t>2n2c – в одной дочерней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1.Деспирализация хромосом</a:t>
                      </a:r>
                    </a:p>
                    <a:p>
                      <a:r>
                        <a:rPr lang="ru-RU" dirty="0" smtClean="0"/>
                        <a:t>2.Образование ядерных оболочек и ядрышек</a:t>
                      </a:r>
                    </a:p>
                    <a:p>
                      <a:r>
                        <a:rPr lang="ru-RU" dirty="0" smtClean="0"/>
                        <a:t>3.Исчезновение нитей веретена деления</a:t>
                      </a:r>
                    </a:p>
                    <a:p>
                      <a:r>
                        <a:rPr lang="ru-RU" dirty="0" smtClean="0"/>
                        <a:t>4.Деление цитоплазмы (цитотомия, </a:t>
                      </a:r>
                      <a:r>
                        <a:rPr lang="ru-RU" dirty="0" err="1" smtClean="0"/>
                        <a:t>цитогенез</a:t>
                      </a:r>
                      <a:r>
                        <a:rPr lang="ru-RU" dirty="0" smtClean="0"/>
                        <a:t>)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68601">
                <a:tc v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 животной клетке от краев к центру клетки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 растительной клетке от центра к краю клетки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79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значение МИТОЗА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Генетическая стабильность- дочерние клетки идентичны материнской</a:t>
            </a:r>
            <a:endParaRPr lang="ru-RU" sz="20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У одноклеточных- бесполое размножение</a:t>
            </a:r>
            <a:endParaRPr lang="ru-RU" sz="20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Для многоклеточных организмов рост, развитие, регенерация (физиологическая, </a:t>
            </a:r>
            <a:r>
              <a:rPr lang="ru-RU" sz="2800" dirty="0" err="1" smtClean="0">
                <a:effectLst/>
                <a:latin typeface="Times New Roman"/>
                <a:ea typeface="Calibri"/>
                <a:cs typeface="Times New Roman"/>
              </a:rPr>
              <a:t>репаративная</a:t>
            </a: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)</a:t>
            </a:r>
            <a:endParaRPr lang="ru-RU" sz="2000" dirty="0">
              <a:ea typeface="Calibri"/>
              <a:cs typeface="Times New Roman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742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459432"/>
            <a:ext cx="8229600" cy="1143000"/>
          </a:xfrm>
        </p:spPr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МЕЙОЗ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12461789"/>
              </p:ext>
            </p:extLst>
          </p:nvPr>
        </p:nvGraphicFramePr>
        <p:xfrm>
          <a:off x="0" y="620688"/>
          <a:ext cx="9144000" cy="55524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71689"/>
                <a:gridCol w="73723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2n4c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1.Разрушение ядерной оболочки и ядрышек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2.Расхождение центриолей к полюсам клетки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3.Формирование нитей веретена деления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4.Спирализация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двухроматидных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5.Конъюгация- сближение гомологичных хромосом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6.Кроссинговер- обмен участками гомологичных хромосом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2n4c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1.Спирализация завершается, хромосомы хорошо видны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2.Выстраивание бивалент (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тетрад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по экватору клетки 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3.Нити веретена деления соединяются с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центромерами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4n4c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1.Случайное, независимое расхождение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двухроматидных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 к полюсам клетки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Телофаза I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2n2c – в одной дочерней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1.Образование ядерных мембран вокруг групп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двухроматидных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 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2.Деление цитоплазмы 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Первое деление мейоза редукционное, так как в образовавшихся клетках гаплоидный набор хромосом, но хромосомы </a:t>
                      </a:r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двухроматидные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74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459432"/>
            <a:ext cx="8229600" cy="1143000"/>
          </a:xfrm>
        </p:spPr>
        <p:txBody>
          <a:bodyPr/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МЕЙОЗ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60076429"/>
              </p:ext>
            </p:extLst>
          </p:nvPr>
        </p:nvGraphicFramePr>
        <p:xfrm>
          <a:off x="0" y="620688"/>
          <a:ext cx="9144000" cy="55829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71689"/>
                <a:gridCol w="737231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ФАЗА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ПРОЦЕССЫ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1n2c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1.Разрушение ядерных мембран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2.Расхождение центриолей к полюсам клетки и образование нитей веретена деления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Метафаза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1n2c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1.Выстраивание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двухроматидных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 по экватору клетки (метафазная пластинка)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2.Нити веретена деления соединяются с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центромерами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2n2c</a:t>
                      </a: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1.Деление </a:t>
                      </a:r>
                      <a:r>
                        <a:rPr lang="ru-RU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двухроматидных</a:t>
                      </a:r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хромосом и расхождение двух сестринских хромосом к полюсам клетки, при этом хроматиды становятся самостоятельными хромосомами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Телофаза 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1n1c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1.Деспирализация хромосом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2.Образование ядерных мембран 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3.Распад веретена деления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4.Появление ядрышек</a:t>
                      </a:r>
                    </a:p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5.Деление цитоплазмы </a:t>
                      </a: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b="1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Эквационное</a:t>
                      </a:r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деление, подобно митозу. </a:t>
                      </a:r>
                    </a:p>
                    <a:p>
                      <a:pPr algn="ctr"/>
                      <a:r>
                        <a:rPr lang="ru-RU" sz="2000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Биологическое значение второго деления: приведение количества ДНК в соответствие хромосомному набору.</a:t>
                      </a:r>
                      <a:endParaRPr lang="ru-RU" sz="20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791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Биологическое значение МЕЙОЗА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lnSpc>
                <a:spcPct val="115000"/>
              </a:lnSpc>
              <a:buFont typeface="Symbol"/>
              <a:buChar char=""/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Генетическая изменчивость (комбинативная)</a:t>
            </a:r>
            <a:endParaRPr lang="ru-RU" sz="2000" dirty="0">
              <a:ea typeface="Calibri"/>
              <a:cs typeface="Times New Roman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  <a:buFont typeface="Symbol"/>
              <a:buChar char=""/>
            </a:pPr>
            <a:r>
              <a:rPr lang="ru-RU" sz="2800" dirty="0" smtClean="0">
                <a:effectLst/>
                <a:latin typeface="Times New Roman"/>
                <a:ea typeface="Calibri"/>
                <a:cs typeface="Times New Roman"/>
              </a:rPr>
              <a:t>Предотвращение увеличения количества хромосом в клетках нового организма при половом размножении</a:t>
            </a:r>
            <a:endParaRPr lang="ru-RU" sz="2000" dirty="0">
              <a:ea typeface="Calibri"/>
              <a:cs typeface="Times New Roman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0839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</TotalTime>
  <Words>359</Words>
  <Application>Microsoft Office PowerPoint</Application>
  <PresentationFormat>Экран (4:3)</PresentationFormat>
  <Paragraphs>85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Официальная</vt:lpstr>
      <vt:lpstr>Митоз. Мейоз.  Биологическое значение</vt:lpstr>
      <vt:lpstr>МИТОЗ</vt:lpstr>
      <vt:lpstr>Биологическое значение МИТОЗА</vt:lpstr>
      <vt:lpstr>МЕЙОЗ</vt:lpstr>
      <vt:lpstr>МЕЙОЗ</vt:lpstr>
      <vt:lpstr>Биологическое значение МЕЙОЗА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Митоз. Мейоз.  Биологическое значение</dc:title>
  <dc:creator>Деулина</dc:creator>
  <cp:lastModifiedBy>BEST</cp:lastModifiedBy>
  <cp:revision>15</cp:revision>
  <dcterms:created xsi:type="dcterms:W3CDTF">2017-01-16T06:31:33Z</dcterms:created>
  <dcterms:modified xsi:type="dcterms:W3CDTF">2017-02-19T12:37:29Z</dcterms:modified>
</cp:coreProperties>
</file>