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</p:sldMasterIdLst>
  <p:sldIdLst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6" r:id="rId15"/>
    <p:sldId id="265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6" autoAdjust="0"/>
    <p:restoredTop sz="94660"/>
  </p:normalViewPr>
  <p:slideViewPr>
    <p:cSldViewPr>
      <p:cViewPr varScale="1">
        <p:scale>
          <a:sx n="70" d="100"/>
          <a:sy n="70" d="100"/>
        </p:scale>
        <p:origin x="-51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3F171CF7-B59D-4169-AB14-250FAC30AC2C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8CDA9F31-AA02-4FE5-8EFF-2C75BF71130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0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332656"/>
            <a:ext cx="8424936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600" b="1" dirty="0" smtClean="0">
                <a:solidFill>
                  <a:srgbClr val="00B050"/>
                </a:solidFill>
                <a:effectLst/>
                <a:latin typeface="Times New Roman"/>
              </a:rPr>
              <a:t>Тема урока: </a:t>
            </a:r>
          </a:p>
          <a:p>
            <a:pPr algn="ctr">
              <a:spcAft>
                <a:spcPts val="0"/>
              </a:spcAft>
            </a:pPr>
            <a:r>
              <a:rPr lang="ru-RU" sz="4800" b="1" dirty="0" smtClean="0">
                <a:solidFill>
                  <a:srgbClr val="002060"/>
                </a:solidFill>
                <a:effectLst/>
                <a:latin typeface="Times New Roman"/>
              </a:rPr>
              <a:t>"Определение геометрической </a:t>
            </a:r>
            <a:r>
              <a:rPr lang="ru-RU" sz="4800" b="1" dirty="0">
                <a:solidFill>
                  <a:srgbClr val="002060"/>
                </a:solidFill>
              </a:rPr>
              <a:t>прогрессии. Формула п – </a:t>
            </a:r>
            <a:r>
              <a:rPr lang="ru-RU" sz="4800" b="1" dirty="0" err="1">
                <a:solidFill>
                  <a:srgbClr val="002060"/>
                </a:solidFill>
              </a:rPr>
              <a:t>го</a:t>
            </a:r>
            <a:r>
              <a:rPr lang="ru-RU" sz="4800" b="1" dirty="0">
                <a:solidFill>
                  <a:srgbClr val="002060"/>
                </a:solidFill>
              </a:rPr>
              <a:t> члена геометрической прогрессии"</a:t>
            </a:r>
            <a:endParaRPr lang="ru-RU" sz="4800" b="1" dirty="0">
              <a:solidFill>
                <a:srgbClr val="002060"/>
              </a:solidFill>
              <a:effectLst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94533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8640960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800" b="1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Цели урока:</a:t>
            </a:r>
            <a:endParaRPr lang="ru-RU" sz="2800" dirty="0" smtClean="0">
              <a:solidFill>
                <a:srgbClr val="002060"/>
              </a:solidFill>
              <a:effectLst/>
              <a:latin typeface="Times New Roman"/>
              <a:ea typeface="Times New Roman"/>
            </a:endParaRPr>
          </a:p>
          <a:p>
            <a:pPr marL="1485900" indent="-2400300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                     </a:t>
            </a:r>
            <a:r>
              <a:rPr lang="ru-RU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- </a:t>
            </a:r>
            <a:r>
              <a:rPr lang="ru-RU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образовательная</a:t>
            </a:r>
            <a:r>
              <a:rPr lang="ru-RU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: обеспечить восприятие, осмысление и первичное запоминание учащимися понятий «геометрическая прогрессия», «знаменатель геометрической прогрессии», «формулы n-</a:t>
            </a:r>
            <a:r>
              <a:rPr lang="ru-RU" dirty="0" err="1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го</a:t>
            </a:r>
            <a:r>
              <a:rPr lang="ru-RU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 члена»; организовать деятельность учащихся по воспроизведению изученного материала и упражнениям в его применении по образцу.; сформировать у учащихся умение находить знаменатель и </a:t>
            </a:r>
            <a:r>
              <a:rPr lang="ru-RU" i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п</a:t>
            </a:r>
            <a:r>
              <a:rPr lang="ru-RU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-</a:t>
            </a:r>
            <a:r>
              <a:rPr lang="ru-RU" dirty="0" err="1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ый</a:t>
            </a:r>
            <a:r>
              <a:rPr lang="ru-RU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 член  геометрической прогрессии.</a:t>
            </a:r>
          </a:p>
          <a:p>
            <a:pPr marL="1485900" indent="-2400300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                     </a:t>
            </a:r>
            <a:r>
              <a:rPr lang="ru-RU" dirty="0" smtClean="0">
                <a:solidFill>
                  <a:srgbClr val="00B050"/>
                </a:solidFill>
                <a:effectLst/>
                <a:latin typeface="Times New Roman"/>
                <a:ea typeface="Times New Roman"/>
              </a:rPr>
              <a:t>- </a:t>
            </a:r>
            <a:r>
              <a:rPr lang="ru-RU" b="1" dirty="0" smtClean="0">
                <a:solidFill>
                  <a:srgbClr val="00B050"/>
                </a:solidFill>
                <a:effectLst/>
                <a:latin typeface="Times New Roman"/>
                <a:ea typeface="Times New Roman"/>
              </a:rPr>
              <a:t>развивающая</a:t>
            </a:r>
            <a:r>
              <a:rPr lang="ru-RU" dirty="0" smtClean="0">
                <a:solidFill>
                  <a:srgbClr val="00B050"/>
                </a:solidFill>
                <a:effectLst/>
                <a:latin typeface="Times New Roman"/>
                <a:ea typeface="Times New Roman"/>
              </a:rPr>
              <a:t>: способствовать развитию наблюдательности, умения анализировать, применять приемы сравнения, переноса знаний в новую ситуацию; развитию логического мышления, творческих способностей учащихся путем решения </a:t>
            </a:r>
            <a:r>
              <a:rPr lang="ru-RU" dirty="0" err="1" smtClean="0">
                <a:solidFill>
                  <a:srgbClr val="00B050"/>
                </a:solidFill>
                <a:effectLst/>
                <a:latin typeface="Times New Roman"/>
                <a:ea typeface="Times New Roman"/>
              </a:rPr>
              <a:t>межпредметных</a:t>
            </a:r>
            <a:r>
              <a:rPr lang="ru-RU" dirty="0" smtClean="0">
                <a:solidFill>
                  <a:srgbClr val="00B050"/>
                </a:solidFill>
                <a:effectLst/>
                <a:latin typeface="Times New Roman"/>
                <a:ea typeface="Times New Roman"/>
              </a:rPr>
              <a:t> (физика, биология, экономика) задач.</a:t>
            </a:r>
          </a:p>
          <a:p>
            <a:pPr marL="1485900" indent="-2400300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                    </a:t>
            </a:r>
            <a:r>
              <a:rPr lang="ru-RU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- </a:t>
            </a:r>
            <a:r>
              <a:rPr lang="ru-RU" b="1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воспитательная</a:t>
            </a:r>
            <a:r>
              <a:rPr lang="ru-RU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: побуждать учащихся к преодолению трудностей, к самоконтролю, взаимоконтролю в процессе умственной деятельности. Воспитывать познавательную активность, самостоятельность, стремление расширять свой кругозор. </a:t>
            </a:r>
            <a:endParaRPr lang="ru-RU" dirty="0">
              <a:solidFill>
                <a:srgbClr val="002060"/>
              </a:solidFill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47579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717869"/>
              </p:ext>
            </p:extLst>
          </p:nvPr>
        </p:nvGraphicFramePr>
        <p:xfrm>
          <a:off x="755576" y="1628800"/>
          <a:ext cx="6711200" cy="3978062"/>
        </p:xfrm>
        <a:graphic>
          <a:graphicData uri="http://schemas.openxmlformats.org/drawingml/2006/table">
            <a:tbl>
              <a:tblPr/>
              <a:tblGrid>
                <a:gridCol w="3358756"/>
                <a:gridCol w="3352444"/>
              </a:tblGrid>
              <a:tr h="449067">
                <a:tc>
                  <a:txBody>
                    <a:bodyPr/>
                    <a:lstStyle/>
                    <a:p>
                      <a:pPr marL="457200" algn="l"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effectLst/>
                          <a:latin typeface="Garamond"/>
                          <a:ea typeface="Times New Roman"/>
                        </a:rPr>
                        <a:t>Арифметическая прогрессия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spcAft>
                          <a:spcPts val="0"/>
                        </a:spcAft>
                      </a:pPr>
                      <a:r>
                        <a:rPr lang="ru-RU" sz="2000" b="1" i="1">
                          <a:effectLst/>
                          <a:latin typeface="Garamond"/>
                          <a:ea typeface="Times New Roman"/>
                        </a:rPr>
                        <a:t> 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9831">
                <a:tc>
                  <a:txBody>
                    <a:bodyPr/>
                    <a:lstStyle/>
                    <a:p>
                      <a:pPr marL="457200" algn="l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Garamond"/>
                          <a:ea typeface="Times New Roman"/>
                        </a:rPr>
                        <a:t>Пример: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457200" algn="l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Garamond"/>
                          <a:ea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Garamond"/>
                          <a:ea typeface="Times New Roman"/>
                        </a:rPr>
                        <a:t> 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9831">
                <a:tc>
                  <a:txBody>
                    <a:bodyPr/>
                    <a:lstStyle/>
                    <a:p>
                      <a:pPr marL="457200" algn="l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Garamond"/>
                          <a:ea typeface="Times New Roman"/>
                        </a:rPr>
                        <a:t>Формула </a:t>
                      </a:r>
                      <a:r>
                        <a:rPr lang="en-US" sz="2000" dirty="0">
                          <a:effectLst/>
                          <a:latin typeface="Garamond"/>
                          <a:ea typeface="Times New Roman"/>
                        </a:rPr>
                        <a:t>n</a:t>
                      </a:r>
                      <a:r>
                        <a:rPr lang="ru-RU" sz="2000" dirty="0">
                          <a:effectLst/>
                          <a:latin typeface="Garamond"/>
                          <a:ea typeface="Times New Roman"/>
                        </a:rPr>
                        <a:t>-го члена: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457200" algn="l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Garamond"/>
                          <a:ea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Garamond"/>
                          <a:ea typeface="Times New Roman"/>
                        </a:rPr>
                        <a:t> 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9831">
                <a:tc>
                  <a:txBody>
                    <a:bodyPr/>
                    <a:lstStyle/>
                    <a:p>
                      <a:pPr marL="457200" algn="l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Garamond"/>
                          <a:ea typeface="Times New Roman"/>
                        </a:rPr>
                        <a:t>Формула для нахождения разности: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457200" algn="l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Garamond"/>
                          <a:ea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Garamond"/>
                          <a:ea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9831">
                <a:tc>
                  <a:txBody>
                    <a:bodyPr/>
                    <a:lstStyle/>
                    <a:p>
                      <a:pPr marL="457200" algn="l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Garamond"/>
                          <a:ea typeface="Times New Roman"/>
                        </a:rPr>
                        <a:t>Формула суммы </a:t>
                      </a:r>
                      <a:r>
                        <a:rPr lang="en-US" sz="2000" dirty="0">
                          <a:effectLst/>
                          <a:latin typeface="Garamond"/>
                          <a:ea typeface="Times New Roman"/>
                        </a:rPr>
                        <a:t>n</a:t>
                      </a:r>
                      <a:r>
                        <a:rPr lang="ru-RU" sz="2000" dirty="0">
                          <a:effectLst/>
                          <a:latin typeface="Garamond"/>
                          <a:ea typeface="Times New Roman"/>
                        </a:rPr>
                        <a:t> первых членов: 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457200" algn="l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Garamond"/>
                          <a:ea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Garamond"/>
                          <a:ea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755576" y="476672"/>
            <a:ext cx="794146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Заполним таблицу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77362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1660382"/>
              </p:ext>
            </p:extLst>
          </p:nvPr>
        </p:nvGraphicFramePr>
        <p:xfrm>
          <a:off x="683568" y="476672"/>
          <a:ext cx="8136904" cy="302433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712019"/>
                <a:gridCol w="2712017"/>
                <a:gridCol w="2712868"/>
              </a:tblGrid>
              <a:tr h="972108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Вставьте пропущенное число: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522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I:</a:t>
                      </a:r>
                      <a:r>
                        <a:rPr lang="ru-RU" sz="24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1) 18, 21, 24, 27, .?.</a:t>
                      </a:r>
                      <a:br>
                        <a:rPr lang="ru-RU" sz="24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24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2) 2,.?., 6,… </a:t>
                      </a:r>
                      <a:br>
                        <a:rPr lang="ru-RU" sz="24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24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3) 1, 3, 9, 27,.?.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3300"/>
                          </a:solidFill>
                          <a:effectLst/>
                          <a:latin typeface="Times New Roman"/>
                          <a:ea typeface="Times New Roman"/>
                        </a:rPr>
                        <a:t>II:</a:t>
                      </a:r>
                      <a:r>
                        <a:rPr lang="ru-RU" sz="2400" dirty="0">
                          <a:solidFill>
                            <a:srgbClr val="0033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3300"/>
                          </a:solidFill>
                          <a:effectLst/>
                          <a:latin typeface="Times New Roman"/>
                          <a:ea typeface="Times New Roman"/>
                        </a:rPr>
                        <a:t>1) 7, 10, 13, 16,.?.</a:t>
                      </a:r>
                      <a:br>
                        <a:rPr lang="ru-RU" sz="2400" dirty="0">
                          <a:solidFill>
                            <a:srgbClr val="003300"/>
                          </a:solidFill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2400" dirty="0">
                          <a:solidFill>
                            <a:srgbClr val="003300"/>
                          </a:solidFill>
                          <a:effectLst/>
                          <a:latin typeface="Times New Roman"/>
                          <a:ea typeface="Times New Roman"/>
                        </a:rPr>
                        <a:t>2) 9,.?., 21,… </a:t>
                      </a:r>
                      <a:br>
                        <a:rPr lang="ru-RU" sz="2400" dirty="0">
                          <a:solidFill>
                            <a:srgbClr val="003300"/>
                          </a:solidFill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2400" dirty="0">
                          <a:solidFill>
                            <a:srgbClr val="003300"/>
                          </a:solidFill>
                          <a:effectLst/>
                          <a:latin typeface="Times New Roman"/>
                          <a:ea typeface="Times New Roman"/>
                        </a:rPr>
                        <a:t>3) 5, 10, 20, 40,.?.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/>
                          <a:ea typeface="Times New Roman"/>
                        </a:rPr>
                        <a:t>III:</a:t>
                      </a:r>
                      <a:r>
                        <a:rPr lang="ru-RU" sz="2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Times New Roman"/>
                        </a:rPr>
                        <a:t>1) 4, 9, 14, 19,.?.</a:t>
                      </a:r>
                      <a:br>
                        <a:rPr lang="ru-RU" sz="2400" dirty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2400" dirty="0">
                          <a:effectLst/>
                          <a:latin typeface="Times New Roman"/>
                          <a:ea typeface="Times New Roman"/>
                        </a:rPr>
                        <a:t>2) 3,.?., 13,…</a:t>
                      </a:r>
                      <a:br>
                        <a:rPr lang="ru-RU" sz="2400" dirty="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2400" dirty="0">
                          <a:effectLst/>
                          <a:latin typeface="Times New Roman"/>
                          <a:ea typeface="Times New Roman"/>
                        </a:rPr>
                        <a:t>3) 2, 6, 12, 24,.?.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211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620689"/>
            <a:ext cx="828092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800" b="1" i="1" dirty="0" smtClean="0">
                <a:solidFill>
                  <a:srgbClr val="00B050"/>
                </a:solidFill>
                <a:effectLst/>
                <a:latin typeface="Times New Roman"/>
                <a:ea typeface="Times New Roman"/>
              </a:rPr>
              <a:t>«Выпишите последовательность, соответствующую условию задачи». Время 3 минуты.</a:t>
            </a:r>
            <a:endParaRPr lang="ru-RU" sz="2800" b="1" dirty="0" smtClean="0">
              <a:solidFill>
                <a:srgbClr val="00B050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2800" b="1" dirty="0" smtClean="0">
                <a:solidFill>
                  <a:srgbClr val="00B050"/>
                </a:solidFill>
                <a:effectLst/>
                <a:latin typeface="Times New Roman"/>
                <a:ea typeface="Times New Roman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I. </a:t>
            </a:r>
            <a:r>
              <a:rPr lang="ru-RU" sz="2000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(Физика) Имеется радиоактивное вещество массой 256г, масса которого за сутки уменьшается вдвое. Какова станет масса вещества на вторые сутки? На третьи? На пятые? (256; 128;64; 32; 16;…)</a:t>
            </a:r>
          </a:p>
          <a:p>
            <a:pPr>
              <a:spcAft>
                <a:spcPts val="0"/>
              </a:spcAft>
            </a:pPr>
            <a:r>
              <a:rPr lang="ru-RU" sz="2000" b="1" dirty="0" smtClean="0">
                <a:effectLst/>
                <a:latin typeface="Times New Roman"/>
                <a:ea typeface="Times New Roman"/>
              </a:rPr>
              <a:t> </a:t>
            </a:r>
            <a:endParaRPr lang="ru-RU" sz="2000" dirty="0" smtClean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20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II </a:t>
            </a:r>
            <a:r>
              <a:rPr lang="ru-RU" sz="20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(Экономика) Срочный вклад, положенный в сберегательный банк, ежегодно увеличивается на 5%. Каким станет вклад через 5 лет, если вначале он был равен 1000р.? (1000; 1050; 1102,5; 1157,625;1215,5025;…)</a:t>
            </a:r>
            <a:endParaRPr lang="ru-RU" sz="2000" dirty="0">
              <a:solidFill>
                <a:srgbClr val="FF0000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4813994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i="1" dirty="0" smtClean="0">
                <a:effectLst/>
                <a:latin typeface="Times New Roman"/>
                <a:ea typeface="Times New Roman"/>
              </a:rPr>
              <a:t>Выпишите на доске ваши полученные последовательности. Как получается второй член последовательности? Третий?...</a:t>
            </a:r>
            <a:endParaRPr lang="ru-RU" sz="1600" i="1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68761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2001505"/>
              </p:ext>
            </p:extLst>
          </p:nvPr>
        </p:nvGraphicFramePr>
        <p:xfrm>
          <a:off x="2051720" y="2492896"/>
          <a:ext cx="4366443" cy="36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Формула" r:id="rId3" imgW="545863" imgH="444307" progId="Equation.3">
                  <p:embed/>
                </p:oleObj>
              </mc:Choice>
              <mc:Fallback>
                <p:oleObj name="Формула" r:id="rId3" imgW="545863" imgH="444307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2492896"/>
                        <a:ext cx="4366443" cy="36004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0" y="188640"/>
            <a:ext cx="92256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Знаменатель геометрической </a:t>
            </a:r>
          </a:p>
          <a:p>
            <a:pPr algn="ctr"/>
            <a:r>
              <a:rPr lang="ru-RU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прогрессии</a:t>
            </a:r>
            <a:endParaRPr lang="ru-RU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44469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755576" y="101578"/>
            <a:ext cx="8388424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i="1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Ф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ормулу </a:t>
            </a:r>
            <a:r>
              <a:rPr kumimoji="0" lang="en-US" sz="32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-го члена геометрической прогрессии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7463489"/>
              </p:ext>
            </p:extLst>
          </p:nvPr>
        </p:nvGraphicFramePr>
        <p:xfrm>
          <a:off x="755576" y="1671238"/>
          <a:ext cx="7344816" cy="27658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Формула" r:id="rId3" imgW="812447" imgH="241195" progId="Equation.3">
                  <p:embed/>
                </p:oleObj>
              </mc:Choice>
              <mc:Fallback>
                <p:oleObj name="Формула" r:id="rId3" imgW="812447" imgH="241195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1671238"/>
                        <a:ext cx="7344816" cy="276587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35604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7" name="Picture 13" descr="img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77072"/>
            <a:ext cx="2553011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8" name="Picture 14" descr="img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042522"/>
            <a:ext cx="2566392" cy="641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23528" y="332656"/>
            <a:ext cx="792698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Найдите по формуле</a:t>
            </a:r>
          </a:p>
          <a:p>
            <a:pPr algn="ctr"/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6159" name="Picture 15" descr="img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212766"/>
            <a:ext cx="4680520" cy="124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899592" y="3332105"/>
            <a:ext cx="338742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 группа</a:t>
            </a:r>
            <a:endParaRPr lang="ru-RU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066926" y="3244334"/>
            <a:ext cx="34574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2</a:t>
            </a:r>
            <a:r>
              <a:rPr lang="ru-RU" sz="3200" b="1" dirty="0" smtClean="0">
                <a:solidFill>
                  <a:srgbClr val="0070C0"/>
                </a:solidFill>
              </a:rPr>
              <a:t> группа</a:t>
            </a:r>
            <a:endParaRPr lang="ru-RU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445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772816"/>
            <a:ext cx="741682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4400" b="1" dirty="0">
                <a:solidFill>
                  <a:srgbClr val="00B050"/>
                </a:solidFill>
                <a:latin typeface="Times New Roman"/>
                <a:ea typeface="Times New Roman"/>
              </a:rPr>
              <a:t>Домашнее задание: </a:t>
            </a:r>
            <a:endParaRPr lang="ru-RU" sz="4400" b="1" dirty="0" smtClean="0">
              <a:solidFill>
                <a:srgbClr val="00B050"/>
              </a:solidFill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4400" i="1" dirty="0" smtClean="0">
                <a:latin typeface="Times New Roman"/>
                <a:ea typeface="Times New Roman"/>
              </a:rPr>
              <a:t>П.27</a:t>
            </a:r>
            <a:r>
              <a:rPr lang="ru-RU" sz="4400" i="1" dirty="0">
                <a:latin typeface="Times New Roman"/>
                <a:ea typeface="Times New Roman"/>
              </a:rPr>
              <a:t>, №№ 625, 627(</a:t>
            </a:r>
            <a:r>
              <a:rPr lang="ru-RU" sz="4400" i="1" dirty="0" err="1">
                <a:latin typeface="Times New Roman"/>
                <a:ea typeface="Times New Roman"/>
              </a:rPr>
              <a:t>б,в</a:t>
            </a:r>
            <a:r>
              <a:rPr lang="ru-RU" sz="4400" i="1" dirty="0">
                <a:latin typeface="Times New Roman"/>
                <a:ea typeface="Times New Roman"/>
              </a:rPr>
              <a:t>), 630</a:t>
            </a:r>
            <a:endParaRPr lang="ru-RU" sz="44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28450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2151" y="2967335"/>
            <a:ext cx="73597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Спасибо за внимание!!!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694873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36</TotalTime>
  <Words>264</Words>
  <Application>Microsoft Office PowerPoint</Application>
  <PresentationFormat>Экран (4:3)</PresentationFormat>
  <Paragraphs>46</Paragraphs>
  <Slides>10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6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Апекс</vt:lpstr>
      <vt:lpstr>Соседство</vt:lpstr>
      <vt:lpstr>Воздушный поток</vt:lpstr>
      <vt:lpstr>Справедливость</vt:lpstr>
      <vt:lpstr>Твердый переплет</vt:lpstr>
      <vt:lpstr>Углы</vt:lpstr>
      <vt:lpstr>Формула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Моляков С.В.</dc:creator>
  <cp:lastModifiedBy>www.PHILka.RU</cp:lastModifiedBy>
  <cp:revision>7</cp:revision>
  <dcterms:created xsi:type="dcterms:W3CDTF">2013-02-13T16:11:40Z</dcterms:created>
  <dcterms:modified xsi:type="dcterms:W3CDTF">2017-02-19T15:44:52Z</dcterms:modified>
</cp:coreProperties>
</file>