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9" r:id="rId4"/>
    <p:sldId id="258" r:id="rId5"/>
    <p:sldId id="260" r:id="rId6"/>
    <p:sldId id="261" r:id="rId7"/>
    <p:sldId id="270" r:id="rId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08"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92AB7BB8-ECC2-41BE-941B-C29110CF0183}" type="datetimeFigureOut">
              <a:rPr lang="ru-RU" smtClean="0"/>
              <a:t>20.02.2017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45DE2DD-8E29-4AE5-B6A9-521075D4EA98}" type="slidenum">
              <a:rPr lang="ru-RU" smtClean="0"/>
              <a:t>‹#›</a:t>
            </a:fld>
            <a:endParaRPr lang="ru-RU"/>
          </a:p>
        </p:txBody>
      </p:sp>
    </p:spTree>
    <p:extLst>
      <p:ext uri="{BB962C8B-B14F-4D97-AF65-F5344CB8AC3E}">
        <p14:creationId xmlns:p14="http://schemas.microsoft.com/office/powerpoint/2010/main" val="2480972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2AB7BB8-ECC2-41BE-941B-C29110CF0183}" type="datetimeFigureOut">
              <a:rPr lang="ru-RU" smtClean="0"/>
              <a:t>20.02.2017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45DE2DD-8E29-4AE5-B6A9-521075D4EA98}" type="slidenum">
              <a:rPr lang="ru-RU" smtClean="0"/>
              <a:t>‹#›</a:t>
            </a:fld>
            <a:endParaRPr lang="ru-RU"/>
          </a:p>
        </p:txBody>
      </p:sp>
    </p:spTree>
    <p:extLst>
      <p:ext uri="{BB962C8B-B14F-4D97-AF65-F5344CB8AC3E}">
        <p14:creationId xmlns:p14="http://schemas.microsoft.com/office/powerpoint/2010/main" val="11636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92AB7BB8-ECC2-41BE-941B-C29110CF0183}" type="datetimeFigureOut">
              <a:rPr lang="ru-RU" smtClean="0"/>
              <a:t>20.02.2017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45DE2DD-8E29-4AE5-B6A9-521075D4EA98}" type="slidenum">
              <a:rPr lang="ru-RU" smtClean="0"/>
              <a:t>‹#›</a:t>
            </a:fld>
            <a:endParaRPr lang="ru-RU"/>
          </a:p>
        </p:txBody>
      </p:sp>
    </p:spTree>
    <p:extLst>
      <p:ext uri="{BB962C8B-B14F-4D97-AF65-F5344CB8AC3E}">
        <p14:creationId xmlns:p14="http://schemas.microsoft.com/office/powerpoint/2010/main" val="2922762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2AB7BB8-ECC2-41BE-941B-C29110CF0183}" type="datetimeFigureOut">
              <a:rPr lang="ru-RU" smtClean="0"/>
              <a:t>20.02.2017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45DE2DD-8E29-4AE5-B6A9-521075D4EA98}" type="slidenum">
              <a:rPr lang="ru-RU" smtClean="0"/>
              <a:t>‹#›</a:t>
            </a:fld>
            <a:endParaRPr lang="ru-RU"/>
          </a:p>
        </p:txBody>
      </p:sp>
    </p:spTree>
    <p:extLst>
      <p:ext uri="{BB962C8B-B14F-4D97-AF65-F5344CB8AC3E}">
        <p14:creationId xmlns:p14="http://schemas.microsoft.com/office/powerpoint/2010/main" val="1643701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92AB7BB8-ECC2-41BE-941B-C29110CF0183}" type="datetimeFigureOut">
              <a:rPr lang="ru-RU" smtClean="0"/>
              <a:t>20.02.2017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45DE2DD-8E29-4AE5-B6A9-521075D4EA98}" type="slidenum">
              <a:rPr lang="ru-RU" smtClean="0"/>
              <a:t>‹#›</a:t>
            </a:fld>
            <a:endParaRPr lang="ru-RU"/>
          </a:p>
        </p:txBody>
      </p:sp>
    </p:spTree>
    <p:extLst>
      <p:ext uri="{BB962C8B-B14F-4D97-AF65-F5344CB8AC3E}">
        <p14:creationId xmlns:p14="http://schemas.microsoft.com/office/powerpoint/2010/main" val="3010890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92AB7BB8-ECC2-41BE-941B-C29110CF0183}" type="datetimeFigureOut">
              <a:rPr lang="ru-RU" smtClean="0"/>
              <a:t>20.02.2017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45DE2DD-8E29-4AE5-B6A9-521075D4EA98}" type="slidenum">
              <a:rPr lang="ru-RU" smtClean="0"/>
              <a:t>‹#›</a:t>
            </a:fld>
            <a:endParaRPr lang="ru-RU"/>
          </a:p>
        </p:txBody>
      </p:sp>
    </p:spTree>
    <p:extLst>
      <p:ext uri="{BB962C8B-B14F-4D97-AF65-F5344CB8AC3E}">
        <p14:creationId xmlns:p14="http://schemas.microsoft.com/office/powerpoint/2010/main" val="449952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2AB7BB8-ECC2-41BE-941B-C29110CF0183}" type="datetimeFigureOut">
              <a:rPr lang="ru-RU" smtClean="0"/>
              <a:t>20.02.2017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45DE2DD-8E29-4AE5-B6A9-521075D4EA98}" type="slidenum">
              <a:rPr lang="ru-RU" smtClean="0"/>
              <a:t>‹#›</a:t>
            </a:fld>
            <a:endParaRPr lang="ru-RU"/>
          </a:p>
        </p:txBody>
      </p:sp>
    </p:spTree>
    <p:extLst>
      <p:ext uri="{BB962C8B-B14F-4D97-AF65-F5344CB8AC3E}">
        <p14:creationId xmlns:p14="http://schemas.microsoft.com/office/powerpoint/2010/main" val="48152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92AB7BB8-ECC2-41BE-941B-C29110CF0183}" type="datetimeFigureOut">
              <a:rPr lang="ru-RU" smtClean="0"/>
              <a:t>20.02.2017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45DE2DD-8E29-4AE5-B6A9-521075D4EA98}" type="slidenum">
              <a:rPr lang="ru-RU" smtClean="0"/>
              <a:t>‹#›</a:t>
            </a:fld>
            <a:endParaRPr lang="ru-RU"/>
          </a:p>
        </p:txBody>
      </p:sp>
    </p:spTree>
    <p:extLst>
      <p:ext uri="{BB962C8B-B14F-4D97-AF65-F5344CB8AC3E}">
        <p14:creationId xmlns:p14="http://schemas.microsoft.com/office/powerpoint/2010/main" val="3711621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92AB7BB8-ECC2-41BE-941B-C29110CF0183}" type="datetimeFigureOut">
              <a:rPr lang="ru-RU" smtClean="0"/>
              <a:t>20.02.2017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45DE2DD-8E29-4AE5-B6A9-521075D4EA98}" type="slidenum">
              <a:rPr lang="ru-RU" smtClean="0"/>
              <a:t>‹#›</a:t>
            </a:fld>
            <a:endParaRPr lang="ru-RU"/>
          </a:p>
        </p:txBody>
      </p:sp>
    </p:spTree>
    <p:extLst>
      <p:ext uri="{BB962C8B-B14F-4D97-AF65-F5344CB8AC3E}">
        <p14:creationId xmlns:p14="http://schemas.microsoft.com/office/powerpoint/2010/main" val="3035705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2AB7BB8-ECC2-41BE-941B-C29110CF0183}" type="datetimeFigureOut">
              <a:rPr lang="ru-RU" smtClean="0"/>
              <a:t>20.02.2017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45DE2DD-8E29-4AE5-B6A9-521075D4EA98}" type="slidenum">
              <a:rPr lang="ru-RU" smtClean="0"/>
              <a:t>‹#›</a:t>
            </a:fld>
            <a:endParaRPr lang="ru-RU"/>
          </a:p>
        </p:txBody>
      </p:sp>
    </p:spTree>
    <p:extLst>
      <p:ext uri="{BB962C8B-B14F-4D97-AF65-F5344CB8AC3E}">
        <p14:creationId xmlns:p14="http://schemas.microsoft.com/office/powerpoint/2010/main" val="2858827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2AB7BB8-ECC2-41BE-941B-C29110CF0183}" type="datetimeFigureOut">
              <a:rPr lang="ru-RU" smtClean="0"/>
              <a:t>20.02.2017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45DE2DD-8E29-4AE5-B6A9-521075D4EA98}" type="slidenum">
              <a:rPr lang="ru-RU" smtClean="0"/>
              <a:t>‹#›</a:t>
            </a:fld>
            <a:endParaRPr lang="ru-RU"/>
          </a:p>
        </p:txBody>
      </p:sp>
    </p:spTree>
    <p:extLst>
      <p:ext uri="{BB962C8B-B14F-4D97-AF65-F5344CB8AC3E}">
        <p14:creationId xmlns:p14="http://schemas.microsoft.com/office/powerpoint/2010/main" val="3983164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AB7BB8-ECC2-41BE-941B-C29110CF0183}" type="datetimeFigureOut">
              <a:rPr lang="ru-RU" smtClean="0"/>
              <a:t>20.02.2017</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5DE2DD-8E29-4AE5-B6A9-521075D4EA98}" type="slidenum">
              <a:rPr lang="ru-RU" smtClean="0"/>
              <a:t>‹#›</a:t>
            </a:fld>
            <a:endParaRPr lang="ru-RU"/>
          </a:p>
        </p:txBody>
      </p:sp>
    </p:spTree>
    <p:extLst>
      <p:ext uri="{BB962C8B-B14F-4D97-AF65-F5344CB8AC3E}">
        <p14:creationId xmlns:p14="http://schemas.microsoft.com/office/powerpoint/2010/main" val="4467025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6.png"/><Relationship Id="rId3" Type="http://schemas.openxmlformats.org/officeDocument/2006/relationships/slideLayout" Target="../slideLayouts/slideLayout7.xml"/><Relationship Id="rId7" Type="http://schemas.openxmlformats.org/officeDocument/2006/relationships/image" Target="../media/image3.png"/><Relationship Id="rId12" Type="http://schemas.microsoft.com/office/2007/relationships/hdphoto" Target="../media/hdphoto4.wdp"/><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11" Type="http://schemas.openxmlformats.org/officeDocument/2006/relationships/image" Target="../media/image5.png"/><Relationship Id="rId5" Type="http://schemas.openxmlformats.org/officeDocument/2006/relationships/image" Target="../media/image2.png"/><Relationship Id="rId10" Type="http://schemas.microsoft.com/office/2007/relationships/hdphoto" Target="../media/hdphoto3.wdp"/><Relationship Id="rId4" Type="http://schemas.openxmlformats.org/officeDocument/2006/relationships/image" Target="../media/image1.jpeg"/><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7.xml"/><Relationship Id="rId6" Type="http://schemas.microsoft.com/office/2007/relationships/hdphoto" Target="../media/hdphoto6.wdp"/><Relationship Id="rId5" Type="http://schemas.openxmlformats.org/officeDocument/2006/relationships/image" Target="../media/image8.png"/><Relationship Id="rId10" Type="http://schemas.microsoft.com/office/2007/relationships/hdphoto" Target="../media/hdphoto8.wdp"/><Relationship Id="rId4" Type="http://schemas.microsoft.com/office/2007/relationships/hdphoto" Target="../media/hdphoto5.wdp"/><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11.JPG"/><Relationship Id="rId7" Type="http://schemas.microsoft.com/office/2007/relationships/hdphoto" Target="../media/hdphoto10.wdp"/><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3.png"/><Relationship Id="rId5" Type="http://schemas.microsoft.com/office/2007/relationships/hdphoto" Target="../media/hdphoto9.wdp"/><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microsoft.com/office/2007/relationships/hdphoto" Target="../media/hdphoto13.wdp"/><Relationship Id="rId13"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7.png"/><Relationship Id="rId12" Type="http://schemas.microsoft.com/office/2007/relationships/hdphoto" Target="../media/hdphoto15.wdp"/><Relationship Id="rId2" Type="http://schemas.openxmlformats.org/officeDocument/2006/relationships/image" Target="../media/image1.jpeg"/><Relationship Id="rId1" Type="http://schemas.openxmlformats.org/officeDocument/2006/relationships/slideLayout" Target="../slideLayouts/slideLayout7.xml"/><Relationship Id="rId6" Type="http://schemas.microsoft.com/office/2007/relationships/hdphoto" Target="../media/hdphoto12.wdp"/><Relationship Id="rId11" Type="http://schemas.openxmlformats.org/officeDocument/2006/relationships/image" Target="../media/image19.png"/><Relationship Id="rId5" Type="http://schemas.openxmlformats.org/officeDocument/2006/relationships/image" Target="../media/image16.png"/><Relationship Id="rId10" Type="http://schemas.microsoft.com/office/2007/relationships/hdphoto" Target="../media/hdphoto14.wdp"/><Relationship Id="rId4" Type="http://schemas.microsoft.com/office/2007/relationships/hdphoto" Target="../media/hdphoto11.wdp"/><Relationship Id="rId9" Type="http://schemas.openxmlformats.org/officeDocument/2006/relationships/image" Target="../media/image18.png"/><Relationship Id="rId14" Type="http://schemas.microsoft.com/office/2007/relationships/hdphoto" Target="../media/hdphoto16.wdp"/></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Абстракция &quot; Фоны и Обои для рабочего стола &quot; Фотоальбомы &quot; Умелица.ру"/>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12" y="0"/>
            <a:ext cx="1217228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943988" y="345408"/>
            <a:ext cx="4444620" cy="6370975"/>
          </a:xfrm>
          <a:prstGeom prst="rect">
            <a:avLst/>
          </a:prstGeom>
          <a:solidFill>
            <a:schemeClr val="accent6">
              <a:lumMod val="20000"/>
              <a:lumOff val="80000"/>
            </a:schemeClr>
          </a:solidFill>
          <a:ln>
            <a:solidFill>
              <a:schemeClr val="accent4">
                <a:lumMod val="50000"/>
              </a:schemeClr>
            </a:solidFill>
          </a:ln>
        </p:spPr>
        <p:txBody>
          <a:bodyPr wrap="square">
            <a:spAutoFit/>
          </a:bodyPr>
          <a:lstStyle/>
          <a:p>
            <a:pPr algn="ctr"/>
            <a:r>
              <a:rPr lang="kk-KZ" sz="2400" b="1" i="0" dirty="0" smtClean="0">
                <a:solidFill>
                  <a:srgbClr val="333333"/>
                </a:solidFill>
                <a:effectLst/>
                <a:latin typeface="Times New Roman" panose="02020603050405020304" pitchFamily="18" charset="0"/>
                <a:cs typeface="Times New Roman" panose="02020603050405020304" pitchFamily="18" charset="0"/>
              </a:rPr>
              <a:t>«СЫНИ ТҰРҒЫСЫНАН ОЙЛАУ – ҚАЗАҚСТАНДАҒЫ ОҚЫТУ МЕН ОҚУДЫ ДАМЫТУ ҮШІН ӨЗЕКТІ БОЛЫП ОТЫРҒАН ЖЕТЕКШІ ЗАМАНАУИ ПЕДАГОГИКАЛЫҚ ҰҒЫМ»</a:t>
            </a:r>
          </a:p>
          <a:p>
            <a:pPr algn="ctr"/>
            <a:endParaRPr lang="ru-RU" sz="2400" b="1" i="0" dirty="0" smtClean="0">
              <a:solidFill>
                <a:srgbClr val="333333"/>
              </a:solidFill>
              <a:effectLst/>
              <a:latin typeface="Helvetica Neue"/>
            </a:endParaRPr>
          </a:p>
          <a:p>
            <a:pPr algn="ctr"/>
            <a:r>
              <a:rPr lang="ru-RU" sz="2400" b="1" i="0" dirty="0" smtClean="0">
                <a:solidFill>
                  <a:srgbClr val="333333"/>
                </a:solidFill>
                <a:effectLst/>
                <a:latin typeface="Times New Roman" panose="02020603050405020304" pitchFamily="18" charset="0"/>
                <a:cs typeface="Times New Roman" panose="02020603050405020304" pitchFamily="18" charset="0"/>
              </a:rPr>
              <a:t>«КРИТИЧЕСКОЕ МЫШЛЕНИЕ-ВЕДУЩЕЕ СОВРЕМЕННОЕ ПЕДАГОГИЧЕСКОЕ ПОНЯТИЕ, АКТУАЛЬНОЕ ДЛЯ РАЗВИТИЯ ПРЕПОДАВАНИЯ И ОБУЧЕНИЯ В КАЗАХСТАНЕ»</a:t>
            </a:r>
            <a:endParaRPr lang="ru-RU" sz="2400" dirty="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5">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310109" y="3442649"/>
            <a:ext cx="3380094" cy="2535070"/>
          </a:xfrm>
          <a:prstGeom prst="rect">
            <a:avLst/>
          </a:prstGeom>
        </p:spPr>
      </p:pic>
      <p:pic>
        <p:nvPicPr>
          <p:cNvPr id="5" name="Рисунок 4"/>
          <p:cNvPicPr>
            <a:picLocks noChangeAspect="1"/>
          </p:cNvPicPr>
          <p:nvPr/>
        </p:nvPicPr>
        <p:blipFill>
          <a:blip r:embed="rId7">
            <a:extLst>
              <a:ext uri="{BEBA8EAE-BF5A-486C-A8C5-ECC9F3942E4B}">
                <a14:imgProps xmlns:a14="http://schemas.microsoft.com/office/drawing/2010/main">
                  <a14:imgLayer r:embed="rId8">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338494" y="239083"/>
            <a:ext cx="3427103" cy="2570327"/>
          </a:xfrm>
          <a:prstGeom prst="rect">
            <a:avLst/>
          </a:prstGeom>
        </p:spPr>
      </p:pic>
      <p:pic>
        <p:nvPicPr>
          <p:cNvPr id="6" name="Рисунок 5"/>
          <p:cNvPicPr>
            <a:picLocks noChangeAspect="1"/>
          </p:cNvPicPr>
          <p:nvPr/>
        </p:nvPicPr>
        <p:blipFill>
          <a:blip r:embed="rId9" cstate="print">
            <a:extLst>
              <a:ext uri="{BEBA8EAE-BF5A-486C-A8C5-ECC9F3942E4B}">
                <a14:imgProps xmlns:a14="http://schemas.microsoft.com/office/drawing/2010/main">
                  <a14:imgLayer r:embed="rId10">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8717788" y="305294"/>
            <a:ext cx="3250542" cy="2437906"/>
          </a:xfrm>
          <a:prstGeom prst="rect">
            <a:avLst/>
          </a:prstGeom>
        </p:spPr>
      </p:pic>
      <p:pic>
        <p:nvPicPr>
          <p:cNvPr id="7" name="Рисунок 6"/>
          <p:cNvPicPr>
            <a:picLocks noChangeAspect="1"/>
          </p:cNvPicPr>
          <p:nvPr/>
        </p:nvPicPr>
        <p:blipFill>
          <a:blip r:embed="rId11">
            <a:extLst>
              <a:ext uri="{BEBA8EAE-BF5A-486C-A8C5-ECC9F3942E4B}">
                <a14:imgProps xmlns:a14="http://schemas.microsoft.com/office/drawing/2010/main">
                  <a14:imgLayer r:embed="rId12">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8673154" y="3442649"/>
            <a:ext cx="3295176" cy="2471382"/>
          </a:xfrm>
          <a:prstGeom prst="rect">
            <a:avLst/>
          </a:prstGeom>
        </p:spPr>
      </p:pic>
      <p:pic>
        <p:nvPicPr>
          <p:cNvPr id="9" name="yaroslav_nikitin_-_vals_dozhdya_(zaycev.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0559908" y="6081215"/>
            <a:ext cx="609600" cy="609600"/>
          </a:xfrm>
          <a:prstGeom prst="rect">
            <a:avLst/>
          </a:prstGeom>
        </p:spPr>
      </p:pic>
    </p:spTree>
    <p:extLst>
      <p:ext uri="{BB962C8B-B14F-4D97-AF65-F5344CB8AC3E}">
        <p14:creationId xmlns:p14="http://schemas.microsoft.com/office/powerpoint/2010/main" val="3351551473"/>
      </p:ext>
    </p:extLst>
  </p:cSld>
  <p:clrMapOvr>
    <a:masterClrMapping/>
  </p:clrMapOvr>
  <mc:AlternateContent xmlns:mc="http://schemas.openxmlformats.org/markup-compatibility/2006" xmlns:p14="http://schemas.microsoft.com/office/powerpoint/2010/main">
    <mc:Choice Requires="p14">
      <p:transition spd="slow" p14:dur="800" advTm="20000">
        <p:circle/>
      </p:transition>
    </mc:Choice>
    <mc:Fallback xmlns="">
      <p:transition spd="slow" advTm="20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20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barn(inVertical)">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arn(inVertical)">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arn(inVertical)">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2" repeatCount="indefinite" fill="hold" display="0">
                  <p:stCondLst>
                    <p:cond delay="indefinite"/>
                  </p:stCondLst>
                  <p:endCondLst>
                    <p:cond evt="onStopAudio" delay="0">
                      <p:tgtEl>
                        <p:sldTgt/>
                      </p:tgtEl>
                    </p:cond>
                  </p:endCondLst>
                </p:cTn>
                <p:tgtEl>
                  <p:spTgt spid="9"/>
                </p:tgtEl>
              </p:cMediaNode>
            </p:audio>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descr="Абстракция &quot; Фоны и Обои для рабочего стола &quot; Фотоальбомы &quot; Умелица.р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5" y="45218"/>
            <a:ext cx="12172288"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4503761" y="2592940"/>
            <a:ext cx="2947679" cy="923330"/>
          </a:xfrm>
          <a:prstGeom prst="rect">
            <a:avLst/>
          </a:prstGeom>
          <a:solidFill>
            <a:schemeClr val="accent6">
              <a:lumMod val="40000"/>
              <a:lumOff val="60000"/>
            </a:schemeClr>
          </a:solidFill>
          <a:ln>
            <a:solidFill>
              <a:schemeClr val="accent4">
                <a:lumMod val="50000"/>
              </a:schemeClr>
            </a:solidFill>
          </a:ln>
        </p:spPr>
        <p:txBody>
          <a:bodyPr wrap="square">
            <a:spAutoFit/>
          </a:bodyPr>
          <a:lstStyle/>
          <a:p>
            <a:pPr algn="ctr"/>
            <a:r>
              <a:rPr lang="ru-RU" b="1" i="0" dirty="0" smtClean="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Сын </a:t>
            </a:r>
            <a:r>
              <a:rPr lang="ru-RU" b="1" i="0" dirty="0" err="1" smtClean="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тұрғысынан</a:t>
            </a:r>
            <a:r>
              <a:rPr lang="ru-RU" b="1" i="0" dirty="0" smtClean="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ru-RU" b="1" i="0" dirty="0" err="1" smtClean="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ойлаудың</a:t>
            </a:r>
            <a:r>
              <a:rPr lang="ru-RU" b="1" i="0" dirty="0" smtClean="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ru-RU" b="1" i="0" dirty="0" err="1" smtClean="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белгілері</a:t>
            </a:r>
            <a:endParaRPr lang="ru-RU" b="1" i="0" dirty="0" smtClean="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a:p>
            <a:pPr algn="ctr"/>
            <a:endParaRPr lang="en-US" b="1" i="0" dirty="0" smtClean="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472021" y="1051171"/>
            <a:ext cx="3727486" cy="923330"/>
          </a:xfrm>
          <a:prstGeom prst="rect">
            <a:avLst/>
          </a:prstGeom>
          <a:solidFill>
            <a:schemeClr val="accent4">
              <a:lumMod val="40000"/>
              <a:lumOff val="60000"/>
            </a:schemeClr>
          </a:solidFill>
          <a:ln>
            <a:solidFill>
              <a:schemeClr val="accent4">
                <a:lumMod val="50000"/>
              </a:schemeClr>
            </a:solidFill>
          </a:ln>
        </p:spPr>
        <p:txBody>
          <a:bodyPr wrap="square">
            <a:spAutoFit/>
          </a:bodyPr>
          <a:lstStyle/>
          <a:p>
            <a:pPr algn="ctr"/>
            <a:r>
              <a:rPr lang="kk-KZ" b="1" i="0" dirty="0" smtClean="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Сын </a:t>
            </a:r>
            <a:r>
              <a:rPr lang="kk-KZ" b="1" i="0" dirty="0" err="1" smtClean="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тұрығысынаң</a:t>
            </a:r>
            <a:r>
              <a:rPr lang="kk-KZ" b="1" i="0" dirty="0" smtClean="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ойлау – өзіндік жеке ойлау</a:t>
            </a:r>
            <a:endParaRPr lang="ru-RU" b="1" i="0" dirty="0" smtClean="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a:p>
            <a:pPr algn="ctr"/>
            <a:endParaRPr lang="ru-RU" b="1" i="0" dirty="0" smtClean="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472021" y="2550888"/>
            <a:ext cx="3853691" cy="923330"/>
          </a:xfrm>
          <a:prstGeom prst="rect">
            <a:avLst/>
          </a:prstGeom>
          <a:solidFill>
            <a:schemeClr val="accent4">
              <a:lumMod val="40000"/>
              <a:lumOff val="60000"/>
            </a:schemeClr>
          </a:solidFill>
          <a:ln>
            <a:solidFill>
              <a:schemeClr val="accent4">
                <a:lumMod val="50000"/>
              </a:schemeClr>
            </a:solidFill>
          </a:ln>
        </p:spPr>
        <p:txBody>
          <a:bodyPr wrap="square">
            <a:spAutoFit/>
          </a:bodyPr>
          <a:lstStyle/>
          <a:p>
            <a:pPr algn="ctr"/>
            <a:r>
              <a:rPr lang="kk-KZ" b="1" dirty="0" smtClean="0">
                <a:solidFill>
                  <a:srgbClr val="002060"/>
                </a:solidFill>
                <a:latin typeface="Times New Roman" panose="02020603050405020304" pitchFamily="18" charset="0"/>
                <a:cs typeface="Times New Roman" panose="02020603050405020304" pitchFamily="18" charset="0"/>
              </a:rPr>
              <a:t>Ақпарат сын тұрғысынан ойлаудың бағыты болып табылады</a:t>
            </a:r>
            <a:endParaRPr lang="ru-RU" b="1" i="0" dirty="0" smtClean="0">
              <a:solidFill>
                <a:srgbClr val="002060"/>
              </a:solidFill>
              <a:effectLst/>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7451440" y="954572"/>
            <a:ext cx="4271986" cy="1200329"/>
          </a:xfrm>
          <a:prstGeom prst="rect">
            <a:avLst/>
          </a:prstGeom>
          <a:solidFill>
            <a:schemeClr val="accent4">
              <a:lumMod val="40000"/>
              <a:lumOff val="60000"/>
            </a:schemeClr>
          </a:solidFill>
          <a:ln>
            <a:solidFill>
              <a:schemeClr val="accent4">
                <a:lumMod val="50000"/>
              </a:schemeClr>
            </a:solidFill>
          </a:ln>
        </p:spPr>
        <p:txBody>
          <a:bodyPr wrap="square">
            <a:spAutoFit/>
          </a:bodyPr>
          <a:lstStyle/>
          <a:p>
            <a:pPr algn="ctr"/>
            <a:r>
              <a:rPr lang="kk-KZ" b="1" dirty="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Сын </a:t>
            </a:r>
            <a:r>
              <a:rPr lang="kk-KZ" b="1" dirty="0" err="1">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тұрығысынаң</a:t>
            </a:r>
            <a:r>
              <a:rPr lang="kk-KZ" b="1" dirty="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kk-KZ" b="1" dirty="0" smtClean="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ойлау сұрақ қоюдан және шешілуге тиіс мәселелерді анықтаудан басталады </a:t>
            </a:r>
            <a:endParaRPr lang="ru-RU" b="1" i="0" dirty="0" smtClean="0">
              <a:solidFill>
                <a:srgbClr val="002060"/>
              </a:solidFill>
              <a:effectLst/>
              <a:latin typeface="Times New Roman" panose="02020603050405020304" pitchFamily="18" charset="0"/>
              <a:cs typeface="Times New Roman" panose="02020603050405020304" pitchFamily="18" charset="0"/>
            </a:endParaRPr>
          </a:p>
          <a:p>
            <a:pPr algn="ctr"/>
            <a:endParaRPr lang="ru-RU" b="1" i="0" dirty="0" smtClean="0">
              <a:solidFill>
                <a:srgbClr val="002060"/>
              </a:solidFill>
              <a:effectLst/>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472021" y="4311649"/>
            <a:ext cx="3853691" cy="646331"/>
          </a:xfrm>
          <a:prstGeom prst="rect">
            <a:avLst/>
          </a:prstGeom>
          <a:solidFill>
            <a:schemeClr val="accent4">
              <a:lumMod val="40000"/>
              <a:lumOff val="60000"/>
            </a:schemeClr>
          </a:solidFill>
          <a:ln>
            <a:solidFill>
              <a:schemeClr val="accent4">
                <a:lumMod val="50000"/>
              </a:schemeClr>
            </a:solidFill>
          </a:ln>
        </p:spPr>
        <p:txBody>
          <a:bodyPr wrap="square">
            <a:spAutoFit/>
          </a:bodyPr>
          <a:lstStyle/>
          <a:p>
            <a:pPr algn="ctr"/>
            <a:r>
              <a:rPr lang="ru-RU" b="1" i="0" dirty="0" smtClean="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Сын </a:t>
            </a:r>
            <a:r>
              <a:rPr lang="ru-RU" b="1" i="0" dirty="0" err="1" smtClean="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тұрғысынан</a:t>
            </a:r>
            <a:r>
              <a:rPr lang="ru-RU" b="1" i="0" dirty="0" smtClean="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ru-RU" b="1" i="0" dirty="0" err="1" smtClean="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ойлау</a:t>
            </a:r>
            <a:r>
              <a:rPr lang="ru-RU" b="1" i="0" dirty="0" smtClean="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ru-RU" b="1" i="0" dirty="0" err="1" smtClean="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сенімді</a:t>
            </a:r>
            <a:r>
              <a:rPr lang="ru-RU" b="1" i="0" dirty="0" smtClean="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ru-RU" b="1" i="0" dirty="0" err="1" smtClean="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дәлелге</a:t>
            </a:r>
            <a:r>
              <a:rPr lang="ru-RU" b="1" i="0" dirty="0" smtClean="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ru-RU" b="1" i="0" dirty="0" err="1" smtClean="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деген</a:t>
            </a:r>
            <a:r>
              <a:rPr lang="ru-RU" b="1" i="0" dirty="0" smtClean="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ru-RU" b="1" i="0" dirty="0" err="1" smtClean="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ұмтылыс</a:t>
            </a:r>
            <a:endParaRPr lang="ru-RU" b="1" i="0" dirty="0" smtClean="0">
              <a:ln w="0"/>
              <a:solidFill>
                <a:srgbClr val="00206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7902053" y="4434050"/>
            <a:ext cx="3821373" cy="923330"/>
          </a:xfrm>
          <a:prstGeom prst="rect">
            <a:avLst/>
          </a:prstGeom>
          <a:solidFill>
            <a:schemeClr val="accent4">
              <a:lumMod val="40000"/>
              <a:lumOff val="60000"/>
            </a:schemeClr>
          </a:solidFill>
          <a:ln>
            <a:solidFill>
              <a:schemeClr val="accent4">
                <a:lumMod val="50000"/>
              </a:schemeClr>
            </a:solidFill>
          </a:ln>
        </p:spPr>
        <p:txBody>
          <a:bodyPr wrap="square">
            <a:spAutoFit/>
          </a:bodyPr>
          <a:lstStyle/>
          <a:p>
            <a:pPr algn="ctr"/>
            <a:r>
              <a:rPr lang="ru-RU" b="1" i="0" dirty="0" smtClean="0">
                <a:solidFill>
                  <a:srgbClr val="002060"/>
                </a:solidFill>
                <a:effectLst/>
                <a:latin typeface="Times New Roman" panose="02020603050405020304" pitchFamily="18" charset="0"/>
                <a:cs typeface="Times New Roman" panose="02020603050405020304" pitchFamily="18" charset="0"/>
              </a:rPr>
              <a:t>Сын </a:t>
            </a:r>
            <a:r>
              <a:rPr lang="ru-RU" b="1" i="0" dirty="0" err="1" smtClean="0">
                <a:solidFill>
                  <a:srgbClr val="002060"/>
                </a:solidFill>
                <a:effectLst/>
                <a:latin typeface="Times New Roman" panose="02020603050405020304" pitchFamily="18" charset="0"/>
                <a:cs typeface="Times New Roman" panose="02020603050405020304" pitchFamily="18" charset="0"/>
              </a:rPr>
              <a:t>тұрғысынан</a:t>
            </a:r>
            <a:r>
              <a:rPr lang="ru-RU" b="1" i="0" dirty="0" smtClean="0">
                <a:solidFill>
                  <a:srgbClr val="002060"/>
                </a:solidFill>
                <a:effectLst/>
                <a:latin typeface="Times New Roman" panose="02020603050405020304" pitchFamily="18" charset="0"/>
                <a:cs typeface="Times New Roman" panose="02020603050405020304" pitchFamily="18" charset="0"/>
              </a:rPr>
              <a:t> </a:t>
            </a:r>
            <a:r>
              <a:rPr lang="ru-RU" b="1" i="0" dirty="0" err="1" smtClean="0">
                <a:solidFill>
                  <a:srgbClr val="002060"/>
                </a:solidFill>
                <a:effectLst/>
                <a:latin typeface="Times New Roman" panose="02020603050405020304" pitchFamily="18" charset="0"/>
                <a:cs typeface="Times New Roman" panose="02020603050405020304" pitchFamily="18" charset="0"/>
              </a:rPr>
              <a:t>ойлау</a:t>
            </a:r>
            <a:r>
              <a:rPr lang="ru-RU" b="1" i="0" dirty="0" smtClean="0">
                <a:solidFill>
                  <a:srgbClr val="002060"/>
                </a:solidFill>
                <a:effectLst/>
                <a:latin typeface="Times New Roman" panose="02020603050405020304" pitchFamily="18" charset="0"/>
                <a:cs typeface="Times New Roman" panose="02020603050405020304" pitchFamily="18" charset="0"/>
              </a:rPr>
              <a:t> </a:t>
            </a:r>
            <a:r>
              <a:rPr lang="ru-RU" b="1" dirty="0" smtClean="0">
                <a:solidFill>
                  <a:srgbClr val="002060"/>
                </a:solidFill>
                <a:latin typeface="Times New Roman" panose="02020603050405020304" pitchFamily="18" charset="0"/>
                <a:cs typeface="Times New Roman" panose="02020603050405020304" pitchFamily="18" charset="0"/>
              </a:rPr>
              <a:t>–</a:t>
            </a:r>
            <a:r>
              <a:rPr lang="ru-RU" b="1" dirty="0" err="1" smtClean="0">
                <a:solidFill>
                  <a:srgbClr val="002060"/>
                </a:solidFill>
                <a:latin typeface="Times New Roman" panose="02020603050405020304" pitchFamily="18" charset="0"/>
                <a:cs typeface="Times New Roman" panose="02020603050405020304" pitchFamily="18" charset="0"/>
              </a:rPr>
              <a:t>әлеуметтік</a:t>
            </a:r>
            <a:r>
              <a:rPr lang="ru-RU" b="1" dirty="0" smtClean="0">
                <a:solidFill>
                  <a:srgbClr val="002060"/>
                </a:solidFill>
                <a:latin typeface="Times New Roman" panose="02020603050405020304" pitchFamily="18" charset="0"/>
                <a:cs typeface="Times New Roman" panose="02020603050405020304" pitchFamily="18" charset="0"/>
              </a:rPr>
              <a:t> </a:t>
            </a:r>
            <a:r>
              <a:rPr lang="ru-RU" b="1" dirty="0" err="1" smtClean="0">
                <a:solidFill>
                  <a:srgbClr val="002060"/>
                </a:solidFill>
                <a:latin typeface="Times New Roman" panose="02020603050405020304" pitchFamily="18" charset="0"/>
                <a:cs typeface="Times New Roman" panose="02020603050405020304" pitchFamily="18" charset="0"/>
              </a:rPr>
              <a:t>ойлауға</a:t>
            </a:r>
            <a:r>
              <a:rPr lang="ru-RU" b="1" dirty="0" smtClean="0">
                <a:solidFill>
                  <a:srgbClr val="002060"/>
                </a:solidFill>
                <a:latin typeface="Times New Roman" panose="02020603050405020304" pitchFamily="18" charset="0"/>
                <a:cs typeface="Times New Roman" panose="02020603050405020304" pitchFamily="18" charset="0"/>
              </a:rPr>
              <a:t> </a:t>
            </a:r>
            <a:r>
              <a:rPr lang="ru-RU" b="1" dirty="0" err="1" smtClean="0">
                <a:solidFill>
                  <a:srgbClr val="002060"/>
                </a:solidFill>
                <a:latin typeface="Times New Roman" panose="02020603050405020304" pitchFamily="18" charset="0"/>
                <a:cs typeface="Times New Roman" panose="02020603050405020304" pitchFamily="18" charset="0"/>
              </a:rPr>
              <a:t>жатады</a:t>
            </a:r>
            <a:r>
              <a:rPr lang="ru-RU" b="1" i="0" dirty="0" smtClean="0">
                <a:solidFill>
                  <a:srgbClr val="002060"/>
                </a:solidFill>
                <a:effectLst/>
                <a:latin typeface="Times New Roman" panose="02020603050405020304" pitchFamily="18" charset="0"/>
                <a:cs typeface="Times New Roman" panose="02020603050405020304" pitchFamily="18" charset="0"/>
              </a:rPr>
              <a:t>(Дэвид </a:t>
            </a:r>
            <a:r>
              <a:rPr lang="ru-RU" b="1" i="0" dirty="0" err="1" smtClean="0">
                <a:solidFill>
                  <a:srgbClr val="002060"/>
                </a:solidFill>
                <a:effectLst/>
                <a:latin typeface="Times New Roman" panose="02020603050405020304" pitchFamily="18" charset="0"/>
                <a:cs typeface="Times New Roman" panose="02020603050405020304" pitchFamily="18" charset="0"/>
              </a:rPr>
              <a:t>Клустер</a:t>
            </a:r>
            <a:r>
              <a:rPr lang="ru-RU" b="1" i="0" dirty="0" smtClean="0">
                <a:solidFill>
                  <a:srgbClr val="002060"/>
                </a:solidFill>
                <a:effectLst/>
                <a:latin typeface="Times New Roman" panose="02020603050405020304" pitchFamily="18" charset="0"/>
                <a:cs typeface="Times New Roman" panose="02020603050405020304" pitchFamily="18" charset="0"/>
              </a:rPr>
              <a:t>, </a:t>
            </a:r>
            <a:r>
              <a:rPr lang="ru-RU" b="1" dirty="0" smtClean="0">
                <a:solidFill>
                  <a:srgbClr val="002060"/>
                </a:solidFill>
                <a:latin typeface="Times New Roman" panose="02020603050405020304" pitchFamily="18" charset="0"/>
                <a:cs typeface="Times New Roman" panose="02020603050405020304" pitchFamily="18" charset="0"/>
              </a:rPr>
              <a:t>АҚШ</a:t>
            </a:r>
            <a:r>
              <a:rPr lang="ru-RU" b="1" i="0" dirty="0" smtClean="0">
                <a:solidFill>
                  <a:srgbClr val="002060"/>
                </a:solidFill>
                <a:effectLst/>
                <a:latin typeface="Times New Roman" panose="02020603050405020304" pitchFamily="18" charset="0"/>
                <a:cs typeface="Times New Roman" panose="02020603050405020304" pitchFamily="18" charset="0"/>
              </a:rPr>
              <a:t>)</a:t>
            </a:r>
            <a:endParaRPr lang="ru-RU" b="1" i="0" dirty="0">
              <a:solidFill>
                <a:srgbClr val="002060"/>
              </a:solidFill>
              <a:effectLst/>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7626839" y="2690547"/>
            <a:ext cx="3745196" cy="923330"/>
          </a:xfrm>
          <a:prstGeom prst="rect">
            <a:avLst/>
          </a:prstGeom>
          <a:solidFill>
            <a:schemeClr val="accent4">
              <a:lumMod val="40000"/>
              <a:lumOff val="60000"/>
            </a:schemeClr>
          </a:solidFill>
          <a:ln>
            <a:solidFill>
              <a:schemeClr val="accent4">
                <a:lumMod val="50000"/>
              </a:schemeClr>
            </a:solidFill>
          </a:ln>
        </p:spPr>
        <p:txBody>
          <a:bodyPr wrap="square">
            <a:spAutoFit/>
          </a:bodyPr>
          <a:lstStyle/>
          <a:p>
            <a:pPr algn="ctr"/>
            <a:r>
              <a:rPr lang="ru-RU" b="1" i="0" dirty="0" err="1" smtClean="0">
                <a:solidFill>
                  <a:srgbClr val="002060"/>
                </a:solidFill>
                <a:effectLst/>
                <a:latin typeface="Times New Roman" panose="02020603050405020304" pitchFamily="18" charset="0"/>
                <a:cs typeface="Times New Roman" panose="02020603050405020304" pitchFamily="18" charset="0"/>
              </a:rPr>
              <a:t>Білім</a:t>
            </a:r>
            <a:r>
              <a:rPr lang="ru-RU" b="1" i="0" dirty="0" smtClean="0">
                <a:solidFill>
                  <a:srgbClr val="002060"/>
                </a:solidFill>
                <a:effectLst/>
                <a:latin typeface="Times New Roman" panose="02020603050405020304" pitchFamily="18" charset="0"/>
                <a:cs typeface="Times New Roman" panose="02020603050405020304" pitchFamily="18" charset="0"/>
              </a:rPr>
              <a:t> </a:t>
            </a:r>
            <a:r>
              <a:rPr lang="ru-RU" b="1" i="0" dirty="0" err="1" smtClean="0">
                <a:solidFill>
                  <a:srgbClr val="002060"/>
                </a:solidFill>
                <a:effectLst/>
                <a:latin typeface="Times New Roman" panose="02020603050405020304" pitchFamily="18" charset="0"/>
                <a:cs typeface="Times New Roman" panose="02020603050405020304" pitchFamily="18" charset="0"/>
              </a:rPr>
              <a:t>қызығушылықты</a:t>
            </a:r>
            <a:r>
              <a:rPr lang="ru-RU" b="1" i="0" dirty="0" smtClean="0">
                <a:solidFill>
                  <a:srgbClr val="002060"/>
                </a:solidFill>
                <a:effectLst/>
                <a:latin typeface="Times New Roman" panose="02020603050405020304" pitchFamily="18" charset="0"/>
                <a:cs typeface="Times New Roman" panose="02020603050405020304" pitchFamily="18" charset="0"/>
              </a:rPr>
              <a:t> </a:t>
            </a:r>
            <a:r>
              <a:rPr lang="ru-RU" b="1" i="0" dirty="0" err="1" smtClean="0">
                <a:solidFill>
                  <a:srgbClr val="002060"/>
                </a:solidFill>
                <a:effectLst/>
                <a:latin typeface="Times New Roman" panose="02020603050405020304" pitchFamily="18" charset="0"/>
                <a:cs typeface="Times New Roman" panose="02020603050405020304" pitchFamily="18" charset="0"/>
              </a:rPr>
              <a:t>тудырады</a:t>
            </a:r>
            <a:r>
              <a:rPr lang="ru-RU" b="1" dirty="0">
                <a:solidFill>
                  <a:srgbClr val="002060"/>
                </a:solidFill>
                <a:latin typeface="Times New Roman" panose="02020603050405020304" pitchFamily="18" charset="0"/>
                <a:cs typeface="Times New Roman" panose="02020603050405020304" pitchFamily="18" charset="0"/>
              </a:rPr>
              <a:t>,</a:t>
            </a:r>
            <a:r>
              <a:rPr lang="ru-RU" b="1" i="0" dirty="0" smtClean="0">
                <a:solidFill>
                  <a:srgbClr val="002060"/>
                </a:solidFill>
                <a:effectLst/>
                <a:latin typeface="Times New Roman" panose="02020603050405020304" pitchFamily="18" charset="0"/>
                <a:cs typeface="Times New Roman" panose="02020603050405020304" pitchFamily="18" charset="0"/>
              </a:rPr>
              <a:t> </a:t>
            </a:r>
            <a:r>
              <a:rPr lang="ru-RU" b="1" i="0" dirty="0" err="1" smtClean="0">
                <a:solidFill>
                  <a:srgbClr val="002060"/>
                </a:solidFill>
                <a:effectLst/>
                <a:latin typeface="Times New Roman" panose="02020603050405020304" pitchFamily="18" charset="0"/>
                <a:cs typeface="Times New Roman" panose="02020603050405020304" pitchFamily="18" charset="0"/>
              </a:rPr>
              <a:t>онсыз</a:t>
            </a:r>
            <a:r>
              <a:rPr lang="ru-RU" b="1" i="0" dirty="0" smtClean="0">
                <a:solidFill>
                  <a:srgbClr val="002060"/>
                </a:solidFill>
                <a:effectLst/>
                <a:latin typeface="Times New Roman" panose="02020603050405020304" pitchFamily="18" charset="0"/>
                <a:cs typeface="Times New Roman" panose="02020603050405020304" pitchFamily="18" charset="0"/>
              </a:rPr>
              <a:t> </a:t>
            </a:r>
            <a:r>
              <a:rPr lang="ru-RU" b="1" i="0" dirty="0" err="1" smtClean="0">
                <a:solidFill>
                  <a:srgbClr val="002060"/>
                </a:solidFill>
                <a:effectLst/>
                <a:latin typeface="Times New Roman" panose="02020603050405020304" pitchFamily="18" charset="0"/>
                <a:cs typeface="Times New Roman" panose="02020603050405020304" pitchFamily="18" charset="0"/>
              </a:rPr>
              <a:t>адам</a:t>
            </a:r>
            <a:r>
              <a:rPr lang="ru-RU" b="1" i="0" dirty="0" smtClean="0">
                <a:solidFill>
                  <a:srgbClr val="002060"/>
                </a:solidFill>
                <a:effectLst/>
                <a:latin typeface="Times New Roman" panose="02020603050405020304" pitchFamily="18" charset="0"/>
                <a:cs typeface="Times New Roman" panose="02020603050405020304" pitchFamily="18" charset="0"/>
              </a:rPr>
              <a:t> </a:t>
            </a:r>
            <a:r>
              <a:rPr lang="ru-RU" b="1" i="0" dirty="0" err="1" smtClean="0">
                <a:solidFill>
                  <a:srgbClr val="002060"/>
                </a:solidFill>
                <a:effectLst/>
                <a:latin typeface="Times New Roman" panose="02020603050405020304" pitchFamily="18" charset="0"/>
                <a:cs typeface="Times New Roman" panose="02020603050405020304" pitchFamily="18" charset="0"/>
              </a:rPr>
              <a:t>сыни</a:t>
            </a:r>
            <a:r>
              <a:rPr lang="ru-RU" b="1" i="0" dirty="0" smtClean="0">
                <a:solidFill>
                  <a:srgbClr val="002060"/>
                </a:solidFill>
                <a:effectLst/>
                <a:latin typeface="Times New Roman" panose="02020603050405020304" pitchFamily="18" charset="0"/>
                <a:cs typeface="Times New Roman" panose="02020603050405020304" pitchFamily="18" charset="0"/>
              </a:rPr>
              <a:t> </a:t>
            </a:r>
            <a:r>
              <a:rPr lang="ru-RU" b="1" i="0" dirty="0" err="1" smtClean="0">
                <a:solidFill>
                  <a:srgbClr val="002060"/>
                </a:solidFill>
                <a:effectLst/>
                <a:latin typeface="Times New Roman" panose="02020603050405020304" pitchFamily="18" charset="0"/>
                <a:cs typeface="Times New Roman" panose="02020603050405020304" pitchFamily="18" charset="0"/>
              </a:rPr>
              <a:t>тұрғысынан</a:t>
            </a:r>
            <a:r>
              <a:rPr lang="ru-RU" b="1" i="0" dirty="0" smtClean="0">
                <a:solidFill>
                  <a:srgbClr val="002060"/>
                </a:solidFill>
                <a:effectLst/>
                <a:latin typeface="Times New Roman" panose="02020603050405020304" pitchFamily="18" charset="0"/>
                <a:cs typeface="Times New Roman" panose="02020603050405020304" pitchFamily="18" charset="0"/>
              </a:rPr>
              <a:t> </a:t>
            </a:r>
            <a:r>
              <a:rPr lang="ru-RU" b="1" i="0" dirty="0" err="1" smtClean="0">
                <a:solidFill>
                  <a:srgbClr val="002060"/>
                </a:solidFill>
                <a:effectLst/>
                <a:latin typeface="Times New Roman" panose="02020603050405020304" pitchFamily="18" charset="0"/>
                <a:cs typeface="Times New Roman" panose="02020603050405020304" pitchFamily="18" charset="0"/>
              </a:rPr>
              <a:t>ойлай</a:t>
            </a:r>
            <a:r>
              <a:rPr lang="ru-RU" b="1" i="0" dirty="0" smtClean="0">
                <a:solidFill>
                  <a:srgbClr val="002060"/>
                </a:solidFill>
                <a:effectLst/>
                <a:latin typeface="Times New Roman" panose="02020603050405020304" pitchFamily="18" charset="0"/>
                <a:cs typeface="Times New Roman" panose="02020603050405020304" pitchFamily="18" charset="0"/>
              </a:rPr>
              <a:t> </a:t>
            </a:r>
            <a:r>
              <a:rPr lang="ru-RU" b="1" i="0" dirty="0" err="1" smtClean="0">
                <a:solidFill>
                  <a:srgbClr val="002060"/>
                </a:solidFill>
                <a:effectLst/>
                <a:latin typeface="Times New Roman" panose="02020603050405020304" pitchFamily="18" charset="0"/>
                <a:cs typeface="Times New Roman" panose="02020603050405020304" pitchFamily="18" charset="0"/>
              </a:rPr>
              <a:t>алмайды</a:t>
            </a:r>
            <a:endParaRPr lang="ru-RU" b="1" i="0" dirty="0" smtClean="0">
              <a:solidFill>
                <a:srgbClr val="002060"/>
              </a:solidFill>
              <a:effectLst/>
              <a:latin typeface="Times New Roman" panose="02020603050405020304" pitchFamily="18" charset="0"/>
              <a:cs typeface="Times New Roman" panose="02020603050405020304" pitchFamily="18" charset="0"/>
            </a:endParaRPr>
          </a:p>
        </p:txBody>
      </p:sp>
      <p:cxnSp>
        <p:nvCxnSpPr>
          <p:cNvPr id="11" name="Прямая со стрелкой 10"/>
          <p:cNvCxnSpPr>
            <a:stCxn id="3" idx="0"/>
          </p:cNvCxnSpPr>
          <p:nvPr/>
        </p:nvCxnSpPr>
        <p:spPr>
          <a:xfrm flipV="1">
            <a:off x="5977601" y="1483984"/>
            <a:ext cx="1473839" cy="1108956"/>
          </a:xfrm>
          <a:prstGeom prst="straightConnector1">
            <a:avLst/>
          </a:prstGeom>
          <a:ln>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p:nvPr/>
        </p:nvCxnSpPr>
        <p:spPr>
          <a:xfrm flipH="1" flipV="1">
            <a:off x="4222340" y="1312507"/>
            <a:ext cx="1699688" cy="1273354"/>
          </a:xfrm>
          <a:prstGeom prst="straightConnector1">
            <a:avLst/>
          </a:prstGeom>
          <a:ln>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a:stCxn id="3" idx="1"/>
            <a:endCxn id="5" idx="3"/>
          </p:cNvCxnSpPr>
          <p:nvPr/>
        </p:nvCxnSpPr>
        <p:spPr>
          <a:xfrm flipH="1" flipV="1">
            <a:off x="4325712" y="3012553"/>
            <a:ext cx="178049" cy="42052"/>
          </a:xfrm>
          <a:prstGeom prst="straightConnector1">
            <a:avLst/>
          </a:prstGeom>
          <a:ln>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a:stCxn id="3" idx="3"/>
            <a:endCxn id="9" idx="1"/>
          </p:cNvCxnSpPr>
          <p:nvPr/>
        </p:nvCxnSpPr>
        <p:spPr>
          <a:xfrm>
            <a:off x="7451440" y="3054605"/>
            <a:ext cx="175399" cy="97607"/>
          </a:xfrm>
          <a:prstGeom prst="straightConnector1">
            <a:avLst/>
          </a:prstGeom>
          <a:ln>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a:stCxn id="3" idx="2"/>
            <a:endCxn id="7" idx="3"/>
          </p:cNvCxnSpPr>
          <p:nvPr/>
        </p:nvCxnSpPr>
        <p:spPr>
          <a:xfrm flipH="1">
            <a:off x="4325712" y="3516270"/>
            <a:ext cx="1651889" cy="1118545"/>
          </a:xfrm>
          <a:prstGeom prst="straightConnector1">
            <a:avLst/>
          </a:prstGeom>
          <a:ln>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p:nvPr/>
        </p:nvCxnSpPr>
        <p:spPr>
          <a:xfrm>
            <a:off x="5986338" y="3523349"/>
            <a:ext cx="1767138" cy="1292885"/>
          </a:xfrm>
          <a:prstGeom prst="straightConnector1">
            <a:avLst/>
          </a:prstGeom>
          <a:ln>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472021" y="221681"/>
            <a:ext cx="10900014" cy="646331"/>
          </a:xfrm>
          <a:prstGeom prst="rect">
            <a:avLst/>
          </a:prstGeom>
          <a:solidFill>
            <a:schemeClr val="accent2">
              <a:lumMod val="20000"/>
              <a:lumOff val="80000"/>
            </a:schemeClr>
          </a:solidFill>
          <a:ln>
            <a:solidFill>
              <a:schemeClr val="tx1"/>
            </a:solidFill>
          </a:ln>
        </p:spPr>
        <p:txBody>
          <a:bodyPr wrap="square" rtlCol="0">
            <a:spAutoFit/>
          </a:bodyPr>
          <a:lstStyle/>
          <a:p>
            <a:pPr algn="ctr"/>
            <a:r>
              <a:rPr lang="kk-KZ" b="1" dirty="0" smtClean="0">
                <a:latin typeface="Times New Roman" panose="02020603050405020304" pitchFamily="18" charset="0"/>
                <a:cs typeface="Times New Roman" panose="02020603050405020304" pitchFamily="18" charset="0"/>
              </a:rPr>
              <a:t>«СЫН ТҰРҒЫСЫНАН ОЙЛАУ ЖӘНЕ МӘСЕЛЕЛЕРДІ ШЕШУ ҚАБІЛЕТІ – ХХ</a:t>
            </a:r>
            <a:r>
              <a:rPr lang="en-US" b="1" dirty="0" smtClean="0">
                <a:latin typeface="Times New Roman" panose="02020603050405020304" pitchFamily="18" charset="0"/>
                <a:cs typeface="Times New Roman" panose="02020603050405020304" pitchFamily="18" charset="0"/>
              </a:rPr>
              <a:t>I</a:t>
            </a:r>
            <a:r>
              <a:rPr lang="kk-KZ" b="1" dirty="0" smtClean="0">
                <a:latin typeface="Times New Roman" panose="02020603050405020304" pitchFamily="18" charset="0"/>
                <a:cs typeface="Times New Roman" panose="02020603050405020304" pitchFamily="18" charset="0"/>
              </a:rPr>
              <a:t> ҒАСЫРДАҒЫ МАҢЫЗДЫ ҚАСИЕТТЕР МЕН ҚАБІЛЕТТЕРДІҢ БІРІ»</a:t>
            </a:r>
            <a:endParaRPr lang="ru-RU" b="1" dirty="0">
              <a:latin typeface="Times New Roman" panose="02020603050405020304" pitchFamily="18" charset="0"/>
              <a:cs typeface="Times New Roman" panose="02020603050405020304" pitchFamily="18" charset="0"/>
            </a:endParaRPr>
          </a:p>
        </p:txBody>
      </p:sp>
      <p:sp>
        <p:nvSpPr>
          <p:cNvPr id="22" name="TextBox 21"/>
          <p:cNvSpPr txBox="1"/>
          <p:nvPr/>
        </p:nvSpPr>
        <p:spPr>
          <a:xfrm>
            <a:off x="472021" y="5954748"/>
            <a:ext cx="10900014" cy="646331"/>
          </a:xfrm>
          <a:prstGeom prst="rect">
            <a:avLst/>
          </a:prstGeom>
          <a:solidFill>
            <a:schemeClr val="accent2">
              <a:lumMod val="20000"/>
              <a:lumOff val="80000"/>
            </a:schemeClr>
          </a:solidFill>
          <a:ln>
            <a:solidFill>
              <a:schemeClr val="tx1"/>
            </a:solidFill>
          </a:ln>
        </p:spPr>
        <p:txBody>
          <a:bodyPr wrap="square" rtlCol="0">
            <a:spAutoFit/>
          </a:bodyPr>
          <a:lstStyle/>
          <a:p>
            <a:pPr algn="ctr"/>
            <a:r>
              <a:rPr lang="kk-KZ" b="1" dirty="0" smtClean="0">
                <a:latin typeface="Times New Roman" panose="02020603050405020304" pitchFamily="18" charset="0"/>
                <a:cs typeface="Times New Roman" panose="02020603050405020304" pitchFamily="18" charset="0"/>
              </a:rPr>
              <a:t>«КРИТИЧЕСКОЕ МЫШЛЕНИЕ И СПОСОБНОСТЬ РЕШАТЬ ПРОБЛЕМЫ – ОДНО ИЗ ВАЖНЕЙШИХ КАЧЕСТВ И УМЕНИЙ ХХ</a:t>
            </a:r>
            <a:r>
              <a:rPr lang="en-US" b="1" dirty="0" smtClean="0">
                <a:latin typeface="Times New Roman" panose="02020603050405020304" pitchFamily="18" charset="0"/>
                <a:cs typeface="Times New Roman" panose="02020603050405020304" pitchFamily="18" charset="0"/>
              </a:rPr>
              <a:t>I</a:t>
            </a:r>
            <a:r>
              <a:rPr lang="kk-KZ" b="1" dirty="0" smtClean="0">
                <a:latin typeface="Times New Roman" panose="02020603050405020304" pitchFamily="18" charset="0"/>
                <a:cs typeface="Times New Roman" panose="02020603050405020304" pitchFamily="18" charset="0"/>
              </a:rPr>
              <a:t> ВЕКА»</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6620927"/>
      </p:ext>
    </p:extLst>
  </p:cSld>
  <p:clrMapOvr>
    <a:masterClrMapping/>
  </p:clrMapOvr>
  <mc:AlternateContent xmlns:mc="http://schemas.openxmlformats.org/markup-compatibility/2006" xmlns:p14="http://schemas.microsoft.com/office/powerpoint/2010/main">
    <mc:Choice Requires="p14">
      <p:transition spd="slow" p14:dur="1600" advTm="80000">
        <p:blinds dir="vert"/>
      </p:transition>
    </mc:Choice>
    <mc:Fallback xmlns="">
      <p:transition spd="slow" advTm="80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down)">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barn(inVertical)">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1000"/>
                                        <p:tgtEl>
                                          <p:spTgt spid="19"/>
                                        </p:tgtEl>
                                      </p:cBhvr>
                                    </p:animEffect>
                                    <p:anim calcmode="lin" valueType="num">
                                      <p:cBhvr>
                                        <p:cTn id="37" dur="1000" fill="hold"/>
                                        <p:tgtEl>
                                          <p:spTgt spid="19"/>
                                        </p:tgtEl>
                                        <p:attrNameLst>
                                          <p:attrName>ppt_x</p:attrName>
                                        </p:attrNameLst>
                                      </p:cBhvr>
                                      <p:tavLst>
                                        <p:tav tm="0">
                                          <p:val>
                                            <p:strVal val="#ppt_x"/>
                                          </p:val>
                                        </p:tav>
                                        <p:tav tm="100000">
                                          <p:val>
                                            <p:strVal val="#ppt_x"/>
                                          </p:val>
                                        </p:tav>
                                      </p:tavLst>
                                    </p:anim>
                                    <p:anim calcmode="lin" valueType="num">
                                      <p:cBhvr>
                                        <p:cTn id="38"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barn(inVertical)">
                                      <p:cBhvr>
                                        <p:cTn id="43" dur="500"/>
                                        <p:tgtEl>
                                          <p:spTgt spid="7"/>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00"/>
                                        <p:tgtEl>
                                          <p:spTgt spid="11"/>
                                        </p:tgtEl>
                                      </p:cBhvr>
                                    </p:animEffect>
                                    <p:anim calcmode="lin" valueType="num">
                                      <p:cBhvr>
                                        <p:cTn id="49" dur="1000" fill="hold"/>
                                        <p:tgtEl>
                                          <p:spTgt spid="11"/>
                                        </p:tgtEl>
                                        <p:attrNameLst>
                                          <p:attrName>ppt_x</p:attrName>
                                        </p:attrNameLst>
                                      </p:cBhvr>
                                      <p:tavLst>
                                        <p:tav tm="0">
                                          <p:val>
                                            <p:strVal val="#ppt_x"/>
                                          </p:val>
                                        </p:tav>
                                        <p:tav tm="100000">
                                          <p:val>
                                            <p:strVal val="#ppt_x"/>
                                          </p:val>
                                        </p:tav>
                                      </p:tavLst>
                                    </p:anim>
                                    <p:anim calcmode="lin" valueType="num">
                                      <p:cBhvr>
                                        <p:cTn id="5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6" presetClass="entr" presetSubtype="21" fill="hold" grpId="0" nodeType="click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barn(inVertical)">
                                      <p:cBhvr>
                                        <p:cTn id="55" dur="500"/>
                                        <p:tgtEl>
                                          <p:spTgt spid="6"/>
                                        </p:tgtEl>
                                      </p:cBhvr>
                                    </p:animEffect>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1000"/>
                                        <p:tgtEl>
                                          <p:spTgt spid="17"/>
                                        </p:tgtEl>
                                      </p:cBhvr>
                                    </p:animEffect>
                                    <p:anim calcmode="lin" valueType="num">
                                      <p:cBhvr>
                                        <p:cTn id="61" dur="1000" fill="hold"/>
                                        <p:tgtEl>
                                          <p:spTgt spid="17"/>
                                        </p:tgtEl>
                                        <p:attrNameLst>
                                          <p:attrName>ppt_x</p:attrName>
                                        </p:attrNameLst>
                                      </p:cBhvr>
                                      <p:tavLst>
                                        <p:tav tm="0">
                                          <p:val>
                                            <p:strVal val="#ppt_x"/>
                                          </p:val>
                                        </p:tav>
                                        <p:tav tm="100000">
                                          <p:val>
                                            <p:strVal val="#ppt_x"/>
                                          </p:val>
                                        </p:tav>
                                      </p:tavLst>
                                    </p:anim>
                                    <p:anim calcmode="lin" valueType="num">
                                      <p:cBhvr>
                                        <p:cTn id="6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barn(inVertical)">
                                      <p:cBhvr>
                                        <p:cTn id="67" dur="500"/>
                                        <p:tgtEl>
                                          <p:spTgt spid="9"/>
                                        </p:tgtEl>
                                      </p:cBhvr>
                                    </p:animEffect>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nodeType="click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1000"/>
                                        <p:tgtEl>
                                          <p:spTgt spid="21"/>
                                        </p:tgtEl>
                                      </p:cBhvr>
                                    </p:animEffect>
                                    <p:anim calcmode="lin" valueType="num">
                                      <p:cBhvr>
                                        <p:cTn id="73" dur="1000" fill="hold"/>
                                        <p:tgtEl>
                                          <p:spTgt spid="21"/>
                                        </p:tgtEl>
                                        <p:attrNameLst>
                                          <p:attrName>ppt_x</p:attrName>
                                        </p:attrNameLst>
                                      </p:cBhvr>
                                      <p:tavLst>
                                        <p:tav tm="0">
                                          <p:val>
                                            <p:strVal val="#ppt_x"/>
                                          </p:val>
                                        </p:tav>
                                        <p:tav tm="100000">
                                          <p:val>
                                            <p:strVal val="#ppt_x"/>
                                          </p:val>
                                        </p:tav>
                                      </p:tavLst>
                                    </p:anim>
                                    <p:anim calcmode="lin" valueType="num">
                                      <p:cBhvr>
                                        <p:cTn id="7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barn(inVertical)">
                                      <p:cBhvr>
                                        <p:cTn id="79" dur="500"/>
                                        <p:tgtEl>
                                          <p:spTgt spid="8"/>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grpId="0" nodeType="clickEffect">
                                  <p:stCondLst>
                                    <p:cond delay="0"/>
                                  </p:stCondLst>
                                  <p:childTnLst>
                                    <p:set>
                                      <p:cBhvr>
                                        <p:cTn id="83" dur="1" fill="hold">
                                          <p:stCondLst>
                                            <p:cond delay="0"/>
                                          </p:stCondLst>
                                        </p:cTn>
                                        <p:tgtEl>
                                          <p:spTgt spid="2"/>
                                        </p:tgtEl>
                                        <p:attrNameLst>
                                          <p:attrName>style.visibility</p:attrName>
                                        </p:attrNameLst>
                                      </p:cBhvr>
                                      <p:to>
                                        <p:strVal val="visible"/>
                                      </p:to>
                                    </p:set>
                                    <p:animEffect transition="in" filter="barn(inVertical)">
                                      <p:cBhvr>
                                        <p:cTn id="84" dur="500"/>
                                        <p:tgtEl>
                                          <p:spTgt spid="2"/>
                                        </p:tgtEl>
                                      </p:cBhvr>
                                    </p:animEffec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grpId="0" nodeType="click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barn(inVertical)">
                                      <p:cBhvr>
                                        <p:cTn id="8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2" grpId="0" animBg="1"/>
      <p:bldP spid="2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Абстракция &quot; Фоны и Обои для рабочего стола &quot; Фотоальбомы &quot; Умелица.р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12" y="-27443"/>
            <a:ext cx="1217228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424710" y="3721923"/>
            <a:ext cx="3475630" cy="646331"/>
          </a:xfrm>
          <a:prstGeom prst="rect">
            <a:avLst/>
          </a:prstGeom>
          <a:solidFill>
            <a:schemeClr val="accent4">
              <a:lumMod val="20000"/>
              <a:lumOff val="80000"/>
            </a:schemeClr>
          </a:solidFill>
          <a:ln>
            <a:solidFill>
              <a:schemeClr val="accent4">
                <a:lumMod val="50000"/>
              </a:schemeClr>
            </a:solidFill>
          </a:ln>
        </p:spPr>
        <p:txBody>
          <a:bodyPr wrap="square">
            <a:spAutoFit/>
          </a:bodyPr>
          <a:lstStyle/>
          <a:p>
            <a:pPr algn="ctr"/>
            <a:r>
              <a:rPr lang="ru-RU" b="1" dirty="0" smtClean="0">
                <a:solidFill>
                  <a:srgbClr val="333333"/>
                </a:solidFill>
                <a:latin typeface="Times New Roman" panose="02020603050405020304" pitchFamily="18" charset="0"/>
                <a:cs typeface="Times New Roman" panose="02020603050405020304" pitchFamily="18" charset="0"/>
              </a:rPr>
              <a:t>Умение </a:t>
            </a:r>
            <a:r>
              <a:rPr lang="ru-RU" b="1" i="0" dirty="0" smtClean="0">
                <a:solidFill>
                  <a:srgbClr val="333333"/>
                </a:solidFill>
                <a:effectLst/>
                <a:latin typeface="Times New Roman" panose="02020603050405020304" pitchFamily="18" charset="0"/>
                <a:cs typeface="Times New Roman" panose="02020603050405020304" pitchFamily="18" charset="0"/>
              </a:rPr>
              <a:t>рассматривать различные стороны решения</a:t>
            </a:r>
            <a:endParaRPr lang="ru-RU" b="1"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473366" y="330672"/>
            <a:ext cx="9245268" cy="400110"/>
          </a:xfrm>
          <a:prstGeom prst="rect">
            <a:avLst/>
          </a:prstGeom>
          <a:solidFill>
            <a:schemeClr val="accent2">
              <a:lumMod val="20000"/>
              <a:lumOff val="80000"/>
            </a:schemeClr>
          </a:solidFill>
          <a:ln>
            <a:solidFill>
              <a:schemeClr val="accent4">
                <a:lumMod val="50000"/>
              </a:schemeClr>
            </a:solidFill>
          </a:ln>
        </p:spPr>
        <p:txBody>
          <a:bodyPr wrap="square">
            <a:spAutoFit/>
          </a:bodyPr>
          <a:lstStyle/>
          <a:p>
            <a:pPr algn="ctr"/>
            <a:r>
              <a:rPr lang="ru-RU" sz="2000" b="1" i="0" dirty="0" smtClean="0">
                <a:solidFill>
                  <a:srgbClr val="333333"/>
                </a:solidFill>
                <a:effectLst/>
                <a:latin typeface="Times New Roman" panose="02020603050405020304" pitchFamily="18" charset="0"/>
                <a:cs typeface="Times New Roman" panose="02020603050405020304" pitchFamily="18" charset="0"/>
              </a:rPr>
              <a:t>Цель применения технологии развития критического мышления</a:t>
            </a:r>
            <a:endParaRPr lang="ru-RU" sz="20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2094777" y="1190481"/>
            <a:ext cx="8002445" cy="646331"/>
          </a:xfrm>
          <a:prstGeom prst="rect">
            <a:avLst/>
          </a:prstGeom>
          <a:solidFill>
            <a:schemeClr val="accent6">
              <a:lumMod val="20000"/>
              <a:lumOff val="80000"/>
            </a:schemeClr>
          </a:solidFill>
          <a:ln>
            <a:solidFill>
              <a:schemeClr val="accent4">
                <a:lumMod val="50000"/>
              </a:schemeClr>
            </a:solidFill>
          </a:ln>
        </p:spPr>
        <p:txBody>
          <a:bodyPr wrap="square">
            <a:spAutoFit/>
          </a:bodyPr>
          <a:lstStyle/>
          <a:p>
            <a:pPr algn="ctr"/>
            <a:r>
              <a:rPr lang="ru-RU" b="1" i="0" dirty="0" smtClean="0">
                <a:solidFill>
                  <a:srgbClr val="333333"/>
                </a:solidFill>
                <a:effectLst/>
                <a:latin typeface="Times New Roman" panose="02020603050405020304" pitchFamily="18" charset="0"/>
                <a:cs typeface="Times New Roman" panose="02020603050405020304" pitchFamily="18" charset="0"/>
              </a:rPr>
              <a:t>Развитие мыслительных навыков учащихся, необходимых для учёбы и обычной жизни </a:t>
            </a:r>
            <a:endParaRPr lang="ru-RU" b="1" dirty="0">
              <a:latin typeface="Times New Roman" panose="02020603050405020304" pitchFamily="18" charset="0"/>
              <a:cs typeface="Times New Roman" panose="02020603050405020304" pitchFamily="18" charset="0"/>
            </a:endParaRPr>
          </a:p>
        </p:txBody>
      </p:sp>
      <p:sp>
        <p:nvSpPr>
          <p:cNvPr id="5" name="Стрелка вниз 4"/>
          <p:cNvSpPr/>
          <p:nvPr/>
        </p:nvSpPr>
        <p:spPr>
          <a:xfrm>
            <a:off x="5936776" y="764275"/>
            <a:ext cx="159223" cy="426206"/>
          </a:xfrm>
          <a:prstGeom prst="downArrow">
            <a:avLst/>
          </a:prstGeom>
          <a:solidFill>
            <a:schemeClr val="accent6">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637892" y="2586868"/>
            <a:ext cx="2481646" cy="646331"/>
          </a:xfrm>
          <a:prstGeom prst="rect">
            <a:avLst/>
          </a:prstGeom>
          <a:solidFill>
            <a:schemeClr val="accent4">
              <a:lumMod val="20000"/>
              <a:lumOff val="80000"/>
            </a:schemeClr>
          </a:solidFill>
          <a:ln>
            <a:solidFill>
              <a:schemeClr val="accent4">
                <a:lumMod val="50000"/>
              </a:schemeClr>
            </a:solidFill>
          </a:ln>
        </p:spPr>
        <p:txBody>
          <a:bodyPr wrap="square">
            <a:spAutoFit/>
          </a:bodyPr>
          <a:lstStyle/>
          <a:p>
            <a:pPr algn="ctr"/>
            <a:r>
              <a:rPr lang="ru-RU" b="1" i="0" dirty="0" smtClean="0">
                <a:solidFill>
                  <a:srgbClr val="333333"/>
                </a:solidFill>
                <a:effectLst/>
                <a:latin typeface="Times New Roman" panose="02020603050405020304" pitchFamily="18" charset="0"/>
                <a:cs typeface="Times New Roman" panose="02020603050405020304" pitchFamily="18" charset="0"/>
              </a:rPr>
              <a:t>Умение</a:t>
            </a:r>
            <a:r>
              <a:rPr lang="en-US" b="1" i="0" dirty="0" smtClean="0">
                <a:solidFill>
                  <a:srgbClr val="333333"/>
                </a:solidFill>
                <a:effectLst/>
                <a:latin typeface="Times New Roman" panose="02020603050405020304" pitchFamily="18" charset="0"/>
                <a:cs typeface="Times New Roman" panose="02020603050405020304" pitchFamily="18" charset="0"/>
              </a:rPr>
              <a:t> </a:t>
            </a:r>
            <a:r>
              <a:rPr lang="ru-RU" b="1" i="0" dirty="0" smtClean="0">
                <a:solidFill>
                  <a:srgbClr val="333333"/>
                </a:solidFill>
                <a:effectLst/>
                <a:latin typeface="Times New Roman" panose="02020603050405020304" pitchFamily="18" charset="0"/>
                <a:cs typeface="Times New Roman" panose="02020603050405020304" pitchFamily="18" charset="0"/>
              </a:rPr>
              <a:t>принимать взвешенные решения</a:t>
            </a:r>
            <a:endParaRPr lang="ru-RU" b="1"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4660715" y="2602371"/>
            <a:ext cx="2731616" cy="646331"/>
          </a:xfrm>
          <a:prstGeom prst="rect">
            <a:avLst/>
          </a:prstGeom>
          <a:solidFill>
            <a:schemeClr val="accent4">
              <a:lumMod val="20000"/>
              <a:lumOff val="80000"/>
            </a:schemeClr>
          </a:solidFill>
          <a:ln>
            <a:solidFill>
              <a:schemeClr val="accent4">
                <a:lumMod val="50000"/>
              </a:schemeClr>
            </a:solidFill>
          </a:ln>
        </p:spPr>
        <p:txBody>
          <a:bodyPr wrap="square">
            <a:spAutoFit/>
          </a:bodyPr>
          <a:lstStyle/>
          <a:p>
            <a:pPr algn="ctr"/>
            <a:r>
              <a:rPr lang="ru-RU" b="1" dirty="0" smtClean="0">
                <a:solidFill>
                  <a:srgbClr val="333333"/>
                </a:solidFill>
                <a:latin typeface="Times New Roman" panose="02020603050405020304" pitchFamily="18" charset="0"/>
                <a:cs typeface="Times New Roman" panose="02020603050405020304" pitchFamily="18" charset="0"/>
              </a:rPr>
              <a:t>Умение </a:t>
            </a:r>
            <a:r>
              <a:rPr lang="ru-RU" b="1" i="0" dirty="0" smtClean="0">
                <a:solidFill>
                  <a:srgbClr val="333333"/>
                </a:solidFill>
                <a:effectLst/>
                <a:latin typeface="Times New Roman" panose="02020603050405020304" pitchFamily="18" charset="0"/>
                <a:cs typeface="Times New Roman" panose="02020603050405020304" pitchFamily="18" charset="0"/>
              </a:rPr>
              <a:t>работать с информацией</a:t>
            </a:r>
            <a:endParaRPr lang="ru-RU" b="1" dirty="0">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9127220" y="2602371"/>
            <a:ext cx="1966241" cy="646331"/>
          </a:xfrm>
          <a:prstGeom prst="rect">
            <a:avLst/>
          </a:prstGeom>
          <a:solidFill>
            <a:schemeClr val="accent4">
              <a:lumMod val="20000"/>
              <a:lumOff val="80000"/>
            </a:schemeClr>
          </a:solidFill>
          <a:ln>
            <a:solidFill>
              <a:schemeClr val="accent4">
                <a:lumMod val="50000"/>
              </a:schemeClr>
            </a:solidFill>
          </a:ln>
        </p:spPr>
        <p:txBody>
          <a:bodyPr wrap="square">
            <a:spAutoFit/>
          </a:bodyPr>
          <a:lstStyle/>
          <a:p>
            <a:pPr algn="ctr"/>
            <a:r>
              <a:rPr lang="ru-RU" b="1" i="0" dirty="0" smtClean="0">
                <a:solidFill>
                  <a:srgbClr val="333333"/>
                </a:solidFill>
                <a:effectLst/>
                <a:latin typeface="Times New Roman" panose="02020603050405020304" pitchFamily="18" charset="0"/>
                <a:cs typeface="Times New Roman" panose="02020603050405020304" pitchFamily="18" charset="0"/>
              </a:rPr>
              <a:t>Умение анализировать</a:t>
            </a:r>
            <a:endParaRPr lang="ru-RU" b="1" dirty="0">
              <a:latin typeface="Times New Roman" panose="02020603050405020304" pitchFamily="18" charset="0"/>
              <a:cs typeface="Times New Roman" panose="02020603050405020304" pitchFamily="18" charset="0"/>
            </a:endParaRPr>
          </a:p>
        </p:txBody>
      </p:sp>
      <p:sp>
        <p:nvSpPr>
          <p:cNvPr id="9" name="Стрелка вниз 8"/>
          <p:cNvSpPr/>
          <p:nvPr/>
        </p:nvSpPr>
        <p:spPr>
          <a:xfrm>
            <a:off x="2068988" y="1821845"/>
            <a:ext cx="116772" cy="765560"/>
          </a:xfrm>
          <a:prstGeom prst="downArrow">
            <a:avLst/>
          </a:prstGeom>
          <a:solidFill>
            <a:schemeClr val="accent6">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низ 9"/>
          <p:cNvSpPr/>
          <p:nvPr/>
        </p:nvSpPr>
        <p:spPr>
          <a:xfrm>
            <a:off x="5910540" y="1867847"/>
            <a:ext cx="185460" cy="698153"/>
          </a:xfrm>
          <a:prstGeom prst="downArrow">
            <a:avLst/>
          </a:prstGeom>
          <a:solidFill>
            <a:schemeClr val="accent6">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низ 10"/>
          <p:cNvSpPr/>
          <p:nvPr/>
        </p:nvSpPr>
        <p:spPr>
          <a:xfrm>
            <a:off x="9991374" y="1836812"/>
            <a:ext cx="118967" cy="765560"/>
          </a:xfrm>
          <a:prstGeom prst="downArrow">
            <a:avLst/>
          </a:prstGeom>
          <a:solidFill>
            <a:schemeClr val="accent6">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трелка вниз 11"/>
          <p:cNvSpPr/>
          <p:nvPr/>
        </p:nvSpPr>
        <p:spPr>
          <a:xfrm>
            <a:off x="4468579" y="1844082"/>
            <a:ext cx="165245" cy="1895405"/>
          </a:xfrm>
          <a:prstGeom prst="downArrow">
            <a:avLst/>
          </a:prstGeom>
          <a:solidFill>
            <a:schemeClr val="accent6">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вниз 12"/>
          <p:cNvSpPr/>
          <p:nvPr/>
        </p:nvSpPr>
        <p:spPr>
          <a:xfrm>
            <a:off x="7685436" y="1867847"/>
            <a:ext cx="145453" cy="1871640"/>
          </a:xfrm>
          <a:prstGeom prst="downArrow">
            <a:avLst/>
          </a:prstGeom>
          <a:solidFill>
            <a:schemeClr val="accent6">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TextBox 14"/>
          <p:cNvSpPr txBox="1"/>
          <p:nvPr/>
        </p:nvSpPr>
        <p:spPr>
          <a:xfrm>
            <a:off x="278034" y="4661003"/>
            <a:ext cx="11450472" cy="2031325"/>
          </a:xfrm>
          <a:prstGeom prst="rect">
            <a:avLst/>
          </a:prstGeom>
          <a:solidFill>
            <a:schemeClr val="accent2">
              <a:lumMod val="20000"/>
              <a:lumOff val="80000"/>
            </a:schemeClr>
          </a:solidFill>
          <a:ln>
            <a:solidFill>
              <a:schemeClr val="tx1"/>
            </a:solidFill>
          </a:ln>
        </p:spPr>
        <p:txBody>
          <a:bodyPr wrap="square" rtlCol="0">
            <a:spAutoFit/>
          </a:bodyPr>
          <a:lstStyle/>
          <a:p>
            <a:pPr algn="ctr"/>
            <a:r>
              <a:rPr lang="kk-KZ" b="1" dirty="0" smtClean="0">
                <a:latin typeface="Times New Roman" panose="02020603050405020304" pitchFamily="18" charset="0"/>
                <a:cs typeface="Times New Roman" panose="02020603050405020304" pitchFamily="18" charset="0"/>
              </a:rPr>
              <a:t>«СЫН ТҰРҒЫСЫНАН ОЙЛАУ – ҚАЗІРГІ ТАҢДАҒЫ ПЕДАГОГИКАНЫҢ НЕГІЗГІ  ҰҒЫМДАРЫНЫҢ БІРІ, СОЛ СЕБЕПТІ ОЛ ЖЕТІЛДІРІЛГЕН ҚАЗАҚСТАНДЫҚ БІЛІМ БЕРУ ЖАҒДАЙЛАРЫНДА ӨЗЕКТІ БОЛЫП ТАБЫЛАДЫ»</a:t>
            </a:r>
          </a:p>
          <a:p>
            <a:pPr algn="ctr"/>
            <a:endParaRPr lang="kk-KZ" b="1" dirty="0" smtClean="0">
              <a:latin typeface="Times New Roman" panose="02020603050405020304" pitchFamily="18" charset="0"/>
              <a:cs typeface="Times New Roman" panose="02020603050405020304" pitchFamily="18" charset="0"/>
            </a:endParaRPr>
          </a:p>
          <a:p>
            <a:pPr algn="ctr"/>
            <a:r>
              <a:rPr lang="kk-KZ" b="1" dirty="0" smtClean="0">
                <a:latin typeface="Times New Roman" panose="02020603050405020304" pitchFamily="18" charset="0"/>
                <a:cs typeface="Times New Roman" panose="02020603050405020304" pitchFamily="18" charset="0"/>
              </a:rPr>
              <a:t>«КРИТИЧЕСКОЕ МЫШЛЕНИЕ – ОДНО ИЗ КЛЮЧЕВЫХ ПОНЯТИЙ СОВРЕМЕННОЙ ПЕДАГОГИКИ, ПОТОМУ И АКТУАЛЬНО В УСЛОВИЯХ МОДЕРНИЗИРОВАННОГО КАЗАХСТАНСКОГО ОБРАЗОВАНИЯ»</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69145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95000">
        <p15:prstTrans prst="curtains"/>
      </p:transition>
    </mc:Choice>
    <mc:Fallback xmlns="">
      <p:transition spd="slow" advTm="9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inVertical)">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barn(inVertical)">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down)">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barn(inVertical)">
                                      <p:cBhvr>
                                        <p:cTn id="52" dur="500"/>
                                        <p:tgtEl>
                                          <p:spTgt spid="8"/>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ipe(down)">
                                      <p:cBhvr>
                                        <p:cTn id="57" dur="500"/>
                                        <p:tgtEl>
                                          <p:spTgt spid="12"/>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wipe(down)">
                                      <p:cBhvr>
                                        <p:cTn id="62" dur="500"/>
                                        <p:tgtEl>
                                          <p:spTgt spid="13"/>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2"/>
                                        </p:tgtEl>
                                        <p:attrNameLst>
                                          <p:attrName>style.visibility</p:attrName>
                                        </p:attrNameLst>
                                      </p:cBhvr>
                                      <p:to>
                                        <p:strVal val="visible"/>
                                      </p:to>
                                    </p:set>
                                    <p:animEffect transition="in" filter="barn(inVertical)">
                                      <p:cBhvr>
                                        <p:cTn id="67" dur="500"/>
                                        <p:tgtEl>
                                          <p:spTgt spid="2"/>
                                        </p:tgtEl>
                                      </p:cBhvr>
                                    </p:animEffect>
                                  </p:childTnLst>
                                </p:cTn>
                              </p:par>
                            </p:childTnLst>
                          </p:cTn>
                        </p:par>
                      </p:childTnLst>
                    </p:cTn>
                  </p:par>
                  <p:par>
                    <p:cTn id="68" fill="hold">
                      <p:stCondLst>
                        <p:cond delay="indefinite"/>
                      </p:stCondLst>
                      <p:childTnLst>
                        <p:par>
                          <p:cTn id="69" fill="hold">
                            <p:stCondLst>
                              <p:cond delay="0"/>
                            </p:stCondLst>
                            <p:childTnLst>
                              <p:par>
                                <p:cTn id="70" presetID="14" presetClass="entr" presetSubtype="10" fill="hold" grpId="0" nodeType="click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randombar(horizontal)">
                                      <p:cBhvr>
                                        <p:cTn id="7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2" descr="Абстракция &quot; Фоны и Обои для рабочего стола &quot; Фотоальбомы &quot; Умелица.р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12" y="0"/>
            <a:ext cx="1217228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8518094" y="2650215"/>
            <a:ext cx="3114723" cy="369332"/>
          </a:xfrm>
          <a:prstGeom prst="rect">
            <a:avLst/>
          </a:prstGeom>
          <a:solidFill>
            <a:schemeClr val="accent2">
              <a:lumMod val="20000"/>
              <a:lumOff val="80000"/>
            </a:schemeClr>
          </a:solidFill>
          <a:ln>
            <a:solidFill>
              <a:schemeClr val="accent4">
                <a:lumMod val="50000"/>
              </a:schemeClr>
            </a:solidFill>
          </a:ln>
        </p:spPr>
        <p:txBody>
          <a:bodyPr wrap="square">
            <a:spAutoFit/>
          </a:bodyPr>
          <a:lstStyle/>
          <a:p>
            <a:pPr algn="ctr"/>
            <a:r>
              <a:rPr lang="ru-RU" b="1" i="0" dirty="0" smtClean="0">
                <a:solidFill>
                  <a:schemeClr val="bg2">
                    <a:lumMod val="10000"/>
                  </a:schemeClr>
                </a:solidFill>
                <a:effectLst/>
                <a:latin typeface="Times New Roman" panose="02020603050405020304" pitchFamily="18" charset="0"/>
                <a:cs typeface="Times New Roman" panose="02020603050405020304" pitchFamily="18" charset="0"/>
              </a:rPr>
              <a:t>Формирование обобщений</a:t>
            </a:r>
            <a:endParaRPr lang="ru-RU" b="1" dirty="0">
              <a:solidFill>
                <a:schemeClr val="bg2">
                  <a:lumMod val="10000"/>
                </a:schemeClr>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4309668" y="320516"/>
            <a:ext cx="3816814" cy="400110"/>
          </a:xfrm>
          <a:prstGeom prst="rect">
            <a:avLst/>
          </a:prstGeom>
          <a:solidFill>
            <a:schemeClr val="accent6">
              <a:lumMod val="20000"/>
              <a:lumOff val="80000"/>
            </a:schemeClr>
          </a:solidFill>
          <a:ln>
            <a:solidFill>
              <a:schemeClr val="accent4">
                <a:lumMod val="50000"/>
              </a:schemeClr>
            </a:solidFill>
          </a:ln>
        </p:spPr>
        <p:txBody>
          <a:bodyPr wrap="none">
            <a:spAutoFit/>
          </a:bodyPr>
          <a:lstStyle/>
          <a:p>
            <a:pPr algn="ctr"/>
            <a:r>
              <a:rPr lang="ru-RU" sz="2000" b="1" i="0" dirty="0" smtClean="0">
                <a:solidFill>
                  <a:srgbClr val="333333"/>
                </a:solidFill>
                <a:effectLst/>
                <a:latin typeface="Times New Roman" panose="02020603050405020304" pitchFamily="18" charset="0"/>
                <a:cs typeface="Times New Roman" panose="02020603050405020304" pitchFamily="18" charset="0"/>
              </a:rPr>
              <a:t>Ведущие целевые ориентации</a:t>
            </a:r>
            <a:r>
              <a:rPr lang="ru-RU" sz="2000" b="0" i="0" dirty="0" smtClean="0">
                <a:solidFill>
                  <a:srgbClr val="333333"/>
                </a:solidFill>
                <a:effectLst/>
                <a:latin typeface="Times New Roman" panose="02020603050405020304" pitchFamily="18"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485995" y="2408425"/>
            <a:ext cx="2926687" cy="369332"/>
          </a:xfrm>
          <a:prstGeom prst="rect">
            <a:avLst/>
          </a:prstGeom>
          <a:solidFill>
            <a:schemeClr val="accent2">
              <a:lumMod val="20000"/>
              <a:lumOff val="80000"/>
            </a:schemeClr>
          </a:solidFill>
          <a:ln>
            <a:solidFill>
              <a:schemeClr val="accent4">
                <a:lumMod val="50000"/>
              </a:schemeClr>
            </a:solidFill>
          </a:ln>
        </p:spPr>
        <p:txBody>
          <a:bodyPr wrap="square">
            <a:spAutoFit/>
          </a:bodyPr>
          <a:lstStyle/>
          <a:p>
            <a:pPr algn="ctr"/>
            <a:r>
              <a:rPr lang="ru-RU" b="1" i="0" dirty="0" smtClean="0">
                <a:ln w="0"/>
                <a:solidFill>
                  <a:schemeClr val="bg2">
                    <a:lumMod val="1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Мотивация к учению</a:t>
            </a:r>
            <a:endParaRPr lang="ru-RU" b="1" dirty="0">
              <a:ln w="0"/>
              <a:solidFill>
                <a:schemeClr val="bg2">
                  <a:lumMod val="1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2879271" y="5691394"/>
            <a:ext cx="3114724" cy="923330"/>
          </a:xfrm>
          <a:prstGeom prst="rect">
            <a:avLst/>
          </a:prstGeom>
          <a:solidFill>
            <a:schemeClr val="accent2">
              <a:lumMod val="20000"/>
              <a:lumOff val="80000"/>
            </a:schemeClr>
          </a:solidFill>
          <a:ln>
            <a:solidFill>
              <a:schemeClr val="accent4">
                <a:lumMod val="50000"/>
              </a:schemeClr>
            </a:solidFill>
          </a:ln>
        </p:spPr>
        <p:txBody>
          <a:bodyPr wrap="square">
            <a:spAutoFit/>
          </a:bodyPr>
          <a:lstStyle/>
          <a:p>
            <a:pPr algn="ctr"/>
            <a:r>
              <a:rPr lang="ru-RU" b="1" i="0" dirty="0" smtClean="0">
                <a:solidFill>
                  <a:srgbClr val="333333"/>
                </a:solidFill>
                <a:effectLst/>
                <a:latin typeface="Times New Roman" panose="02020603050405020304" pitchFamily="18" charset="0"/>
                <a:cs typeface="Times New Roman" panose="02020603050405020304" pitchFamily="18" charset="0"/>
              </a:rPr>
              <a:t>Расширение знаний и развитие интеллектуальных умений</a:t>
            </a:r>
            <a:endParaRPr lang="ru-RU" b="1"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8634472" y="6027816"/>
            <a:ext cx="3129898" cy="646331"/>
          </a:xfrm>
          <a:prstGeom prst="rect">
            <a:avLst/>
          </a:prstGeom>
          <a:solidFill>
            <a:schemeClr val="accent2">
              <a:lumMod val="20000"/>
              <a:lumOff val="80000"/>
            </a:schemeClr>
          </a:solidFill>
          <a:ln>
            <a:solidFill>
              <a:schemeClr val="accent4">
                <a:lumMod val="50000"/>
              </a:schemeClr>
            </a:solidFill>
          </a:ln>
        </p:spPr>
        <p:txBody>
          <a:bodyPr wrap="square">
            <a:spAutoFit/>
          </a:bodyPr>
          <a:lstStyle/>
          <a:p>
            <a:pPr algn="ctr"/>
            <a:r>
              <a:rPr lang="ru-RU" b="1" i="0" dirty="0" smtClean="0">
                <a:solidFill>
                  <a:srgbClr val="333333"/>
                </a:solidFill>
                <a:effectLst/>
                <a:latin typeface="Times New Roman" panose="02020603050405020304" pitchFamily="18" charset="0"/>
                <a:cs typeface="Times New Roman" panose="02020603050405020304" pitchFamily="18" charset="0"/>
              </a:rPr>
              <a:t>Развитие рефлексивного мышления</a:t>
            </a:r>
            <a:endParaRPr lang="ru-RU" b="1" dirty="0">
              <a:latin typeface="Times New Roman" panose="02020603050405020304" pitchFamily="18" charset="0"/>
              <a:cs typeface="Times New Roman" panose="02020603050405020304" pitchFamily="18" charset="0"/>
            </a:endParaRPr>
          </a:p>
        </p:txBody>
      </p:sp>
      <p:cxnSp>
        <p:nvCxnSpPr>
          <p:cNvPr id="10" name="Прямая со стрелкой 9"/>
          <p:cNvCxnSpPr>
            <a:stCxn id="4" idx="2"/>
            <a:endCxn id="31" idx="0"/>
          </p:cNvCxnSpPr>
          <p:nvPr/>
        </p:nvCxnSpPr>
        <p:spPr>
          <a:xfrm>
            <a:off x="1949339" y="2777757"/>
            <a:ext cx="2487294" cy="544685"/>
          </a:xfrm>
          <a:prstGeom prst="straightConnector1">
            <a:avLst/>
          </a:prstGeom>
          <a:ln w="5715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p:nvPr/>
        </p:nvCxnSpPr>
        <p:spPr>
          <a:xfrm flipV="1">
            <a:off x="5945857" y="2777757"/>
            <a:ext cx="2620375" cy="447622"/>
          </a:xfrm>
          <a:prstGeom prst="straightConnector1">
            <a:avLst/>
          </a:prstGeom>
          <a:ln w="5715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a:off x="10123593" y="3116610"/>
            <a:ext cx="0" cy="574642"/>
          </a:xfrm>
          <a:prstGeom prst="straightConnector1">
            <a:avLst/>
          </a:prstGeom>
          <a:ln w="5715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8" name="Рисунок 17"/>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485995" y="213410"/>
            <a:ext cx="2926687" cy="2195015"/>
          </a:xfrm>
          <a:prstGeom prst="rect">
            <a:avLst/>
          </a:prstGeom>
        </p:spPr>
      </p:pic>
      <p:pic>
        <p:nvPicPr>
          <p:cNvPr id="30" name="Рисунок 29"/>
          <p:cNvPicPr>
            <a:picLocks noChangeAspect="1"/>
          </p:cNvPicPr>
          <p:nvPr/>
        </p:nvPicPr>
        <p:blipFill>
          <a:blip r:embed="rId5">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8566233" y="304956"/>
            <a:ext cx="3114723" cy="2336042"/>
          </a:xfrm>
          <a:prstGeom prst="rect">
            <a:avLst/>
          </a:prstGeom>
        </p:spPr>
      </p:pic>
      <p:pic>
        <p:nvPicPr>
          <p:cNvPr id="31" name="Рисунок 30"/>
          <p:cNvPicPr>
            <a:picLocks noChangeAspect="1"/>
          </p:cNvPicPr>
          <p:nvPr/>
        </p:nvPicPr>
        <p:blipFill>
          <a:blip r:embed="rId7">
            <a:extLst>
              <a:ext uri="{BEBA8EAE-BF5A-486C-A8C5-ECC9F3942E4B}">
                <a14:imgProps xmlns:a14="http://schemas.microsoft.com/office/drawing/2010/main">
                  <a14:imgLayer r:embed="rId8">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2879271" y="3322442"/>
            <a:ext cx="3114723" cy="2336042"/>
          </a:xfrm>
          <a:prstGeom prst="rect">
            <a:avLst/>
          </a:prstGeom>
        </p:spPr>
      </p:pic>
      <p:pic>
        <p:nvPicPr>
          <p:cNvPr id="35" name="Рисунок 34"/>
          <p:cNvPicPr>
            <a:picLocks noChangeAspect="1"/>
          </p:cNvPicPr>
          <p:nvPr/>
        </p:nvPicPr>
        <p:blipFill>
          <a:blip r:embed="rId9">
            <a:extLst>
              <a:ext uri="{BEBA8EAE-BF5A-486C-A8C5-ECC9F3942E4B}">
                <a14:imgProps xmlns:a14="http://schemas.microsoft.com/office/drawing/2010/main">
                  <a14:imgLayer r:embed="rId10">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8632967" y="3691252"/>
            <a:ext cx="3131403" cy="2348552"/>
          </a:xfrm>
          <a:prstGeom prst="rect">
            <a:avLst/>
          </a:prstGeom>
        </p:spPr>
      </p:pic>
      <p:sp>
        <p:nvSpPr>
          <p:cNvPr id="16" name="TextBox 15"/>
          <p:cNvSpPr txBox="1"/>
          <p:nvPr/>
        </p:nvSpPr>
        <p:spPr>
          <a:xfrm>
            <a:off x="3703619" y="1041142"/>
            <a:ext cx="4484476" cy="1200329"/>
          </a:xfrm>
          <a:prstGeom prst="rect">
            <a:avLst/>
          </a:prstGeom>
          <a:solidFill>
            <a:schemeClr val="accent2">
              <a:lumMod val="20000"/>
              <a:lumOff val="80000"/>
            </a:schemeClr>
          </a:solidFill>
          <a:ln>
            <a:solidFill>
              <a:schemeClr val="tx1"/>
            </a:solidFill>
          </a:ln>
        </p:spPr>
        <p:txBody>
          <a:bodyPr wrap="square" rtlCol="0">
            <a:spAutoFit/>
          </a:bodyPr>
          <a:lstStyle/>
          <a:p>
            <a:pPr algn="ctr"/>
            <a:r>
              <a:rPr lang="ru-RU" sz="2400" dirty="0" smtClean="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Обучать – значит вдвойне учиться. </a:t>
            </a:r>
          </a:p>
          <a:p>
            <a:pPr algn="r"/>
            <a:r>
              <a:rPr lang="ru-RU" sz="2400" dirty="0" err="1" smtClean="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Ж.Жубер</a:t>
            </a:r>
            <a:endParaRPr lang="ru-RU" sz="24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99197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40000">
        <p15:prstTrans prst="curtains"/>
      </p:transition>
    </mc:Choice>
    <mc:Fallback xmlns="">
      <p:transition spd="slow" advTm="4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heel(1)">
                                      <p:cBhvr>
                                        <p:cTn id="19" dur="20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barn(inVertical)">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nodeType="click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heel(1)">
                                      <p:cBhvr>
                                        <p:cTn id="34" dur="2000"/>
                                        <p:tgtEl>
                                          <p:spTgt spid="3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2"/>
                                        </p:tgtEl>
                                        <p:attrNameLst>
                                          <p:attrName>style.visibility</p:attrName>
                                        </p:attrNameLst>
                                      </p:cBhvr>
                                      <p:to>
                                        <p:strVal val="visible"/>
                                      </p:to>
                                    </p:set>
                                    <p:animEffect transition="in" filter="barn(inVertical)">
                                      <p:cBhvr>
                                        <p:cTn id="44" dur="500"/>
                                        <p:tgtEl>
                                          <p:spTgt spid="2"/>
                                        </p:tgtEl>
                                      </p:cBhvr>
                                    </p:animEffect>
                                  </p:childTnLst>
                                </p:cTn>
                              </p:par>
                            </p:childTnLst>
                          </p:cTn>
                        </p:par>
                      </p:childTnLst>
                    </p:cTn>
                  </p:par>
                  <p:par>
                    <p:cTn id="45" fill="hold">
                      <p:stCondLst>
                        <p:cond delay="indefinite"/>
                      </p:stCondLst>
                      <p:childTnLst>
                        <p:par>
                          <p:cTn id="46" fill="hold">
                            <p:stCondLst>
                              <p:cond delay="0"/>
                            </p:stCondLst>
                            <p:childTnLst>
                              <p:par>
                                <p:cTn id="47" presetID="21" presetClass="entr" presetSubtype="1" fill="hold" nodeType="click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wheel(1)">
                                      <p:cBhvr>
                                        <p:cTn id="49" dur="2000"/>
                                        <p:tgtEl>
                                          <p:spTgt spid="30"/>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500"/>
                                        <p:tgtEl>
                                          <p:spTgt spid="15"/>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barn(inVertical)">
                                      <p:cBhvr>
                                        <p:cTn id="59" dur="500"/>
                                        <p:tgtEl>
                                          <p:spTgt spid="6"/>
                                        </p:tgtEl>
                                      </p:cBhvr>
                                    </p:animEffect>
                                  </p:childTnLst>
                                </p:cTn>
                              </p:par>
                            </p:childTnLst>
                          </p:cTn>
                        </p:par>
                      </p:childTnLst>
                    </p:cTn>
                  </p:par>
                  <p:par>
                    <p:cTn id="60" fill="hold">
                      <p:stCondLst>
                        <p:cond delay="indefinite"/>
                      </p:stCondLst>
                      <p:childTnLst>
                        <p:par>
                          <p:cTn id="61" fill="hold">
                            <p:stCondLst>
                              <p:cond delay="0"/>
                            </p:stCondLst>
                            <p:childTnLst>
                              <p:par>
                                <p:cTn id="62" presetID="21" presetClass="entr" presetSubtype="1" fill="hold" nodeType="clickEffect">
                                  <p:stCondLst>
                                    <p:cond delay="0"/>
                                  </p:stCondLst>
                                  <p:childTnLst>
                                    <p:set>
                                      <p:cBhvr>
                                        <p:cTn id="63" dur="1" fill="hold">
                                          <p:stCondLst>
                                            <p:cond delay="0"/>
                                          </p:stCondLst>
                                        </p:cTn>
                                        <p:tgtEl>
                                          <p:spTgt spid="35"/>
                                        </p:tgtEl>
                                        <p:attrNameLst>
                                          <p:attrName>style.visibility</p:attrName>
                                        </p:attrNameLst>
                                      </p:cBhvr>
                                      <p:to>
                                        <p:strVal val="visible"/>
                                      </p:to>
                                    </p:set>
                                    <p:animEffect transition="in" filter="wheel(1)">
                                      <p:cBhvr>
                                        <p:cTn id="64" dur="2000"/>
                                        <p:tgtEl>
                                          <p:spTgt spid="35"/>
                                        </p:tgtEl>
                                      </p:cBhvr>
                                    </p:animEffect>
                                  </p:childTnLst>
                                </p:cTn>
                              </p:par>
                            </p:childTnLst>
                          </p:cTn>
                        </p:par>
                      </p:childTnLst>
                    </p:cTn>
                  </p:par>
                  <p:par>
                    <p:cTn id="65" fill="hold">
                      <p:stCondLst>
                        <p:cond delay="indefinite"/>
                      </p:stCondLst>
                      <p:childTnLst>
                        <p:par>
                          <p:cTn id="66" fill="hold">
                            <p:stCondLst>
                              <p:cond delay="0"/>
                            </p:stCondLst>
                            <p:childTnLst>
                              <p:par>
                                <p:cTn id="67" presetID="21" presetClass="entr" presetSubtype="1" fill="hold" grpId="0" nodeType="click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wheel(1)">
                                      <p:cBhvr>
                                        <p:cTn id="69"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Абстракция &quot; Фоны и Обои для рабочего стола &quot; Фотоальбомы &quot; Умелица.р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12" y="0"/>
            <a:ext cx="12172288"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4962837" y="373968"/>
            <a:ext cx="2266326" cy="400110"/>
          </a:xfrm>
          <a:prstGeom prst="rect">
            <a:avLst/>
          </a:prstGeom>
          <a:solidFill>
            <a:schemeClr val="accent6">
              <a:lumMod val="20000"/>
              <a:lumOff val="80000"/>
            </a:schemeClr>
          </a:solidFill>
          <a:ln>
            <a:solidFill>
              <a:schemeClr val="accent4">
                <a:lumMod val="50000"/>
              </a:schemeClr>
            </a:solidFill>
          </a:ln>
        </p:spPr>
        <p:txBody>
          <a:bodyPr wrap="none">
            <a:spAutoFit/>
          </a:bodyPr>
          <a:lstStyle/>
          <a:p>
            <a:pPr algn="ctr"/>
            <a:r>
              <a:rPr lang="ru-RU" sz="2000" b="1" i="0" dirty="0" smtClean="0">
                <a:solidFill>
                  <a:srgbClr val="333333"/>
                </a:solidFill>
                <a:effectLst/>
                <a:latin typeface="Times New Roman" panose="02020603050405020304" pitchFamily="18" charset="0"/>
                <a:cs typeface="Times New Roman" panose="02020603050405020304" pitchFamily="18" charset="0"/>
              </a:rPr>
              <a:t>Технология РКМ:</a:t>
            </a:r>
            <a:endParaRPr lang="ru-RU" sz="2000" b="0" i="0" dirty="0" smtClean="0">
              <a:solidFill>
                <a:srgbClr val="333333"/>
              </a:solidFill>
              <a:effectLst/>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765284" y="2358403"/>
            <a:ext cx="3178812" cy="615553"/>
          </a:xfrm>
          <a:prstGeom prst="rect">
            <a:avLst/>
          </a:prstGeom>
          <a:solidFill>
            <a:schemeClr val="accent4">
              <a:lumMod val="20000"/>
              <a:lumOff val="80000"/>
            </a:schemeClr>
          </a:solidFill>
          <a:ln>
            <a:solidFill>
              <a:schemeClr val="accent4">
                <a:lumMod val="50000"/>
              </a:schemeClr>
            </a:solidFill>
          </a:ln>
        </p:spPr>
        <p:txBody>
          <a:bodyPr wrap="square">
            <a:spAutoFit/>
          </a:bodyPr>
          <a:lstStyle/>
          <a:p>
            <a:pPr algn="ctr"/>
            <a:r>
              <a:rPr lang="ru-RU" b="1" i="0" dirty="0" smtClean="0">
                <a:solidFill>
                  <a:schemeClr val="bg2">
                    <a:lumMod val="10000"/>
                  </a:schemeClr>
                </a:solidFill>
                <a:effectLst/>
                <a:latin typeface="Times New Roman" panose="02020603050405020304" pitchFamily="18" charset="0"/>
                <a:cs typeface="Times New Roman" panose="02020603050405020304" pitchFamily="18" charset="0"/>
              </a:rPr>
              <a:t>Формирует самостоятельное </a:t>
            </a:r>
            <a:r>
              <a:rPr lang="ru-RU" sz="1600" b="1" i="0" dirty="0" smtClean="0">
                <a:solidFill>
                  <a:schemeClr val="bg2">
                    <a:lumMod val="10000"/>
                  </a:schemeClr>
                </a:solidFill>
                <a:effectLst/>
                <a:latin typeface="Times New Roman" panose="02020603050405020304" pitchFamily="18" charset="0"/>
                <a:cs typeface="Times New Roman" panose="02020603050405020304" pitchFamily="18" charset="0"/>
              </a:rPr>
              <a:t>мышление</a:t>
            </a:r>
            <a:endParaRPr lang="ru-RU" b="1" dirty="0">
              <a:solidFill>
                <a:schemeClr val="bg2">
                  <a:lumMod val="10000"/>
                </a:schemeClr>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8247905" y="2417399"/>
            <a:ext cx="3086306" cy="830997"/>
          </a:xfrm>
          <a:prstGeom prst="rect">
            <a:avLst/>
          </a:prstGeom>
          <a:solidFill>
            <a:schemeClr val="accent4">
              <a:lumMod val="20000"/>
              <a:lumOff val="80000"/>
            </a:schemeClr>
          </a:solidFill>
          <a:ln>
            <a:solidFill>
              <a:schemeClr val="accent4">
                <a:lumMod val="50000"/>
              </a:schemeClr>
            </a:solidFill>
          </a:ln>
        </p:spPr>
        <p:txBody>
          <a:bodyPr wrap="square">
            <a:spAutoFit/>
          </a:bodyPr>
          <a:lstStyle/>
          <a:p>
            <a:pPr algn="ctr"/>
            <a:r>
              <a:rPr lang="ru-RU" sz="1600" b="1" i="0" dirty="0" smtClean="0">
                <a:solidFill>
                  <a:srgbClr val="333333"/>
                </a:solidFill>
                <a:effectLst/>
                <a:latin typeface="Times New Roman" panose="02020603050405020304" pitchFamily="18" charset="0"/>
                <a:cs typeface="Times New Roman" panose="02020603050405020304" pitchFamily="18" charset="0"/>
              </a:rPr>
              <a:t>Вооружает методами и способами самостоятельной работы</a:t>
            </a:r>
            <a:endParaRPr lang="ru-RU" sz="1600" b="1"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7738533" y="5649169"/>
            <a:ext cx="4386902" cy="830997"/>
          </a:xfrm>
          <a:prstGeom prst="rect">
            <a:avLst/>
          </a:prstGeom>
          <a:solidFill>
            <a:schemeClr val="accent4">
              <a:lumMod val="20000"/>
              <a:lumOff val="80000"/>
            </a:schemeClr>
          </a:solidFill>
          <a:ln>
            <a:solidFill>
              <a:schemeClr val="accent4">
                <a:lumMod val="50000"/>
              </a:schemeClr>
            </a:solidFill>
          </a:ln>
        </p:spPr>
        <p:txBody>
          <a:bodyPr wrap="square">
            <a:spAutoFit/>
          </a:bodyPr>
          <a:lstStyle/>
          <a:p>
            <a:pPr algn="ctr"/>
            <a:r>
              <a:rPr lang="ru-RU" sz="1600" b="1" i="0" dirty="0" smtClean="0">
                <a:solidFill>
                  <a:srgbClr val="333333"/>
                </a:solidFill>
                <a:effectLst/>
                <a:latin typeface="Times New Roman" panose="02020603050405020304" pitchFamily="18" charset="0"/>
                <a:cs typeface="Times New Roman" panose="02020603050405020304" pitchFamily="18" charset="0"/>
              </a:rPr>
              <a:t>Даёт возможность сознательно управлять образовательным процессом в системе “учитель-ученик”.</a:t>
            </a:r>
          </a:p>
        </p:txBody>
      </p:sp>
      <p:sp>
        <p:nvSpPr>
          <p:cNvPr id="7" name="Прямоугольник 6"/>
          <p:cNvSpPr/>
          <p:nvPr/>
        </p:nvSpPr>
        <p:spPr>
          <a:xfrm>
            <a:off x="515173" y="5473282"/>
            <a:ext cx="3621822" cy="584775"/>
          </a:xfrm>
          <a:prstGeom prst="rect">
            <a:avLst/>
          </a:prstGeom>
          <a:solidFill>
            <a:schemeClr val="accent4">
              <a:lumMod val="20000"/>
              <a:lumOff val="80000"/>
            </a:schemeClr>
          </a:solidFill>
          <a:ln>
            <a:solidFill>
              <a:schemeClr val="accent4">
                <a:lumMod val="50000"/>
              </a:schemeClr>
            </a:solidFill>
          </a:ln>
        </p:spPr>
        <p:txBody>
          <a:bodyPr wrap="square">
            <a:spAutoFit/>
          </a:bodyPr>
          <a:lstStyle/>
          <a:p>
            <a:pPr algn="ctr"/>
            <a:r>
              <a:rPr lang="ru-RU" sz="1600" b="1" i="0" dirty="0" smtClean="0">
                <a:solidFill>
                  <a:srgbClr val="333333"/>
                </a:solidFill>
                <a:effectLst/>
                <a:latin typeface="Times New Roman" panose="02020603050405020304" pitchFamily="18" charset="0"/>
                <a:cs typeface="Times New Roman" panose="02020603050405020304" pitchFamily="18" charset="0"/>
              </a:rPr>
              <a:t>Позволяет влиять на результат и цели образовательного процесса.</a:t>
            </a:r>
            <a:endParaRPr lang="ru-RU" sz="1600" b="1" i="0" dirty="0">
              <a:solidFill>
                <a:srgbClr val="333333"/>
              </a:solidFill>
              <a:effectLst/>
              <a:latin typeface="Times New Roman" panose="02020603050405020304" pitchFamily="18" charset="0"/>
              <a:cs typeface="Times New Roman" panose="02020603050405020304" pitchFamily="18" charset="0"/>
            </a:endParaRPr>
          </a:p>
        </p:txBody>
      </p:sp>
      <p:cxnSp>
        <p:nvCxnSpPr>
          <p:cNvPr id="9" name="Прямая со стрелкой 8"/>
          <p:cNvCxnSpPr>
            <a:stCxn id="3" idx="1"/>
          </p:cNvCxnSpPr>
          <p:nvPr/>
        </p:nvCxnSpPr>
        <p:spPr>
          <a:xfrm flipH="1">
            <a:off x="3886885" y="574023"/>
            <a:ext cx="1075952" cy="600165"/>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p:cNvCxnSpPr>
            <a:stCxn id="3" idx="2"/>
          </p:cNvCxnSpPr>
          <p:nvPr/>
        </p:nvCxnSpPr>
        <p:spPr>
          <a:xfrm flipH="1">
            <a:off x="3980496" y="774078"/>
            <a:ext cx="2115504" cy="4207355"/>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a:stCxn id="3" idx="3"/>
          </p:cNvCxnSpPr>
          <p:nvPr/>
        </p:nvCxnSpPr>
        <p:spPr>
          <a:xfrm>
            <a:off x="7229163" y="574023"/>
            <a:ext cx="1018741" cy="676585"/>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a:stCxn id="3" idx="2"/>
          </p:cNvCxnSpPr>
          <p:nvPr/>
        </p:nvCxnSpPr>
        <p:spPr>
          <a:xfrm>
            <a:off x="6096000" y="774078"/>
            <a:ext cx="2151903" cy="3921261"/>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7" name="Рисунок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47904" y="122099"/>
            <a:ext cx="3086306" cy="2314730"/>
          </a:xfrm>
          <a:prstGeom prst="rect">
            <a:avLst/>
          </a:prstGeom>
        </p:spPr>
      </p:pic>
      <p:pic>
        <p:nvPicPr>
          <p:cNvPr id="19" name="Рисунок 18"/>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8247905" y="3248396"/>
            <a:ext cx="3086306" cy="2420203"/>
          </a:xfrm>
          <a:prstGeom prst="rect">
            <a:avLst/>
          </a:prstGeom>
        </p:spPr>
      </p:pic>
      <p:pic>
        <p:nvPicPr>
          <p:cNvPr id="22" name="Рисунок 21"/>
          <p:cNvPicPr>
            <a:picLocks noChangeAspect="1"/>
          </p:cNvPicPr>
          <p:nvPr/>
        </p:nvPicPr>
        <p:blipFill>
          <a:blip r:embed="rId6">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765284" y="141394"/>
            <a:ext cx="3178812" cy="2198897"/>
          </a:xfrm>
          <a:prstGeom prst="rect">
            <a:avLst/>
          </a:prstGeom>
        </p:spPr>
      </p:pic>
      <p:pic>
        <p:nvPicPr>
          <p:cNvPr id="25" name="Рисунок 2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1672" y="3004734"/>
            <a:ext cx="3308824" cy="2481618"/>
          </a:xfrm>
          <a:prstGeom prst="rect">
            <a:avLst/>
          </a:prstGeom>
        </p:spPr>
      </p:pic>
    </p:spTree>
    <p:extLst>
      <p:ext uri="{BB962C8B-B14F-4D97-AF65-F5344CB8AC3E}">
        <p14:creationId xmlns:p14="http://schemas.microsoft.com/office/powerpoint/2010/main" val="16267456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40000">
        <p15:prstTrans prst="curtains"/>
      </p:transition>
    </mc:Choice>
    <mc:Fallback xmlns="">
      <p:transition spd="slow" advTm="4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heel(1)">
                                      <p:cBhvr>
                                        <p:cTn id="22" dur="20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arn(inVertical)">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heel(1)">
                                      <p:cBhvr>
                                        <p:cTn id="37" dur="20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down)">
                                      <p:cBhvr>
                                        <p:cTn id="42" dur="50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barn(inVertical)">
                                      <p:cBhvr>
                                        <p:cTn id="47" dur="500"/>
                                        <p:tgtEl>
                                          <p:spTgt spid="6"/>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heel(1)">
                                      <p:cBhvr>
                                        <p:cTn id="52" dur="2000"/>
                                        <p:tgtEl>
                                          <p:spTgt spid="19"/>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wipe(down)">
                                      <p:cBhvr>
                                        <p:cTn id="57" dur="500"/>
                                        <p:tgtEl>
                                          <p:spTgt spid="11"/>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barn(inVertical)">
                                      <p:cBhvr>
                                        <p:cTn id="62" dur="500"/>
                                        <p:tgtEl>
                                          <p:spTgt spid="7"/>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nodeType="click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heel(1)">
                                      <p:cBhvr>
                                        <p:cTn id="67"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descr="Абстракция &quot; Фоны и Обои для рабочего стола &quot; Фотоальбомы &quot; Умелица.р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12" y="0"/>
            <a:ext cx="1217228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224740" y="1655023"/>
            <a:ext cx="5659951" cy="369332"/>
          </a:xfrm>
          <a:prstGeom prst="rect">
            <a:avLst/>
          </a:prstGeom>
          <a:solidFill>
            <a:schemeClr val="accent6">
              <a:lumMod val="20000"/>
              <a:lumOff val="80000"/>
            </a:schemeClr>
          </a:solidFill>
          <a:ln>
            <a:solidFill>
              <a:schemeClr val="accent4">
                <a:lumMod val="50000"/>
              </a:schemeClr>
            </a:solidFill>
          </a:ln>
        </p:spPr>
        <p:txBody>
          <a:bodyPr wrap="square">
            <a:spAutoFit/>
          </a:bodyPr>
          <a:lstStyle/>
          <a:p>
            <a:r>
              <a:rPr lang="ru-RU" b="1" i="0" dirty="0" smtClean="0">
                <a:solidFill>
                  <a:srgbClr val="333333"/>
                </a:solidFill>
                <a:effectLst/>
                <a:latin typeface="Times New Roman" panose="02020603050405020304" pitchFamily="18" charset="0"/>
                <a:cs typeface="Times New Roman" panose="02020603050405020304" pitchFamily="18" charset="0"/>
              </a:rPr>
              <a:t>Правило 1. Задавайтесь вопросами, интересуйтесь.</a:t>
            </a:r>
            <a:endParaRPr lang="ru-RU" b="0" i="0" dirty="0">
              <a:solidFill>
                <a:srgbClr val="333333"/>
              </a:solidFill>
              <a:effectLst/>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3624391" y="496159"/>
            <a:ext cx="4628639" cy="400110"/>
          </a:xfrm>
          <a:prstGeom prst="rect">
            <a:avLst/>
          </a:prstGeom>
          <a:solidFill>
            <a:schemeClr val="accent4">
              <a:lumMod val="20000"/>
              <a:lumOff val="80000"/>
            </a:schemeClr>
          </a:solidFill>
          <a:ln>
            <a:solidFill>
              <a:schemeClr val="accent4">
                <a:lumMod val="50000"/>
              </a:schemeClr>
            </a:solidFill>
          </a:ln>
        </p:spPr>
        <p:txBody>
          <a:bodyPr wrap="none">
            <a:spAutoFit/>
          </a:bodyPr>
          <a:lstStyle/>
          <a:p>
            <a:r>
              <a:rPr lang="ru-RU" sz="2000" b="1" i="0" dirty="0" smtClean="0">
                <a:solidFill>
                  <a:srgbClr val="333333"/>
                </a:solidFill>
                <a:effectLst/>
                <a:latin typeface="Times New Roman" panose="02020603050405020304" pitchFamily="18" charset="0"/>
                <a:cs typeface="Times New Roman" panose="02020603050405020304" pitchFamily="18" charset="0"/>
              </a:rPr>
              <a:t>Некоторые правила технологии РМК:</a:t>
            </a:r>
            <a:endParaRPr lang="ru-RU" sz="2000" b="0" i="0" dirty="0" smtClean="0">
              <a:solidFill>
                <a:srgbClr val="333333"/>
              </a:solidFill>
              <a:effectLst/>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3224741" y="2735430"/>
            <a:ext cx="5659951" cy="646331"/>
          </a:xfrm>
          <a:prstGeom prst="rect">
            <a:avLst/>
          </a:prstGeom>
          <a:solidFill>
            <a:schemeClr val="accent6">
              <a:lumMod val="20000"/>
              <a:lumOff val="80000"/>
            </a:schemeClr>
          </a:solidFill>
          <a:ln>
            <a:solidFill>
              <a:schemeClr val="accent4">
                <a:lumMod val="50000"/>
              </a:schemeClr>
            </a:solidFill>
          </a:ln>
        </p:spPr>
        <p:txBody>
          <a:bodyPr wrap="square">
            <a:spAutoFit/>
          </a:bodyPr>
          <a:lstStyle/>
          <a:p>
            <a:r>
              <a:rPr lang="ru-RU" b="1" i="0" dirty="0" smtClean="0">
                <a:solidFill>
                  <a:srgbClr val="333333"/>
                </a:solidFill>
                <a:effectLst/>
                <a:latin typeface="Times New Roman" panose="02020603050405020304" pitchFamily="18" charset="0"/>
                <a:cs typeface="Times New Roman" panose="02020603050405020304" pitchFamily="18" charset="0"/>
              </a:rPr>
              <a:t>Правило 2. Анализируйте идеи, предположения, тексты.</a:t>
            </a:r>
            <a:endParaRPr lang="ru-RU"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3258861" y="4040533"/>
            <a:ext cx="5591712" cy="369332"/>
          </a:xfrm>
          <a:prstGeom prst="rect">
            <a:avLst/>
          </a:prstGeom>
          <a:solidFill>
            <a:schemeClr val="accent6">
              <a:lumMod val="20000"/>
              <a:lumOff val="80000"/>
            </a:schemeClr>
          </a:solidFill>
          <a:ln>
            <a:solidFill>
              <a:schemeClr val="accent4">
                <a:lumMod val="50000"/>
              </a:schemeClr>
            </a:solidFill>
          </a:ln>
        </p:spPr>
        <p:txBody>
          <a:bodyPr wrap="square">
            <a:spAutoFit/>
          </a:bodyPr>
          <a:lstStyle/>
          <a:p>
            <a:r>
              <a:rPr lang="ru-RU" b="1" i="0" dirty="0" smtClean="0">
                <a:solidFill>
                  <a:srgbClr val="333333"/>
                </a:solidFill>
                <a:effectLst/>
                <a:latin typeface="Times New Roman" panose="02020603050405020304" pitchFamily="18" charset="0"/>
                <a:cs typeface="Times New Roman" panose="02020603050405020304" pitchFamily="18" charset="0"/>
              </a:rPr>
              <a:t>Правило 3. Исследуйте факты, доказательства.</a:t>
            </a:r>
            <a:endParaRPr lang="ru-RU" b="1"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3327100" y="5173244"/>
            <a:ext cx="5591712" cy="646331"/>
          </a:xfrm>
          <a:prstGeom prst="rect">
            <a:avLst/>
          </a:prstGeom>
          <a:solidFill>
            <a:schemeClr val="accent6">
              <a:lumMod val="20000"/>
              <a:lumOff val="80000"/>
            </a:schemeClr>
          </a:solidFill>
          <a:ln>
            <a:solidFill>
              <a:schemeClr val="accent4">
                <a:lumMod val="50000"/>
              </a:schemeClr>
            </a:solidFill>
          </a:ln>
        </p:spPr>
        <p:txBody>
          <a:bodyPr wrap="square">
            <a:spAutoFit/>
          </a:bodyPr>
          <a:lstStyle/>
          <a:p>
            <a:r>
              <a:rPr lang="ru-RU" b="1" i="0" dirty="0" smtClean="0">
                <a:solidFill>
                  <a:srgbClr val="333333"/>
                </a:solidFill>
                <a:effectLst/>
                <a:latin typeface="Times New Roman" panose="02020603050405020304" pitchFamily="18" charset="0"/>
                <a:cs typeface="Times New Roman" panose="02020603050405020304" pitchFamily="18" charset="0"/>
              </a:rPr>
              <a:t>4. Высказывайте свои предложения, мысли, идеи, а также считайтесь с другими мнениями.</a:t>
            </a:r>
            <a:endParaRPr lang="ru-RU" b="1" dirty="0">
              <a:latin typeface="Times New Roman" panose="02020603050405020304" pitchFamily="18" charset="0"/>
              <a:cs typeface="Times New Roman" panose="02020603050405020304" pitchFamily="18" charset="0"/>
            </a:endParaRPr>
          </a:p>
        </p:txBody>
      </p:sp>
      <p:sp>
        <p:nvSpPr>
          <p:cNvPr id="7" name="Стрелка вниз 6"/>
          <p:cNvSpPr/>
          <p:nvPr/>
        </p:nvSpPr>
        <p:spPr>
          <a:xfrm>
            <a:off x="5713523" y="2096812"/>
            <a:ext cx="227122" cy="518632"/>
          </a:xfrm>
          <a:prstGeom prst="downArrow">
            <a:avLst/>
          </a:prstGeom>
          <a:solidFill>
            <a:schemeClr val="accent4">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низ 7"/>
          <p:cNvSpPr/>
          <p:nvPr/>
        </p:nvSpPr>
        <p:spPr>
          <a:xfrm>
            <a:off x="5677469" y="3401915"/>
            <a:ext cx="227122" cy="518632"/>
          </a:xfrm>
          <a:prstGeom prst="downArrow">
            <a:avLst/>
          </a:prstGeom>
          <a:solidFill>
            <a:schemeClr val="accent4">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низ 8"/>
          <p:cNvSpPr/>
          <p:nvPr/>
        </p:nvSpPr>
        <p:spPr>
          <a:xfrm>
            <a:off x="5665586" y="4529852"/>
            <a:ext cx="227122" cy="518632"/>
          </a:xfrm>
          <a:prstGeom prst="downArrow">
            <a:avLst/>
          </a:prstGeom>
          <a:solidFill>
            <a:schemeClr val="accent4">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 name="Рисунок 9"/>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9130355" y="4586891"/>
            <a:ext cx="2844800" cy="2133600"/>
          </a:xfrm>
          <a:prstGeom prst="rect">
            <a:avLst/>
          </a:prstGeom>
        </p:spPr>
      </p:pic>
      <p:pic>
        <p:nvPicPr>
          <p:cNvPr id="11" name="Рисунок 10"/>
          <p:cNvPicPr>
            <a:picLocks noChangeAspect="1"/>
          </p:cNvPicPr>
          <p:nvPr/>
        </p:nvPicPr>
        <p:blipFill>
          <a:blip r:embed="rId5">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251515" y="4544242"/>
            <a:ext cx="2864041" cy="2218899"/>
          </a:xfrm>
          <a:prstGeom prst="rect">
            <a:avLst/>
          </a:prstGeom>
        </p:spPr>
      </p:pic>
      <p:pic>
        <p:nvPicPr>
          <p:cNvPr id="12" name="Рисунок 11"/>
          <p:cNvPicPr>
            <a:picLocks noChangeAspect="1"/>
          </p:cNvPicPr>
          <p:nvPr/>
        </p:nvPicPr>
        <p:blipFill>
          <a:blip r:embed="rId7">
            <a:extLst>
              <a:ext uri="{BEBA8EAE-BF5A-486C-A8C5-ECC9F3942E4B}">
                <a14:imgProps xmlns:a14="http://schemas.microsoft.com/office/drawing/2010/main">
                  <a14:imgLayer r:embed="rId8">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181018" y="134982"/>
            <a:ext cx="2897735" cy="2173301"/>
          </a:xfrm>
          <a:prstGeom prst="rect">
            <a:avLst/>
          </a:prstGeom>
        </p:spPr>
      </p:pic>
      <p:pic>
        <p:nvPicPr>
          <p:cNvPr id="13" name="Рисунок 12"/>
          <p:cNvPicPr>
            <a:picLocks noChangeAspect="1"/>
          </p:cNvPicPr>
          <p:nvPr/>
        </p:nvPicPr>
        <p:blipFill>
          <a:blip r:embed="rId9">
            <a:extLst>
              <a:ext uri="{BEBA8EAE-BF5A-486C-A8C5-ECC9F3942E4B}">
                <a14:imgProps xmlns:a14="http://schemas.microsoft.com/office/drawing/2010/main">
                  <a14:imgLayer r:embed="rId10">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9103057" y="150354"/>
            <a:ext cx="2769830" cy="1946457"/>
          </a:xfrm>
          <a:prstGeom prst="rect">
            <a:avLst/>
          </a:prstGeom>
        </p:spPr>
      </p:pic>
      <p:pic>
        <p:nvPicPr>
          <p:cNvPr id="14" name="Рисунок 13"/>
          <p:cNvPicPr>
            <a:picLocks noChangeAspect="1"/>
          </p:cNvPicPr>
          <p:nvPr/>
        </p:nvPicPr>
        <p:blipFill>
          <a:blip r:embed="rId11">
            <a:extLst>
              <a:ext uri="{BEBA8EAE-BF5A-486C-A8C5-ECC9F3942E4B}">
                <a14:imgProps xmlns:a14="http://schemas.microsoft.com/office/drawing/2010/main">
                  <a14:imgLayer r:embed="rId12">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9130355" y="2308283"/>
            <a:ext cx="2756180" cy="2067135"/>
          </a:xfrm>
          <a:prstGeom prst="rect">
            <a:avLst/>
          </a:prstGeom>
        </p:spPr>
      </p:pic>
      <p:pic>
        <p:nvPicPr>
          <p:cNvPr id="15" name="Рисунок 14"/>
          <p:cNvPicPr>
            <a:picLocks noChangeAspect="1"/>
          </p:cNvPicPr>
          <p:nvPr/>
        </p:nvPicPr>
        <p:blipFill>
          <a:blip r:embed="rId13">
            <a:extLst>
              <a:ext uri="{BEBA8EAE-BF5A-486C-A8C5-ECC9F3942E4B}">
                <a14:imgProps xmlns:a14="http://schemas.microsoft.com/office/drawing/2010/main">
                  <a14:imgLayer r:embed="rId1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251516" y="2366895"/>
            <a:ext cx="2824980" cy="2118735"/>
          </a:xfrm>
          <a:prstGeom prst="rect">
            <a:avLst/>
          </a:prstGeom>
        </p:spPr>
      </p:pic>
    </p:spTree>
    <p:extLst>
      <p:ext uri="{BB962C8B-B14F-4D97-AF65-F5344CB8AC3E}">
        <p14:creationId xmlns:p14="http://schemas.microsoft.com/office/powerpoint/2010/main" val="13999989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50000">
        <p15:prstTrans prst="curtains"/>
      </p:transition>
    </mc:Choice>
    <mc:Fallback xmlns="">
      <p:transition spd="slow" advTm="5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heel(1)">
                                      <p:cBhvr>
                                        <p:cTn id="17" dur="20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heel(1)">
                                      <p:cBhvr>
                                        <p:cTn id="22" dur="20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barn(inVertical)">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heel(1)">
                                      <p:cBhvr>
                                        <p:cTn id="37" dur="20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heel(1)">
                                      <p:cBhvr>
                                        <p:cTn id="42" dur="20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down)">
                                      <p:cBhvr>
                                        <p:cTn id="47" dur="50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barn(inVertical)">
                                      <p:cBhvr>
                                        <p:cTn id="52" dur="500"/>
                                        <p:tgtEl>
                                          <p:spTgt spid="5"/>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wheel(1)">
                                      <p:cBhvr>
                                        <p:cTn id="57" dur="2000"/>
                                        <p:tgtEl>
                                          <p:spTgt spid="10"/>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wipe(down)">
                                      <p:cBhvr>
                                        <p:cTn id="62" dur="500"/>
                                        <p:tgtEl>
                                          <p:spTgt spid="9"/>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barn(inVertical)">
                                      <p:cBhvr>
                                        <p:cTn id="67" dur="500"/>
                                        <p:tgtEl>
                                          <p:spTgt spid="6"/>
                                        </p:tgtEl>
                                      </p:cBhvr>
                                    </p:animEffect>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nodeType="clickEffect">
                                  <p:stCondLst>
                                    <p:cond delay="0"/>
                                  </p:stCondLst>
                                  <p:childTnLst>
                                    <p:set>
                                      <p:cBhvr>
                                        <p:cTn id="71" dur="1" fill="hold">
                                          <p:stCondLst>
                                            <p:cond delay="0"/>
                                          </p:stCondLst>
                                        </p:cTn>
                                        <p:tgtEl>
                                          <p:spTgt spid="11"/>
                                        </p:tgtEl>
                                        <p:attrNameLst>
                                          <p:attrName>style.visibility</p:attrName>
                                        </p:attrNameLst>
                                      </p:cBhvr>
                                      <p:to>
                                        <p:strVal val="visible"/>
                                      </p:to>
                                    </p:set>
                                    <p:animEffect transition="in" filter="wheel(1)">
                                      <p:cBhvr>
                                        <p:cTn id="7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p:cNvSpPr txBox="1"/>
          <p:nvPr/>
        </p:nvSpPr>
        <p:spPr>
          <a:xfrm>
            <a:off x="8665805" y="1228397"/>
            <a:ext cx="3081187" cy="4093428"/>
          </a:xfrm>
          <a:prstGeom prst="rect">
            <a:avLst/>
          </a:prstGeom>
          <a:solidFill>
            <a:schemeClr val="accent5">
              <a:lumMod val="20000"/>
              <a:lumOff val="80000"/>
            </a:schemeClr>
          </a:solidFill>
        </p:spPr>
        <p:txBody>
          <a:bodyPr wrap="square" rtlCol="0">
            <a:spAutoFit/>
          </a:bodyPr>
          <a:lstStyle/>
          <a:p>
            <a:pPr algn="ctr"/>
            <a:r>
              <a:rPr lang="kk-KZ" sz="2000" dirty="0" err="1"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Процветание</a:t>
            </a:r>
            <a:r>
              <a:rPr lang="kk-KZ" sz="2000" dirty="0"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и </a:t>
            </a:r>
            <a:r>
              <a:rPr lang="kk-KZ" sz="2000" dirty="0" err="1"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занятие</a:t>
            </a:r>
            <a:r>
              <a:rPr lang="kk-KZ" sz="2000" dirty="0"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kk-KZ" sz="2000" dirty="0" err="1"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достойного</a:t>
            </a:r>
            <a:r>
              <a:rPr lang="kk-KZ" sz="2000" dirty="0"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kk-KZ" sz="2000" dirty="0" err="1"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места</a:t>
            </a:r>
            <a:r>
              <a:rPr lang="kk-KZ" sz="2000" dirty="0"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в </a:t>
            </a:r>
            <a:r>
              <a:rPr lang="kk-KZ" sz="2000" dirty="0" err="1"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цивилизованном</a:t>
            </a:r>
            <a:r>
              <a:rPr lang="kk-KZ" sz="2000" dirty="0"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kk-KZ" sz="2000" dirty="0" err="1"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мире</a:t>
            </a:r>
            <a:r>
              <a:rPr lang="kk-KZ" sz="2000" dirty="0"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kk-KZ" sz="2000" dirty="0" err="1"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любой</a:t>
            </a:r>
            <a:r>
              <a:rPr lang="kk-KZ" sz="2000" dirty="0"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kk-KZ" sz="2000" dirty="0" err="1"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страны</a:t>
            </a:r>
            <a:r>
              <a:rPr lang="kk-KZ" sz="2000" dirty="0"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kk-KZ" sz="2000" dirty="0" err="1"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зависит</a:t>
            </a:r>
            <a:r>
              <a:rPr lang="kk-KZ" sz="2000" dirty="0"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от </a:t>
            </a:r>
            <a:r>
              <a:rPr lang="kk-KZ" sz="2000" dirty="0" err="1"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уровня</a:t>
            </a:r>
            <a:r>
              <a:rPr lang="kk-KZ" sz="2000" dirty="0"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kk-KZ" sz="2000" dirty="0" err="1"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национальной</a:t>
            </a:r>
            <a:r>
              <a:rPr lang="kk-KZ" sz="2000" dirty="0"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kk-KZ" sz="2000" dirty="0" err="1"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системы</a:t>
            </a:r>
            <a:r>
              <a:rPr lang="kk-KZ" sz="2000" dirty="0"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kk-KZ" sz="2000" dirty="0" err="1"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образования</a:t>
            </a:r>
            <a:r>
              <a:rPr lang="kk-KZ" sz="2000" dirty="0"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kk-KZ" sz="2000" dirty="0" err="1"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направлений</a:t>
            </a:r>
            <a:r>
              <a:rPr lang="kk-KZ" sz="2000" dirty="0"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kk-KZ" sz="2000" dirty="0" err="1"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его</a:t>
            </a:r>
            <a:r>
              <a:rPr lang="kk-KZ" sz="2000" dirty="0"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kk-KZ" sz="2000" dirty="0" err="1"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развития</a:t>
            </a:r>
            <a:r>
              <a:rPr lang="kk-KZ" sz="2000" dirty="0"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kk-KZ" sz="2000" dirty="0" err="1"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Известно</a:t>
            </a:r>
            <a:r>
              <a:rPr lang="kk-KZ" sz="2000" dirty="0"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kk-KZ" sz="2000" dirty="0" err="1"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что</a:t>
            </a:r>
            <a:r>
              <a:rPr lang="kk-KZ" sz="2000" dirty="0"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kk-KZ" sz="2000" dirty="0" err="1"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педагоги</a:t>
            </a:r>
            <a:r>
              <a:rPr lang="kk-KZ" sz="2000" dirty="0"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kk-KZ" sz="2000" dirty="0" err="1"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всегда</a:t>
            </a:r>
            <a:r>
              <a:rPr lang="kk-KZ" sz="2000" dirty="0"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kk-KZ" sz="2000" dirty="0" err="1"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открыты</a:t>
            </a:r>
            <a:r>
              <a:rPr lang="kk-KZ" sz="2000" dirty="0"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kk-KZ" sz="2000" dirty="0" err="1"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новому</a:t>
            </a:r>
            <a:r>
              <a:rPr lang="kk-KZ" sz="2000" dirty="0"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kk-KZ" sz="2000" dirty="0" err="1"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неизведанному</a:t>
            </a:r>
            <a:r>
              <a:rPr lang="kk-KZ" sz="2000" dirty="0"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и </a:t>
            </a:r>
            <a:r>
              <a:rPr lang="kk-KZ" sz="2000" dirty="0" err="1"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готовы</a:t>
            </a:r>
            <a:r>
              <a:rPr lang="kk-KZ" sz="2000" dirty="0"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kk-KZ" sz="2000" dirty="0" err="1"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наладить</a:t>
            </a:r>
            <a:r>
              <a:rPr lang="kk-KZ" sz="2000" dirty="0"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kk-KZ" sz="2000" dirty="0" err="1"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эффективное</a:t>
            </a:r>
            <a:r>
              <a:rPr lang="kk-KZ" sz="2000" dirty="0"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kk-KZ" sz="2000" dirty="0" err="1"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применение</a:t>
            </a:r>
            <a:r>
              <a:rPr lang="kk-KZ" sz="2000" dirty="0"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kk-KZ" sz="2000" dirty="0" err="1"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новых</a:t>
            </a:r>
            <a:r>
              <a:rPr lang="kk-KZ" sz="2000" dirty="0"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kk-KZ" sz="2000" dirty="0" err="1"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технологий</a:t>
            </a:r>
            <a:r>
              <a:rPr lang="kk-KZ" sz="2000" dirty="0"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kk-KZ" sz="2000" dirty="0" err="1"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на</a:t>
            </a:r>
            <a:r>
              <a:rPr lang="kk-KZ" sz="2000" dirty="0"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kk-KZ" sz="2000" dirty="0" err="1"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уроке</a:t>
            </a:r>
            <a:endParaRPr lang="ru-RU" sz="2000" dirty="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357786" y="1059119"/>
            <a:ext cx="3072091" cy="4708981"/>
          </a:xfrm>
          <a:prstGeom prst="rect">
            <a:avLst/>
          </a:prstGeom>
          <a:solidFill>
            <a:schemeClr val="accent5">
              <a:lumMod val="20000"/>
              <a:lumOff val="80000"/>
            </a:schemeClr>
          </a:solidFill>
          <a:ln>
            <a:solidFill>
              <a:schemeClr val="accent5">
                <a:lumMod val="40000"/>
                <a:lumOff val="60000"/>
              </a:schemeClr>
            </a:solidFill>
          </a:ln>
        </p:spPr>
        <p:txBody>
          <a:bodyPr wrap="square" rtlCol="0">
            <a:spAutoFit/>
          </a:bodyPr>
          <a:lstStyle/>
          <a:p>
            <a:pPr algn="ctr"/>
            <a:r>
              <a:rPr lang="kk-KZ" sz="2000" dirty="0" smtClean="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«Қай елдің болмасын өсіп, өркендеуі, өркениетті дүниеде өзіндік орын алуы оның ұлттық білім жүйесінің деңгейіне, дамыту бағытына байланысты.  Ұстаздар қауымы қандай болмасын жаңалыққа құлақ түре жүретініміз айқын. Жаңа технологияларды сабақта қолданудың тиімділігін қашан да жолға қоярымыз анық»</a:t>
            </a:r>
            <a:endParaRPr lang="ru-RU" sz="2000" dirty="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6" name="Picture 2" descr="E:\A07-9_3_288368285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166" y="1728491"/>
            <a:ext cx="4113349" cy="3093239"/>
          </a:xfrm>
          <a:prstGeom prst="rect">
            <a:avLst/>
          </a:prstGeom>
          <a:solidFill>
            <a:schemeClr val="accent5">
              <a:lumMod val="20000"/>
              <a:lumOff val="80000"/>
            </a:schemeClr>
          </a:solidFill>
          <a:ln w="88900" cap="sq">
            <a:solidFill>
              <a:schemeClr val="accent5">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7" name="Прямоугольник 6"/>
          <p:cNvSpPr/>
          <p:nvPr/>
        </p:nvSpPr>
        <p:spPr>
          <a:xfrm>
            <a:off x="3962008" y="643620"/>
            <a:ext cx="4171666" cy="830997"/>
          </a:xfrm>
          <a:prstGeom prst="rect">
            <a:avLst/>
          </a:prstGeom>
          <a:solidFill>
            <a:schemeClr val="accent5">
              <a:lumMod val="20000"/>
              <a:lumOff val="80000"/>
            </a:schemeClr>
          </a:solidFill>
          <a:ln>
            <a:solidFill>
              <a:schemeClr val="accent5">
                <a:lumMod val="40000"/>
                <a:lumOff val="60000"/>
              </a:schemeClr>
            </a:solidFill>
          </a:ln>
        </p:spPr>
        <p:txBody>
          <a:bodyPr wrap="square">
            <a:spAutoFit/>
          </a:bodyPr>
          <a:lstStyle/>
          <a:p>
            <a:pPr algn="ctr"/>
            <a:r>
              <a:rPr lang="kk-KZ" sz="1600" b="1" dirty="0">
                <a:latin typeface="Times New Roman" panose="02020603050405020304" pitchFamily="18" charset="0"/>
                <a:cs typeface="Times New Roman" panose="02020603050405020304" pitchFamily="18" charset="0"/>
              </a:rPr>
              <a:t>Қазақстан Республикасы Президенті Н.Ә.Назарбаевтың Қазақстан халқына </a:t>
            </a:r>
            <a:r>
              <a:rPr lang="kk-KZ" sz="1600" b="1" dirty="0" smtClean="0">
                <a:latin typeface="Times New Roman" panose="02020603050405020304" pitchFamily="18" charset="0"/>
                <a:cs typeface="Times New Roman" panose="02020603050405020304" pitchFamily="18" charset="0"/>
              </a:rPr>
              <a:t>жолдауынан</a:t>
            </a:r>
            <a:endParaRPr lang="ru-RU" sz="1600" b="1" dirty="0">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3975656" y="5075604"/>
            <a:ext cx="4158018" cy="584775"/>
          </a:xfrm>
          <a:prstGeom prst="rect">
            <a:avLst/>
          </a:prstGeom>
          <a:solidFill>
            <a:schemeClr val="accent5">
              <a:lumMod val="20000"/>
              <a:lumOff val="80000"/>
            </a:schemeClr>
          </a:solidFill>
          <a:ln>
            <a:solidFill>
              <a:schemeClr val="accent5">
                <a:lumMod val="40000"/>
                <a:lumOff val="60000"/>
              </a:schemeClr>
            </a:solidFill>
          </a:ln>
        </p:spPr>
        <p:txBody>
          <a:bodyPr wrap="square">
            <a:spAutoFit/>
          </a:bodyPr>
          <a:lstStyle/>
          <a:p>
            <a:pPr algn="ctr"/>
            <a:r>
              <a:rPr lang="kk-KZ" sz="1600" b="1" dirty="0" err="1">
                <a:latin typeface="Times New Roman" panose="02020603050405020304" pitchFamily="18" charset="0"/>
                <a:cs typeface="Times New Roman" panose="02020603050405020304" pitchFamily="18" charset="0"/>
              </a:rPr>
              <a:t>Из</a:t>
            </a:r>
            <a:r>
              <a:rPr lang="kk-KZ" sz="1600" b="1" dirty="0">
                <a:latin typeface="Times New Roman" panose="02020603050405020304" pitchFamily="18" charset="0"/>
                <a:cs typeface="Times New Roman" panose="02020603050405020304" pitchFamily="18" charset="0"/>
              </a:rPr>
              <a:t> </a:t>
            </a:r>
            <a:r>
              <a:rPr lang="kk-KZ" sz="1600" b="1" dirty="0" err="1" smtClean="0">
                <a:latin typeface="Times New Roman" panose="02020603050405020304" pitchFamily="18" charset="0"/>
                <a:cs typeface="Times New Roman" panose="02020603050405020304" pitchFamily="18" charset="0"/>
              </a:rPr>
              <a:t>Обращения</a:t>
            </a:r>
            <a:r>
              <a:rPr lang="kk-KZ" sz="1600" b="1" dirty="0" smtClean="0">
                <a:latin typeface="Times New Roman" panose="02020603050405020304" pitchFamily="18" charset="0"/>
                <a:cs typeface="Times New Roman" panose="02020603050405020304" pitchFamily="18" charset="0"/>
              </a:rPr>
              <a:t> к </a:t>
            </a:r>
            <a:r>
              <a:rPr lang="kk-KZ" sz="1600" b="1" dirty="0" err="1" smtClean="0">
                <a:latin typeface="Times New Roman" panose="02020603050405020304" pitchFamily="18" charset="0"/>
                <a:cs typeface="Times New Roman" panose="02020603050405020304" pitchFamily="18" charset="0"/>
              </a:rPr>
              <a:t>народу</a:t>
            </a:r>
            <a:r>
              <a:rPr lang="kk-KZ" sz="1600" b="1" smtClean="0">
                <a:latin typeface="Times New Roman" panose="02020603050405020304" pitchFamily="18" charset="0"/>
                <a:cs typeface="Times New Roman" panose="02020603050405020304" pitchFamily="18" charset="0"/>
              </a:rPr>
              <a:t> Президента</a:t>
            </a:r>
            <a:r>
              <a:rPr lang="kk-KZ" sz="1600" b="1" dirty="0" smtClean="0">
                <a:latin typeface="Times New Roman" panose="02020603050405020304" pitchFamily="18" charset="0"/>
                <a:cs typeface="Times New Roman" panose="02020603050405020304" pitchFamily="18" charset="0"/>
              </a:rPr>
              <a:t> </a:t>
            </a:r>
            <a:r>
              <a:rPr lang="kk-KZ" sz="1600" b="1" dirty="0" err="1">
                <a:latin typeface="Times New Roman" panose="02020603050405020304" pitchFamily="18" charset="0"/>
                <a:cs typeface="Times New Roman" panose="02020603050405020304" pitchFamily="18" charset="0"/>
              </a:rPr>
              <a:t>Республики</a:t>
            </a:r>
            <a:r>
              <a:rPr lang="kk-KZ" sz="1600" b="1" dirty="0">
                <a:latin typeface="Times New Roman" panose="02020603050405020304" pitchFamily="18" charset="0"/>
                <a:cs typeface="Times New Roman" panose="02020603050405020304" pitchFamily="18" charset="0"/>
              </a:rPr>
              <a:t> </a:t>
            </a:r>
            <a:r>
              <a:rPr lang="kk-KZ" sz="1600" b="1" dirty="0" err="1">
                <a:latin typeface="Times New Roman" panose="02020603050405020304" pitchFamily="18" charset="0"/>
                <a:cs typeface="Times New Roman" panose="02020603050405020304" pitchFamily="18" charset="0"/>
              </a:rPr>
              <a:t>Казахстан</a:t>
            </a:r>
            <a:r>
              <a:rPr lang="kk-KZ" sz="1600" b="1" dirty="0">
                <a:latin typeface="Times New Roman" panose="02020603050405020304" pitchFamily="18" charset="0"/>
                <a:cs typeface="Times New Roman" panose="02020603050405020304" pitchFamily="18" charset="0"/>
              </a:rPr>
              <a:t> </a:t>
            </a:r>
            <a:r>
              <a:rPr lang="kk-KZ" sz="1600" b="1" dirty="0" smtClean="0">
                <a:latin typeface="Times New Roman" panose="02020603050405020304" pitchFamily="18" charset="0"/>
                <a:cs typeface="Times New Roman" panose="02020603050405020304" pitchFamily="18" charset="0"/>
              </a:rPr>
              <a:t>Н.А.Назарбаева</a:t>
            </a:r>
            <a:endParaRPr lang="ru-RU"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974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37000">
        <p15:prstTrans prst="curtains"/>
      </p:transition>
    </mc:Choice>
    <mc:Fallback xmlns="">
      <p:transition spd="slow" advTm="37000">
        <p:fade/>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953</TotalTime>
  <Words>388</Words>
  <Application>Microsoft Office PowerPoint</Application>
  <PresentationFormat>Широкоэкранный</PresentationFormat>
  <Paragraphs>42</Paragraphs>
  <Slides>7</Slides>
  <Notes>0</Notes>
  <HiddenSlides>0</HiddenSlides>
  <MMClips>1</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7</vt:i4>
      </vt:variant>
    </vt:vector>
  </HeadingPairs>
  <TitlesOfParts>
    <vt:vector size="13" baseType="lpstr">
      <vt:lpstr>Arial</vt:lpstr>
      <vt:lpstr>Calibri</vt:lpstr>
      <vt:lpstr>Calibri Light</vt:lpstr>
      <vt:lpstr>Helvetica Neue</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9</dc:creator>
  <cp:lastModifiedBy>9</cp:lastModifiedBy>
  <cp:revision>53</cp:revision>
  <dcterms:created xsi:type="dcterms:W3CDTF">2015-02-18T12:11:48Z</dcterms:created>
  <dcterms:modified xsi:type="dcterms:W3CDTF">2017-02-20T10:45:55Z</dcterms:modified>
</cp:coreProperties>
</file>