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57" r:id="rId4"/>
    <p:sldId id="259" r:id="rId5"/>
    <p:sldId id="260" r:id="rId6"/>
    <p:sldId id="261" r:id="rId7"/>
    <p:sldId id="262" r:id="rId8"/>
    <p:sldId id="263"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995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560" y="-90"/>
      </p:cViewPr>
      <p:guideLst>
        <p:guide orient="horz" pos="2160"/>
        <p:guide pos="2880"/>
      </p:guideLst>
    </p:cSldViewPr>
  </p:slideViewPr>
  <p:notesTextViewPr>
    <p:cViewPr>
      <p:scale>
        <a:sx n="100" d="100"/>
        <a:sy n="100" d="100"/>
      </p:scale>
      <p:origin x="36"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2627EB-2EA9-4CCC-A7BB-D83EB64CA47C}" type="datetimeFigureOut">
              <a:rPr lang="ru-RU" smtClean="0"/>
              <a:pPr/>
              <a:t>16.11.2015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BEA472-403C-45B9-9CD6-5AF6EE7C979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Участники стоят в кругу. Одному из них, водящему, дают не</a:t>
            </a:r>
            <a:r>
              <a:rPr lang="ru-RU" sz="1200" b="0" i="0" kern="1200" baseline="0" dirty="0" smtClean="0">
                <a:solidFill>
                  <a:schemeClr val="tx1"/>
                </a:solidFill>
                <a:latin typeface="+mn-lt"/>
                <a:ea typeface="+mn-ea"/>
                <a:cs typeface="+mn-cs"/>
              </a:rPr>
              <a:t> большой</a:t>
            </a:r>
            <a:r>
              <a:rPr lang="ru-RU" sz="1200" b="0" i="0" kern="1200" dirty="0" smtClean="0">
                <a:solidFill>
                  <a:schemeClr val="tx1"/>
                </a:solidFill>
                <a:latin typeface="+mn-lt"/>
                <a:ea typeface="+mn-ea"/>
                <a:cs typeface="+mn-cs"/>
              </a:rPr>
              <a:t> мяч и просят зажать его между шеей и подбородком (другой вариант – прижать плечом к уху, как телефонную трубку). Задача участников – передать этот мяч по кругу так, чтобы не прикасаться к нему руками, а каждый следующий участник брал его таким же способом, как и водящий. Если мяч падает – упражнение начинается сначала. Смысл упражнения</a:t>
            </a:r>
          </a:p>
          <a:p>
            <a:r>
              <a:rPr lang="ru-RU" sz="1200" b="0" i="0" kern="1200" dirty="0" smtClean="0">
                <a:solidFill>
                  <a:schemeClr val="tx1"/>
                </a:solidFill>
                <a:latin typeface="+mn-lt"/>
                <a:ea typeface="+mn-ea"/>
                <a:cs typeface="+mn-cs"/>
              </a:rPr>
              <a:t>Сплочение, ломка пространственных барьеров между участниками, повышение чувствительности к телесным движениям (участники, передавая апельсин, плохо видят друг друга, их действия координируются преимущественно на уровне тактильных ощущений).</a:t>
            </a:r>
          </a:p>
          <a:p>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Инструкция. Нам часто говорят, что можно делать, что нельзя. Мы обижаемся на тех, кто нам что-то запрещает. Например, учитель физкультуры не разрешает без его присмотра лазить на брусья. Мы обижаемся на него. Но почему? Учитель физкультуры не хочет причинить нам зла. Нужно ли на него обижаться? Конечно, нет. Он заботится о нас. Какой вывод можно сделать из моих слов? Чтобы мы понимали друг друга, надо научиться сдерживать свои эмоции, чувства, желания. Поэтому сегодня мы будем учиться терпеливо выслушивать друг друга.</a:t>
            </a:r>
          </a:p>
          <a:p>
            <a:r>
              <a:rPr lang="ru-RU" sz="1200" b="0" i="0" kern="1200" dirty="0" smtClean="0">
                <a:solidFill>
                  <a:schemeClr val="tx1"/>
                </a:solidFill>
                <a:latin typeface="+mn-lt"/>
                <a:ea typeface="+mn-ea"/>
                <a:cs typeface="+mn-cs"/>
              </a:rPr>
              <a:t>Сейчас мне понадобится три добровольца. Одному мы завяжем глаза — ему предстоит пересечь эту комнату и дойти до клада, который лежит на столе. Второй доброволец будет выполнять роль беса, а третий — ангела. Задача ангела — оберегать первого добровольца от бед, то есть от ударов о края мебели и пр., а бес, наоборот, будет мешать ему идти, специально отправляя в опасные места. Доброволец должен понять, кто ангел, а кто — бес. Как это сделать? Внимательно слушать их, попробовать сделать так, как говорит один и другой.</a:t>
            </a:r>
          </a:p>
          <a:p>
            <a:r>
              <a:rPr lang="ru-RU" sz="1200" b="0" i="0" kern="1200" dirty="0" smtClean="0">
                <a:solidFill>
                  <a:schemeClr val="tx1"/>
                </a:solidFill>
                <a:latin typeface="+mn-lt"/>
                <a:ea typeface="+mn-ea"/>
                <a:cs typeface="+mn-cs"/>
              </a:rPr>
              <a:t>Все поняли, как мы будем играть?</a:t>
            </a:r>
          </a:p>
          <a:p>
            <a:r>
              <a:rPr lang="ru-RU" sz="1200" b="0" i="0" kern="1200" dirty="0" smtClean="0">
                <a:solidFill>
                  <a:schemeClr val="tx1"/>
                </a:solidFill>
                <a:latin typeface="+mn-lt"/>
                <a:ea typeface="+mn-ea"/>
                <a:cs typeface="+mn-cs"/>
              </a:rPr>
              <a:t>Обсуждение. Что особо запомнилось, какие наиболее яркие моменты были для вас в игре? Чему может научить эта игра? Что помогло добраться до клада?</a:t>
            </a:r>
          </a:p>
          <a:p>
            <a:r>
              <a:rPr lang="ru-RU" sz="1200" b="0" i="0" kern="1200" dirty="0" smtClean="0">
                <a:solidFill>
                  <a:schemeClr val="tx1"/>
                </a:solidFill>
                <a:latin typeface="+mn-lt"/>
                <a:ea typeface="+mn-ea"/>
                <a:cs typeface="+mn-cs"/>
              </a:rPr>
              <a:t>Вывод. Самое важное — научиться выслушивать другого, это поможет сделать правильные выводы.</a:t>
            </a:r>
          </a:p>
          <a:p>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Инструкция. Как вы знаете, в русском языке много разных слов, которые означают примерно одно и тоже. Например, общительный, разговорчивый, болтливый. Сейчас мы попробуем говорить об одном и том же разными словами. Например, фразу «Сегодня хорошая погода» можно сказать другими словами: «Дождика нет и тепло». Такая способность говорить разными словами поможет</a:t>
            </a:r>
          </a:p>
          <a:p>
            <a:r>
              <a:rPr lang="ru-RU" sz="1200" b="0" i="0" kern="1200" dirty="0" smtClean="0">
                <a:solidFill>
                  <a:schemeClr val="tx1"/>
                </a:solidFill>
                <a:latin typeface="+mn-lt"/>
                <a:ea typeface="+mn-ea"/>
                <a:cs typeface="+mn-cs"/>
              </a:rPr>
              <a:t>нам понимать другого, понимать смысл его высказывания. Итак, все поняли, как мы будем играть?</a:t>
            </a:r>
          </a:p>
          <a:p>
            <a:r>
              <a:rPr lang="ru-RU" sz="1200" b="0" i="0" kern="1200" dirty="0" smtClean="0">
                <a:solidFill>
                  <a:schemeClr val="tx1"/>
                </a:solidFill>
                <a:latin typeface="+mn-lt"/>
                <a:ea typeface="+mn-ea"/>
                <a:cs typeface="+mn-cs"/>
              </a:rPr>
              <a:t>Фразы: Я тобой недовольна; У меня хорошее настроение; Вы — молодцы!</a:t>
            </a:r>
          </a:p>
          <a:p>
            <a:r>
              <a:rPr lang="ru-RU" sz="1200" b="0" i="0" kern="1200" dirty="0" smtClean="0">
                <a:solidFill>
                  <a:schemeClr val="tx1"/>
                </a:solidFill>
                <a:latin typeface="+mn-lt"/>
                <a:ea typeface="+mn-ea"/>
                <a:cs typeface="+mn-cs"/>
              </a:rPr>
              <a:t>Предварительно с детьми обсуждается СМЫСЛ каждой фразы. Ведущий задает вопрос: «Как можно в одном слове передать чувства, которые выражаются в этих фразах?» С помощью опорных слов участники строят свои высказывания, ориентируясь на смысл фразы.</a:t>
            </a:r>
          </a:p>
          <a:p>
            <a:r>
              <a:rPr lang="ru-RU" sz="1200" b="0" i="0" kern="1200" dirty="0" smtClean="0">
                <a:solidFill>
                  <a:schemeClr val="tx1"/>
                </a:solidFill>
                <a:latin typeface="+mn-lt"/>
                <a:ea typeface="+mn-ea"/>
                <a:cs typeface="+mn-cs"/>
              </a:rPr>
              <a:t>Обсуждение. Что больше всего понравилось, что не понравилось в игре? Что запомнилось? Что было сложно, что легко в игре? Зачем нам нужно уметь говорить разными словами?</a:t>
            </a:r>
          </a:p>
          <a:p>
            <a:r>
              <a:rPr lang="ru-RU" sz="1200" b="0" i="0" kern="1200" dirty="0" smtClean="0">
                <a:solidFill>
                  <a:schemeClr val="tx1"/>
                </a:solidFill>
                <a:latin typeface="+mn-lt"/>
                <a:ea typeface="+mn-ea"/>
                <a:cs typeface="+mn-cs"/>
              </a:rPr>
              <a:t>Вывод. Перефразируя слова другого человека, мы лучше начинаем его понимать.</a:t>
            </a:r>
          </a:p>
          <a:p>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6</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Инструкция. Мы с вами много говорили, почему важно слушать собеседника. Также мы говорили о том, как нужно слушать собеседника. Теперь нам предстоит сделать следующее: написать подсказку «Как надо слушать?». Эта подсказка поможет другим людям научиться общаться.</a:t>
            </a:r>
          </a:p>
          <a:p>
            <a:r>
              <a:rPr lang="ru-RU" sz="1200" b="0" i="0" kern="1200" dirty="0" smtClean="0">
                <a:solidFill>
                  <a:schemeClr val="tx1"/>
                </a:solidFill>
                <a:latin typeface="+mn-lt"/>
                <a:ea typeface="+mn-ea"/>
                <a:cs typeface="+mn-cs"/>
              </a:rPr>
              <a:t>Пока дети пишут подсказку, можно включить спокойную музыку. После того как подсказки написаны, каждый зачитывает свои, а ведущий фиксирует высказывания на доске.</a:t>
            </a:r>
          </a:p>
          <a:p>
            <a:r>
              <a:rPr lang="ru-RU" sz="1200" b="0" i="0" kern="1200" dirty="0" smtClean="0">
                <a:solidFill>
                  <a:schemeClr val="tx1"/>
                </a:solidFill>
                <a:latin typeface="+mn-lt"/>
                <a:ea typeface="+mn-ea"/>
                <a:cs typeface="+mn-cs"/>
              </a:rPr>
              <a:t>Обсуждение. Какие пункты вам кажутся наиболее важными и почему? Какой пункт нужно оставить обязательно? Разрабатывается «идеальная» подсказка, записывается на заранее подготовленной форме, вывешивается в классе.</a:t>
            </a:r>
          </a:p>
          <a:p>
            <a:r>
              <a:rPr lang="ru-RU" sz="1200" b="0" i="0" kern="1200" dirty="0" smtClean="0">
                <a:solidFill>
                  <a:schemeClr val="tx1"/>
                </a:solidFill>
                <a:latin typeface="+mn-lt"/>
                <a:ea typeface="+mn-ea"/>
                <a:cs typeface="+mn-cs"/>
              </a:rPr>
              <a:t>Выводы. Ведущий подводит детей к мысли о том, что слушать другого человека и слышать помогают такие правила: «переводить» слова собеседника на «свой» язык; следить за выражением его лица; быть внимательным, слушать, а не смотреть по сторонам; показывать человеку, что ты его слышишь.</a:t>
            </a:r>
          </a:p>
          <a:p>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7</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Участники выстраиваются в два круга – внутренний и внешний, лицом друг к другу. Количество участников в обоих кругах одинаковое. Участники внешнего круга говорят своим партнерам напротив фразу, которая начинается со слов: «Мы с тобой похожи тем, что...». Например: что живем на планете Земля, учимся в одном классе и т.д. Участники внутреннего круга отвечают: «Мы с тобой отличаемся тем, что...» Например: что у нас разный цвет глаз, разная длина волос и т.д. Затем по команде ведущего участники внутреннего круга передвигаются (по часовой стрелке), меняя партнера. Процедура повторяется до тех пор, пока каждый участник внутреннего круга не повстречается с каждым участником внешнего круга.</a:t>
            </a:r>
            <a:endParaRPr lang="ru-RU" dirty="0"/>
          </a:p>
        </p:txBody>
      </p:sp>
      <p:sp>
        <p:nvSpPr>
          <p:cNvPr id="4" name="Номер слайда 3"/>
          <p:cNvSpPr>
            <a:spLocks noGrp="1"/>
          </p:cNvSpPr>
          <p:nvPr>
            <p:ph type="sldNum" sz="quarter" idx="10"/>
          </p:nvPr>
        </p:nvSpPr>
        <p:spPr/>
        <p:txBody>
          <a:bodyPr/>
          <a:lstStyle/>
          <a:p>
            <a:fld id="{64BEA472-403C-45B9-9CD6-5AF6EE7C9792}"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596FC3-5608-4082-9971-8CF7987F5A4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995C"/>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C6C09-9B52-45D9-95C3-681BDE4F1A54}" type="datetimeFigureOut">
              <a:rPr lang="ru-RU" smtClean="0"/>
              <a:pPr/>
              <a:t>16.11.2015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596FC3-5608-4082-9971-8CF7987F5A4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8000" b="1" dirty="0">
                <a:solidFill>
                  <a:schemeClr val="accent2">
                    <a:lumMod val="50000"/>
                  </a:schemeClr>
                </a:solidFill>
              </a:rPr>
              <a:t>«Алло, алло, я вас СЛЫШУ!»</a:t>
            </a:r>
            <a:endParaRPr lang="ru-RU" sz="8000" dirty="0">
              <a:solidFill>
                <a:schemeClr val="accent2">
                  <a:lumMod val="50000"/>
                </a:schemeClr>
              </a:solidFill>
            </a:endParaRPr>
          </a:p>
        </p:txBody>
      </p:sp>
      <p:sp>
        <p:nvSpPr>
          <p:cNvPr id="3" name="Подзаголовок 2"/>
          <p:cNvSpPr>
            <a:spLocks noGrp="1"/>
          </p:cNvSpPr>
          <p:nvPr>
            <p:ph type="subTitle" idx="1"/>
          </p:nvPr>
        </p:nvSpPr>
        <p:spPr>
          <a:xfrm>
            <a:off x="1371600" y="4357694"/>
            <a:ext cx="6400800" cy="1281106"/>
          </a:xfrm>
        </p:spPr>
        <p:txBody>
          <a:bodyPr/>
          <a:lstStyle/>
          <a:p>
            <a:r>
              <a:rPr lang="ru-RU" dirty="0" smtClean="0">
                <a:solidFill>
                  <a:schemeClr val="accent2">
                    <a:lumMod val="50000"/>
                  </a:schemeClr>
                </a:solidFill>
              </a:rPr>
              <a:t>Выполнила: </a:t>
            </a:r>
            <a:r>
              <a:rPr lang="ru-RU" dirty="0" err="1" smtClean="0">
                <a:solidFill>
                  <a:schemeClr val="accent2">
                    <a:lumMod val="50000"/>
                  </a:schemeClr>
                </a:solidFill>
              </a:rPr>
              <a:t>Бунькова</a:t>
            </a:r>
            <a:r>
              <a:rPr lang="ru-RU" dirty="0" smtClean="0">
                <a:solidFill>
                  <a:schemeClr val="accent2">
                    <a:lumMod val="50000"/>
                  </a:schemeClr>
                </a:solidFill>
              </a:rPr>
              <a:t> Елена Валериевна</a:t>
            </a:r>
            <a:endParaRPr lang="ru-RU" dirty="0">
              <a:solidFill>
                <a:schemeClr val="accent2">
                  <a:lumMod val="50000"/>
                </a:schemeClr>
              </a:solidFill>
            </a:endParaRPr>
          </a:p>
        </p:txBody>
      </p:sp>
      <p:pic>
        <p:nvPicPr>
          <p:cNvPr id="2051" name="Picture 3"/>
          <p:cNvPicPr>
            <a:picLocks noChangeAspect="1" noChangeArrowheads="1"/>
          </p:cNvPicPr>
          <p:nvPr/>
        </p:nvPicPr>
        <p:blipFill>
          <a:blip r:embed="rId2" cstate="print"/>
          <a:srcRect/>
          <a:stretch>
            <a:fillRect/>
          </a:stretch>
        </p:blipFill>
        <p:spPr bwMode="auto">
          <a:xfrm>
            <a:off x="0" y="0"/>
            <a:ext cx="1571604" cy="2104504"/>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7200" dirty="0">
                <a:solidFill>
                  <a:schemeClr val="accent2">
                    <a:lumMod val="50000"/>
                  </a:schemeClr>
                </a:solidFill>
                <a:latin typeface="Book Antiqua" pitchFamily="18" charset="0"/>
              </a:rPr>
              <a:t>М</a:t>
            </a:r>
            <a:r>
              <a:rPr lang="ru-RU" sz="7200" dirty="0" smtClean="0">
                <a:solidFill>
                  <a:schemeClr val="accent2">
                    <a:lumMod val="50000"/>
                  </a:schemeClr>
                </a:solidFill>
                <a:latin typeface="Book Antiqua" pitchFamily="18" charset="0"/>
              </a:rPr>
              <a:t>етафора</a:t>
            </a:r>
            <a:endParaRPr lang="ru-RU" sz="7200" dirty="0">
              <a:solidFill>
                <a:schemeClr val="accent2">
                  <a:lumMod val="50000"/>
                </a:schemeClr>
              </a:solidFill>
              <a:latin typeface="Book Antiqua" pitchFamily="18" charset="0"/>
            </a:endParaRPr>
          </a:p>
        </p:txBody>
      </p:sp>
      <p:sp>
        <p:nvSpPr>
          <p:cNvPr id="3" name="Содержимое 2"/>
          <p:cNvSpPr>
            <a:spLocks noGrp="1"/>
          </p:cNvSpPr>
          <p:nvPr>
            <p:ph idx="1"/>
          </p:nvPr>
        </p:nvSpPr>
        <p:spPr/>
        <p:txBody>
          <a:bodyPr>
            <a:normAutofit/>
          </a:bodyPr>
          <a:lstStyle/>
          <a:p>
            <a:pPr>
              <a:buNone/>
            </a:pPr>
            <a:r>
              <a:rPr lang="ru-RU" sz="7200" dirty="0">
                <a:solidFill>
                  <a:schemeClr val="accent2">
                    <a:lumMod val="50000"/>
                  </a:schemeClr>
                </a:solidFill>
                <a:latin typeface="Book Antiqua" pitchFamily="18" charset="0"/>
              </a:rPr>
              <a:t>«Говорить на одном языке»</a:t>
            </a:r>
          </a:p>
        </p:txBody>
      </p:sp>
      <p:pic>
        <p:nvPicPr>
          <p:cNvPr id="2051" name="Picture 3"/>
          <p:cNvPicPr>
            <a:picLocks noChangeAspect="1" noChangeArrowheads="1"/>
          </p:cNvPicPr>
          <p:nvPr/>
        </p:nvPicPr>
        <p:blipFill>
          <a:blip r:embed="rId2" cstate="print"/>
          <a:srcRect/>
          <a:stretch>
            <a:fillRect/>
          </a:stretch>
        </p:blipFill>
        <p:spPr bwMode="auto">
          <a:xfrm>
            <a:off x="5857884" y="3680691"/>
            <a:ext cx="3117574" cy="3177309"/>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cstate="print"/>
          <a:srcRect/>
          <a:stretch>
            <a:fillRect/>
          </a:stretch>
        </p:blipFill>
        <p:spPr bwMode="auto">
          <a:xfrm>
            <a:off x="142844" y="0"/>
            <a:ext cx="1357290" cy="1817521"/>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accent2">
                    <a:lumMod val="50000"/>
                  </a:schemeClr>
                </a:solidFill>
                <a:latin typeface="Book Antiqua" pitchFamily="18" charset="0"/>
              </a:rPr>
              <a:t>    Разминка «</a:t>
            </a:r>
            <a:r>
              <a:rPr lang="ru-RU" b="1" i="1" dirty="0" smtClean="0">
                <a:solidFill>
                  <a:schemeClr val="accent2">
                    <a:lumMod val="50000"/>
                  </a:schemeClr>
                </a:solidFill>
                <a:latin typeface="Book Antiqua" pitchFamily="18" charset="0"/>
              </a:rPr>
              <a:t>«Передай мяч»</a:t>
            </a:r>
            <a:endParaRPr lang="ru-RU" dirty="0">
              <a:solidFill>
                <a:schemeClr val="accent2">
                  <a:lumMod val="50000"/>
                </a:schemeClr>
              </a:solidFill>
              <a:latin typeface="Book Antiqua"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642910" y="1285860"/>
            <a:ext cx="6215106" cy="5153555"/>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0" y="0"/>
            <a:ext cx="1000132" cy="1339258"/>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accent2">
                    <a:lumMod val="50000"/>
                  </a:schemeClr>
                </a:solidFill>
                <a:latin typeface="Book Antiqua" pitchFamily="18" charset="0"/>
              </a:rPr>
              <a:t>Упражнение 1. «</a:t>
            </a:r>
            <a:r>
              <a:rPr lang="ru-RU" b="1" i="1" dirty="0" smtClean="0">
                <a:solidFill>
                  <a:schemeClr val="accent2">
                    <a:lumMod val="50000"/>
                  </a:schemeClr>
                </a:solidFill>
                <a:latin typeface="Book Antiqua" pitchFamily="18" charset="0"/>
              </a:rPr>
              <a:t>«Вспомнить все»</a:t>
            </a:r>
            <a:r>
              <a:rPr lang="ru-RU" b="1" dirty="0" smtClean="0">
                <a:solidFill>
                  <a:schemeClr val="accent2">
                    <a:lumMod val="50000"/>
                  </a:schemeClr>
                </a:solidFill>
                <a:latin typeface="Book Antiqua" pitchFamily="18" charset="0"/>
              </a:rPr>
              <a:t> </a:t>
            </a:r>
            <a:endParaRPr lang="ru-RU" dirty="0">
              <a:solidFill>
                <a:schemeClr val="accent2">
                  <a:lumMod val="50000"/>
                </a:schemeClr>
              </a:solidFill>
              <a:latin typeface="Book Antiqua" pitchFamily="18" charset="0"/>
            </a:endParaRPr>
          </a:p>
        </p:txBody>
      </p:sp>
      <p:pic>
        <p:nvPicPr>
          <p:cNvPr id="4" name="Содержимое 3" descr="look.com.ua-18546.jpg"/>
          <p:cNvPicPr>
            <a:picLocks noGrp="1" noChangeAspect="1"/>
          </p:cNvPicPr>
          <p:nvPr>
            <p:ph idx="1"/>
          </p:nvPr>
        </p:nvPicPr>
        <p:blipFill>
          <a:blip r:embed="rId3" cstate="print"/>
          <a:stretch>
            <a:fillRect/>
          </a:stretch>
        </p:blipFill>
        <p:spPr>
          <a:xfrm>
            <a:off x="428596" y="1285860"/>
            <a:ext cx="8443013" cy="5299096"/>
          </a:xfrm>
        </p:spPr>
      </p:pic>
      <p:pic>
        <p:nvPicPr>
          <p:cNvPr id="5" name="Picture 2"/>
          <p:cNvPicPr>
            <a:picLocks noChangeAspect="1" noChangeArrowheads="1"/>
          </p:cNvPicPr>
          <p:nvPr/>
        </p:nvPicPr>
        <p:blipFill>
          <a:blip r:embed="rId4" cstate="print"/>
          <a:srcRect/>
          <a:stretch>
            <a:fillRect/>
          </a:stretch>
        </p:blipFill>
        <p:spPr bwMode="auto">
          <a:xfrm>
            <a:off x="0" y="5997092"/>
            <a:ext cx="642910" cy="860908"/>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accent2">
                    <a:lumMod val="50000"/>
                  </a:schemeClr>
                </a:solidFill>
                <a:latin typeface="Book Antiqua" pitchFamily="18" charset="0"/>
              </a:rPr>
              <a:t>Упражнение 2. </a:t>
            </a:r>
            <a:r>
              <a:rPr lang="ru-RU" b="1" dirty="0" smtClean="0">
                <a:solidFill>
                  <a:schemeClr val="accent2">
                    <a:lumMod val="50000"/>
                  </a:schemeClr>
                </a:solidFill>
                <a:latin typeface="Book Antiqua" pitchFamily="18" charset="0"/>
              </a:rPr>
              <a:t>«</a:t>
            </a:r>
            <a:r>
              <a:rPr lang="ru-RU" dirty="0">
                <a:solidFill>
                  <a:schemeClr val="accent2">
                    <a:lumMod val="50000"/>
                  </a:schemeClr>
                </a:solidFill>
                <a:latin typeface="Book Antiqua" pitchFamily="18" charset="0"/>
              </a:rPr>
              <a:t>Ангел и бес</a:t>
            </a:r>
            <a:r>
              <a:rPr lang="ru-RU" b="1" dirty="0">
                <a:solidFill>
                  <a:schemeClr val="accent2">
                    <a:lumMod val="50000"/>
                  </a:schemeClr>
                </a:solidFill>
                <a:latin typeface="Book Antiqua" pitchFamily="18" charset="0"/>
              </a:rPr>
              <a:t>»</a:t>
            </a:r>
            <a:endParaRPr lang="ru-RU" dirty="0">
              <a:solidFill>
                <a:schemeClr val="accent2">
                  <a:lumMod val="50000"/>
                </a:schemeClr>
              </a:solidFill>
              <a:latin typeface="Book Antiqua" pitchFamily="18" charset="0"/>
            </a:endParaRPr>
          </a:p>
        </p:txBody>
      </p:sp>
      <p:pic>
        <p:nvPicPr>
          <p:cNvPr id="4098" name="Picture 2"/>
          <p:cNvPicPr>
            <a:picLocks noChangeAspect="1" noChangeArrowheads="1"/>
          </p:cNvPicPr>
          <p:nvPr/>
        </p:nvPicPr>
        <p:blipFill>
          <a:blip r:embed="rId3" cstate="print"/>
          <a:srcRect/>
          <a:stretch>
            <a:fillRect/>
          </a:stretch>
        </p:blipFill>
        <p:spPr bwMode="auto">
          <a:xfrm>
            <a:off x="571472" y="2285992"/>
            <a:ext cx="4429156" cy="4322737"/>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cstate="print"/>
          <a:srcRect/>
          <a:stretch>
            <a:fillRect/>
          </a:stretch>
        </p:blipFill>
        <p:spPr bwMode="auto">
          <a:xfrm>
            <a:off x="5214942" y="1428736"/>
            <a:ext cx="2857520" cy="4378306"/>
          </a:xfrm>
          <a:prstGeom prst="rect">
            <a:avLst/>
          </a:prstGeom>
          <a:noFill/>
          <a:ln w="9525">
            <a:noFill/>
            <a:miter lim="800000"/>
            <a:headEnd/>
            <a:tailEnd/>
          </a:ln>
          <a:effectLst/>
        </p:spPr>
      </p:pic>
      <p:pic>
        <p:nvPicPr>
          <p:cNvPr id="7" name="Picture 2"/>
          <p:cNvPicPr>
            <a:picLocks noChangeAspect="1" noChangeArrowheads="1"/>
          </p:cNvPicPr>
          <p:nvPr/>
        </p:nvPicPr>
        <p:blipFill>
          <a:blip r:embed="rId5" cstate="print"/>
          <a:srcRect/>
          <a:stretch>
            <a:fillRect/>
          </a:stretch>
        </p:blipFill>
        <p:spPr bwMode="auto">
          <a:xfrm>
            <a:off x="8215338" y="5614446"/>
            <a:ext cx="928662" cy="1243554"/>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accent2">
                    <a:lumMod val="50000"/>
                  </a:schemeClr>
                </a:solidFill>
                <a:latin typeface="Book Antiqua" pitchFamily="18" charset="0"/>
              </a:rPr>
              <a:t>Упражнение 3 </a:t>
            </a:r>
            <a:r>
              <a:rPr lang="ru-RU" b="1" dirty="0">
                <a:solidFill>
                  <a:schemeClr val="accent2">
                    <a:lumMod val="50000"/>
                  </a:schemeClr>
                </a:solidFill>
                <a:latin typeface="Book Antiqua" pitchFamily="18" charset="0"/>
              </a:rPr>
              <a:t>«Скажи по-другому» </a:t>
            </a:r>
            <a:endParaRPr lang="ru-RU" dirty="0">
              <a:solidFill>
                <a:schemeClr val="accent2">
                  <a:lumMod val="50000"/>
                </a:schemeClr>
              </a:solidFill>
              <a:latin typeface="Book Antiqua" pitchFamily="18" charset="0"/>
            </a:endParaRPr>
          </a:p>
        </p:txBody>
      </p:sp>
      <p:sp>
        <p:nvSpPr>
          <p:cNvPr id="5" name="Содержимое 4"/>
          <p:cNvSpPr>
            <a:spLocks noGrp="1"/>
          </p:cNvSpPr>
          <p:nvPr>
            <p:ph sz="half" idx="1"/>
          </p:nvPr>
        </p:nvSpPr>
        <p:spPr/>
        <p:txBody>
          <a:bodyPr/>
          <a:lstStyle/>
          <a:p>
            <a:r>
              <a:rPr lang="ru-RU" dirty="0" smtClean="0"/>
              <a:t>                                   </a:t>
            </a:r>
          </a:p>
          <a:p>
            <a:endParaRPr lang="ru-RU" dirty="0" smtClean="0"/>
          </a:p>
          <a:p>
            <a:endParaRPr lang="ru-RU" dirty="0" smtClean="0"/>
          </a:p>
          <a:p>
            <a:r>
              <a:rPr lang="ru-RU" dirty="0" smtClean="0"/>
              <a:t>                                     или</a:t>
            </a:r>
            <a:endParaRPr lang="ru-RU" dirty="0"/>
          </a:p>
        </p:txBody>
      </p:sp>
      <p:pic>
        <p:nvPicPr>
          <p:cNvPr id="8" name="Содержимое 7" descr="105971876_4500809_deti_i_raduga_670_auto.jpg"/>
          <p:cNvPicPr>
            <a:picLocks noGrp="1" noChangeAspect="1"/>
          </p:cNvPicPr>
          <p:nvPr>
            <p:ph sz="half" idx="2"/>
          </p:nvPr>
        </p:nvPicPr>
        <p:blipFill>
          <a:blip r:embed="rId3" cstate="print"/>
          <a:stretch>
            <a:fillRect/>
          </a:stretch>
        </p:blipFill>
        <p:spPr>
          <a:xfrm>
            <a:off x="5857884" y="2357430"/>
            <a:ext cx="2991600" cy="3643338"/>
          </a:xfrm>
        </p:spPr>
      </p:pic>
      <p:pic>
        <p:nvPicPr>
          <p:cNvPr id="5122" name="Picture 2"/>
          <p:cNvPicPr>
            <a:picLocks noChangeAspect="1" noChangeArrowheads="1"/>
          </p:cNvPicPr>
          <p:nvPr/>
        </p:nvPicPr>
        <p:blipFill>
          <a:blip r:embed="rId4" cstate="print"/>
          <a:srcRect/>
          <a:stretch>
            <a:fillRect/>
          </a:stretch>
        </p:blipFill>
        <p:spPr bwMode="auto">
          <a:xfrm>
            <a:off x="285720" y="1785926"/>
            <a:ext cx="3286148" cy="4344399"/>
          </a:xfrm>
          <a:prstGeom prst="rect">
            <a:avLst/>
          </a:prstGeom>
          <a:noFill/>
          <a:ln w="9525">
            <a:noFill/>
            <a:miter lim="800000"/>
            <a:headEnd/>
            <a:tailEnd/>
          </a:ln>
          <a:effectLst/>
        </p:spPr>
      </p:pic>
      <p:pic>
        <p:nvPicPr>
          <p:cNvPr id="5124" name="Picture 4"/>
          <p:cNvPicPr>
            <a:picLocks noChangeAspect="1" noChangeArrowheads="1"/>
          </p:cNvPicPr>
          <p:nvPr/>
        </p:nvPicPr>
        <p:blipFill>
          <a:blip r:embed="rId5" cstate="print"/>
          <a:srcRect/>
          <a:stretch>
            <a:fillRect/>
          </a:stretch>
        </p:blipFill>
        <p:spPr bwMode="auto">
          <a:xfrm>
            <a:off x="4214810" y="3429000"/>
            <a:ext cx="962025" cy="476250"/>
          </a:xfrm>
          <a:prstGeom prst="rect">
            <a:avLst/>
          </a:prstGeom>
          <a:noFill/>
          <a:ln w="9525">
            <a:noFill/>
            <a:miter lim="800000"/>
            <a:headEnd/>
            <a:tailEnd/>
          </a:ln>
          <a:effectLst/>
        </p:spPr>
      </p:pic>
      <p:pic>
        <p:nvPicPr>
          <p:cNvPr id="11" name="Picture 2"/>
          <p:cNvPicPr>
            <a:picLocks noChangeAspect="1" noChangeArrowheads="1"/>
          </p:cNvPicPr>
          <p:nvPr/>
        </p:nvPicPr>
        <p:blipFill>
          <a:blip r:embed="rId6" cstate="print"/>
          <a:srcRect/>
          <a:stretch>
            <a:fillRect/>
          </a:stretch>
        </p:blipFill>
        <p:spPr bwMode="auto">
          <a:xfrm>
            <a:off x="0" y="0"/>
            <a:ext cx="928662" cy="124355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chemeClr val="accent2">
                    <a:lumMod val="50000"/>
                  </a:schemeClr>
                </a:solidFill>
                <a:latin typeface="Book Antiqua" pitchFamily="18" charset="0"/>
              </a:rPr>
              <a:t>Упражнение 4. </a:t>
            </a:r>
            <a:r>
              <a:rPr lang="ru-RU" b="1" dirty="0">
                <a:solidFill>
                  <a:schemeClr val="accent2">
                    <a:lumMod val="50000"/>
                  </a:schemeClr>
                </a:solidFill>
                <a:latin typeface="Book Antiqua" pitchFamily="18" charset="0"/>
              </a:rPr>
              <a:t>«Напиши подсказку»</a:t>
            </a:r>
            <a:endParaRPr lang="ru-RU" dirty="0">
              <a:solidFill>
                <a:schemeClr val="accent2">
                  <a:lumMod val="50000"/>
                </a:schemeClr>
              </a:solidFill>
              <a:latin typeface="Book Antiqua" pitchFamily="18" charset="0"/>
            </a:endParaRPr>
          </a:p>
        </p:txBody>
      </p:sp>
      <p:pic>
        <p:nvPicPr>
          <p:cNvPr id="6146" name="Picture 2"/>
          <p:cNvPicPr>
            <a:picLocks noGrp="1" noChangeAspect="1" noChangeArrowheads="1"/>
          </p:cNvPicPr>
          <p:nvPr>
            <p:ph idx="1"/>
          </p:nvPr>
        </p:nvPicPr>
        <p:blipFill>
          <a:blip r:embed="rId3" cstate="print"/>
          <a:srcRect/>
          <a:stretch>
            <a:fillRect/>
          </a:stretch>
        </p:blipFill>
        <p:spPr bwMode="auto">
          <a:xfrm>
            <a:off x="587347" y="1571612"/>
            <a:ext cx="7270801" cy="5006516"/>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0" y="0"/>
            <a:ext cx="928662" cy="1243554"/>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solidFill>
                  <a:schemeClr val="accent2">
                    <a:lumMod val="50000"/>
                  </a:schemeClr>
                </a:solidFill>
                <a:latin typeface="Book Antiqua" pitchFamily="18" charset="0"/>
              </a:rPr>
              <a:t>«Мы с тобой сегодня похожи и непохожи…»</a:t>
            </a:r>
            <a:endParaRPr lang="ru-RU" dirty="0">
              <a:solidFill>
                <a:schemeClr val="accent2">
                  <a:lumMod val="50000"/>
                </a:schemeClr>
              </a:solidFill>
              <a:latin typeface="Book Antiqua" pitchFamily="18" charset="0"/>
            </a:endParaRPr>
          </a:p>
        </p:txBody>
      </p:sp>
      <p:pic>
        <p:nvPicPr>
          <p:cNvPr id="4" name="Содержимое 3" descr="medium_20100810103220587776.jpg"/>
          <p:cNvPicPr>
            <a:picLocks noGrp="1" noChangeAspect="1"/>
          </p:cNvPicPr>
          <p:nvPr>
            <p:ph idx="1"/>
          </p:nvPr>
        </p:nvPicPr>
        <p:blipFill>
          <a:blip r:embed="rId3" cstate="print"/>
          <a:stretch>
            <a:fillRect/>
          </a:stretch>
        </p:blipFill>
        <p:spPr>
          <a:xfrm>
            <a:off x="642910" y="1410307"/>
            <a:ext cx="7810868" cy="4876213"/>
          </a:xfrm>
        </p:spPr>
      </p:pic>
      <p:pic>
        <p:nvPicPr>
          <p:cNvPr id="5" name="Picture 2"/>
          <p:cNvPicPr>
            <a:picLocks noChangeAspect="1" noChangeArrowheads="1"/>
          </p:cNvPicPr>
          <p:nvPr/>
        </p:nvPicPr>
        <p:blipFill>
          <a:blip r:embed="rId4" cstate="print"/>
          <a:srcRect/>
          <a:stretch>
            <a:fillRect/>
          </a:stretch>
        </p:blipFill>
        <p:spPr bwMode="auto">
          <a:xfrm>
            <a:off x="0" y="0"/>
            <a:ext cx="800228" cy="107157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909</Words>
  <Application>Microsoft Office PowerPoint</Application>
  <PresentationFormat>Экран (4:3)</PresentationFormat>
  <Paragraphs>38</Paragraphs>
  <Slides>8</Slides>
  <Notes>6</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«Алло, алло, я вас СЛЫШУ!»</vt:lpstr>
      <vt:lpstr>Метафора</vt:lpstr>
      <vt:lpstr>    Разминка ««Передай мяч»</vt:lpstr>
      <vt:lpstr>Упражнение 1. ««Вспомнить все» </vt:lpstr>
      <vt:lpstr>Упражнение 2. «Ангел и бес»</vt:lpstr>
      <vt:lpstr>Упражнение 3 «Скажи по-другому» </vt:lpstr>
      <vt:lpstr>Упражнение 4. «Напиши подсказку»</vt:lpstr>
      <vt:lpstr>«Мы с тобой сегодня похожи и непохожи…»</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«Алло, алло, я вас СЛЫШУ!»</dc:title>
  <dc:creator>Lena</dc:creator>
  <cp:lastModifiedBy>Cerg</cp:lastModifiedBy>
  <cp:revision>13</cp:revision>
  <dcterms:created xsi:type="dcterms:W3CDTF">2015-02-12T15:06:03Z</dcterms:created>
  <dcterms:modified xsi:type="dcterms:W3CDTF">2015-11-16T15:41:50Z</dcterms:modified>
</cp:coreProperties>
</file>