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0000"/>
    <a:srgbClr val="9900FF"/>
    <a:srgbClr val="006600"/>
    <a:srgbClr val="00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8FE092A-6F32-4371-8A6D-272F913E978B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729038B-BEDE-4B47-8CDB-CFD3A97E5B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 dir="d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124744"/>
            <a:ext cx="779893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7200" b="1" dirty="0" smtClean="0">
                <a:solidFill>
                  <a:srgbClr val="C00000"/>
                </a:solidFill>
                <a:latin typeface="Monotype Corsiva" pitchFamily="66" charset="0"/>
              </a:rPr>
              <a:t>ГРУПОВІ ФОРМИ </a:t>
            </a:r>
          </a:p>
          <a:p>
            <a:pPr algn="ctr"/>
            <a:r>
              <a:rPr lang="uk-UA" sz="7200" b="1" dirty="0" smtClean="0">
                <a:solidFill>
                  <a:srgbClr val="C00000"/>
                </a:solidFill>
                <a:latin typeface="Monotype Corsiva" pitchFamily="66" charset="0"/>
              </a:rPr>
              <a:t>РОБОТИ НА</a:t>
            </a:r>
          </a:p>
          <a:p>
            <a:pPr algn="ctr"/>
            <a:r>
              <a:rPr lang="uk-UA" sz="7200" b="1" dirty="0" smtClean="0">
                <a:solidFill>
                  <a:srgbClr val="C00000"/>
                </a:solidFill>
                <a:latin typeface="Monotype Corsiva" pitchFamily="66" charset="0"/>
              </a:rPr>
              <a:t> УРОКАХ </a:t>
            </a:r>
          </a:p>
          <a:p>
            <a:pPr algn="ctr"/>
            <a:r>
              <a:rPr lang="uk-UA" sz="7200" b="1" dirty="0" smtClean="0">
                <a:solidFill>
                  <a:srgbClr val="C00000"/>
                </a:solidFill>
                <a:latin typeface="Monotype Corsiva" pitchFamily="66" charset="0"/>
              </a:rPr>
              <a:t>ІНОЗЕМНОЇ МОВИ</a:t>
            </a:r>
            <a:endParaRPr lang="ru-RU" sz="7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204864"/>
            <a:ext cx="725070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Мета – навчання спілкуванню</a:t>
            </a:r>
          </a:p>
          <a:p>
            <a:r>
              <a:rPr lang="uk-UA" sz="4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іноземною мовою,  забезпечення</a:t>
            </a:r>
          </a:p>
          <a:p>
            <a:r>
              <a:rPr lang="uk-UA" sz="4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максимальної  активізації </a:t>
            </a:r>
          </a:p>
          <a:p>
            <a:r>
              <a:rPr lang="uk-UA" sz="4400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к</a:t>
            </a:r>
            <a:r>
              <a:rPr lang="uk-UA" sz="4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омунікативної діяльності учнів.</a:t>
            </a:r>
            <a:endParaRPr lang="ru-RU" sz="44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268760"/>
            <a:ext cx="80265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CC0000"/>
                </a:solidFill>
                <a:latin typeface="Arial Black" pitchFamily="34" charset="0"/>
              </a:rPr>
              <a:t>Труднощі </a:t>
            </a:r>
          </a:p>
          <a:p>
            <a:pPr algn="ctr"/>
            <a:r>
              <a:rPr lang="uk-UA" sz="2800" dirty="0" smtClean="0">
                <a:solidFill>
                  <a:srgbClr val="800000"/>
                </a:solidFill>
                <a:latin typeface="Arial Black" pitchFamily="34" charset="0"/>
              </a:rPr>
              <a:t>при організації групового спілкування</a:t>
            </a:r>
            <a:endParaRPr lang="ru-RU" sz="2800" dirty="0">
              <a:solidFill>
                <a:srgbClr val="80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3212976"/>
            <a:ext cx="45063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труднощі,пов'язані </a:t>
            </a:r>
          </a:p>
          <a:p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з діяльністю вчителя</a:t>
            </a:r>
          </a:p>
          <a:p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(організаційного характеру)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3284984"/>
            <a:ext cx="32015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т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руднощі, пов'язані</a:t>
            </a:r>
          </a:p>
          <a:p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 з діяльністю учнів 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771800" y="2204864"/>
            <a:ext cx="1152128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292080" y="2204864"/>
            <a:ext cx="108012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92696"/>
            <a:ext cx="661431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>
                <a:solidFill>
                  <a:srgbClr val="CC0000"/>
                </a:solidFill>
                <a:latin typeface="Arial Black" pitchFamily="34" charset="0"/>
              </a:rPr>
              <a:t>Т</a:t>
            </a:r>
            <a:r>
              <a:rPr lang="uk-UA" sz="2800" dirty="0" smtClean="0">
                <a:solidFill>
                  <a:srgbClr val="CC0000"/>
                </a:solidFill>
                <a:latin typeface="Arial Black" pitchFamily="34" charset="0"/>
              </a:rPr>
              <a:t>руднощі,</a:t>
            </a:r>
          </a:p>
          <a:p>
            <a:pPr algn="ctr"/>
            <a:r>
              <a:rPr lang="uk-UA" sz="2800" dirty="0" smtClean="0">
                <a:solidFill>
                  <a:srgbClr val="800000"/>
                </a:solidFill>
                <a:latin typeface="Arial Black" pitchFamily="34" charset="0"/>
              </a:rPr>
              <a:t>пов'язані  з діяльністю вчителя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2132856"/>
            <a:ext cx="885370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3200" dirty="0">
                <a:latin typeface="Arial Narrow" pitchFamily="34" charset="0"/>
              </a:rPr>
              <a:t>в</a:t>
            </a:r>
            <a:r>
              <a:rPr lang="uk-UA" sz="3200" dirty="0" smtClean="0">
                <a:latin typeface="Arial Narrow" pitchFamily="34" charset="0"/>
              </a:rPr>
              <a:t>елика наповнюваність групи;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 smtClean="0">
                <a:latin typeface="Arial Narrow" pitchFamily="34" charset="0"/>
              </a:rPr>
              <a:t>непристосованість класного приміщення до групової </a:t>
            </a:r>
          </a:p>
          <a:p>
            <a:r>
              <a:rPr lang="uk-UA" sz="3200" dirty="0">
                <a:latin typeface="Arial Narrow" pitchFamily="34" charset="0"/>
              </a:rPr>
              <a:t> </a:t>
            </a:r>
            <a:r>
              <a:rPr lang="uk-UA" sz="3200" dirty="0" smtClean="0">
                <a:latin typeface="Arial Narrow" pitchFamily="34" charset="0"/>
              </a:rPr>
              <a:t>   роботи;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 smtClean="0">
                <a:latin typeface="Arial Narrow" pitchFamily="34" charset="0"/>
              </a:rPr>
              <a:t>організація  даного виду роботи вимагає багато </a:t>
            </a:r>
          </a:p>
          <a:p>
            <a:r>
              <a:rPr lang="uk-UA" sz="3200" dirty="0">
                <a:latin typeface="Arial Narrow" pitchFamily="34" charset="0"/>
              </a:rPr>
              <a:t> </a:t>
            </a:r>
            <a:r>
              <a:rPr lang="uk-UA" sz="3200" dirty="0" smtClean="0">
                <a:latin typeface="Arial Narrow" pitchFamily="34" charset="0"/>
              </a:rPr>
              <a:t>   часу;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>
                <a:latin typeface="Arial Narrow" pitchFamily="34" charset="0"/>
              </a:rPr>
              <a:t>н</a:t>
            </a:r>
            <a:r>
              <a:rPr lang="uk-UA" sz="3200" dirty="0" smtClean="0">
                <a:latin typeface="Arial Narrow" pitchFamily="34" charset="0"/>
              </a:rPr>
              <a:t>едостатня кількість методичних посібників та </a:t>
            </a:r>
          </a:p>
          <a:p>
            <a:r>
              <a:rPr lang="uk-UA" sz="3200" dirty="0" smtClean="0">
                <a:latin typeface="Arial Narrow" pitchFamily="34" charset="0"/>
              </a:rPr>
              <a:t>    розробок.</a:t>
            </a:r>
            <a:endParaRPr lang="ru-RU" sz="32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310" y="476672"/>
            <a:ext cx="70310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dirty="0">
                <a:solidFill>
                  <a:srgbClr val="CC0000"/>
                </a:solidFill>
                <a:latin typeface="Arial Black" pitchFamily="34" charset="0"/>
              </a:rPr>
              <a:t>Т</a:t>
            </a:r>
            <a:r>
              <a:rPr lang="uk-UA" sz="3200" dirty="0" smtClean="0">
                <a:solidFill>
                  <a:srgbClr val="CC0000"/>
                </a:solidFill>
                <a:latin typeface="Arial Black" pitchFamily="34" charset="0"/>
              </a:rPr>
              <a:t>руднощі,</a:t>
            </a:r>
          </a:p>
          <a:p>
            <a:pPr algn="ctr"/>
            <a:r>
              <a:rPr lang="uk-UA" sz="3200" dirty="0" smtClean="0">
                <a:latin typeface="Arial Black" pitchFamily="34" charset="0"/>
              </a:rPr>
              <a:t> </a:t>
            </a:r>
            <a:r>
              <a:rPr lang="uk-UA" sz="3200" dirty="0" smtClean="0">
                <a:solidFill>
                  <a:srgbClr val="800000"/>
                </a:solidFill>
                <a:latin typeface="Arial Black" pitchFamily="34" charset="0"/>
              </a:rPr>
              <a:t>пов'язані  з діяльністю учнів</a:t>
            </a:r>
            <a:endParaRPr lang="ru-RU" sz="3200" dirty="0">
              <a:solidFill>
                <a:srgbClr val="80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204864"/>
            <a:ext cx="827822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3200" dirty="0" smtClean="0">
                <a:latin typeface="Arial Narrow" pitchFamily="34" charset="0"/>
              </a:rPr>
              <a:t> непідготовленість учнів до даного виду роботи;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 smtClean="0">
                <a:latin typeface="Arial Narrow" pitchFamily="34" charset="0"/>
              </a:rPr>
              <a:t>нерозуміння учнем своєї ролі в процесі групового</a:t>
            </a:r>
          </a:p>
          <a:p>
            <a:r>
              <a:rPr lang="uk-UA" sz="3200" dirty="0">
                <a:latin typeface="Arial Narrow" pitchFamily="34" charset="0"/>
              </a:rPr>
              <a:t> </a:t>
            </a:r>
            <a:r>
              <a:rPr lang="uk-UA" sz="3200" dirty="0" smtClean="0">
                <a:latin typeface="Arial Narrow" pitchFamily="34" charset="0"/>
              </a:rPr>
              <a:t>   спілкування;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 smtClean="0">
                <a:latin typeface="Arial Narrow" pitchFamily="34" charset="0"/>
              </a:rPr>
              <a:t>страх говорити іноземною мовою;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 smtClean="0">
                <a:latin typeface="Arial Narrow" pitchFamily="34" charset="0"/>
              </a:rPr>
              <a:t>можливість уникати виконання завдання;</a:t>
            </a:r>
          </a:p>
          <a:p>
            <a:pPr>
              <a:buFont typeface="Wingdings" pitchFamily="2" charset="2"/>
              <a:buChar char="ü"/>
            </a:pPr>
            <a:r>
              <a:rPr lang="uk-UA" sz="3200" dirty="0" smtClean="0">
                <a:latin typeface="Arial Narrow" pitchFamily="34" charset="0"/>
              </a:rPr>
              <a:t>різний темп роботи.</a:t>
            </a:r>
            <a:endParaRPr lang="ru-RU" sz="32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6672"/>
            <a:ext cx="8820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</a:rPr>
              <a:t>Успіх</a:t>
            </a:r>
          </a:p>
          <a:p>
            <a:pPr algn="ctr"/>
            <a:r>
              <a:rPr lang="uk-UA" sz="4800" dirty="0" smtClean="0"/>
              <a:t> </a:t>
            </a:r>
            <a:r>
              <a:rPr lang="uk-UA" sz="4800" dirty="0" smtClean="0">
                <a:solidFill>
                  <a:schemeClr val="accent3">
                    <a:lumMod val="75000"/>
                  </a:schemeClr>
                </a:solidFill>
              </a:rPr>
              <a:t>колективної роботи залежить</a:t>
            </a:r>
            <a:r>
              <a:rPr lang="uk-UA" sz="4800" dirty="0" smtClean="0"/>
              <a:t>   </a:t>
            </a:r>
            <a:endParaRPr lang="ru-R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140968"/>
            <a:ext cx="42484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i="1" dirty="0" smtClean="0">
                <a:solidFill>
                  <a:srgbClr val="9900FF"/>
                </a:solidFill>
                <a:latin typeface="Arial Narrow" pitchFamily="34" charset="0"/>
              </a:rPr>
              <a:t>від професійних </a:t>
            </a:r>
          </a:p>
          <a:p>
            <a:pPr algn="ctr"/>
            <a:r>
              <a:rPr lang="uk-UA" sz="4000" i="1" dirty="0" smtClean="0">
                <a:solidFill>
                  <a:srgbClr val="9900FF"/>
                </a:solidFill>
                <a:latin typeface="Arial Narrow" pitchFamily="34" charset="0"/>
              </a:rPr>
              <a:t>та особистісних </a:t>
            </a:r>
          </a:p>
          <a:p>
            <a:pPr algn="ctr"/>
            <a:r>
              <a:rPr lang="uk-UA" sz="4000" i="1" dirty="0" smtClean="0">
                <a:solidFill>
                  <a:srgbClr val="9900FF"/>
                </a:solidFill>
                <a:latin typeface="Arial Narrow" pitchFamily="34" charset="0"/>
              </a:rPr>
              <a:t>якостей вчителя </a:t>
            </a:r>
          </a:p>
          <a:p>
            <a:endParaRPr lang="ru-RU" sz="4000" i="1" dirty="0">
              <a:solidFill>
                <a:srgbClr val="9900FF"/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5976" y="3068960"/>
            <a:ext cx="43924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i="1" dirty="0" smtClean="0">
                <a:solidFill>
                  <a:srgbClr val="9900FF"/>
                </a:solidFill>
                <a:latin typeface="Arial Narrow" pitchFamily="34" charset="0"/>
              </a:rPr>
              <a:t>від бажання та вміння </a:t>
            </a:r>
          </a:p>
          <a:p>
            <a:pPr algn="ctr"/>
            <a:r>
              <a:rPr lang="uk-UA" sz="4000" i="1" dirty="0" smtClean="0">
                <a:solidFill>
                  <a:srgbClr val="9900FF"/>
                </a:solidFill>
                <a:latin typeface="Arial Narrow" pitchFamily="34" charset="0"/>
              </a:rPr>
              <a:t>учнів  працювати самостійно та</a:t>
            </a:r>
          </a:p>
          <a:p>
            <a:pPr algn="ctr"/>
            <a:r>
              <a:rPr lang="uk-UA" sz="4000" i="1" dirty="0" smtClean="0">
                <a:solidFill>
                  <a:srgbClr val="9900FF"/>
                </a:solidFill>
                <a:latin typeface="Arial Narrow" pitchFamily="34" charset="0"/>
              </a:rPr>
              <a:t> злагоджено.</a:t>
            </a:r>
            <a:endParaRPr lang="ru-RU" sz="4000" i="1" dirty="0" smtClean="0">
              <a:solidFill>
                <a:srgbClr val="9900FF"/>
              </a:solidFill>
              <a:latin typeface="Arial Narrow" pitchFamily="34" charset="0"/>
            </a:endParaRPr>
          </a:p>
          <a:p>
            <a:endParaRPr lang="ru-RU" sz="4000" i="1" dirty="0">
              <a:solidFill>
                <a:srgbClr val="9900FF"/>
              </a:solidFill>
              <a:latin typeface="Arial Narrow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1619672" y="1988840"/>
            <a:ext cx="360040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372200" y="1988840"/>
            <a:ext cx="360040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52198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Корисні рекомендації </a:t>
            </a:r>
          </a:p>
          <a:p>
            <a:r>
              <a:rPr lang="uk-UA" sz="28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по організації роботи в групах:</a:t>
            </a:r>
            <a:endParaRPr lang="ru-RU" sz="28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68760"/>
            <a:ext cx="8076250" cy="584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в групі має бути не більше 5 чоловік;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завдання варто будувати чітко та ясно;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учням необхідний час, щоб навчитися працювати разом, тому </a:t>
            </a:r>
          </a:p>
          <a:p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  не варто їх     квапити;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роботу не слід затягувати, час на підготовку має бути чітко</a:t>
            </a:r>
          </a:p>
          <a:p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  визначеним;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не слід втручатися в роботу після її початку та переривати учнів</a:t>
            </a:r>
          </a:p>
          <a:p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  в процесі спілкування;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протягом підготовки завдання варто пройти класом слухаючи, </a:t>
            </a:r>
          </a:p>
          <a:p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   що саме обговорюють учасники груп;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пояснення завдання, процес підготовки та контроль мають</a:t>
            </a:r>
          </a:p>
          <a:p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  здійснюватися іноземною мовою;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для учнів, що закінчать раніше, має бути передбачене додаткове </a:t>
            </a:r>
          </a:p>
          <a:p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  завдання;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оцініть та прокоментуйте роботу учнів;</a:t>
            </a:r>
          </a:p>
          <a:p>
            <a:pPr>
              <a:buFont typeface="Wingdings" pitchFamily="2" charset="2"/>
              <a:buChar char="Ø"/>
            </a:pPr>
            <a:r>
              <a:rPr lang="uk-UA" sz="2200" b="1" dirty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6600"/>
                </a:solidFill>
                <a:latin typeface="Arial Narrow" pitchFamily="34" charset="0"/>
                <a:cs typeface="Times New Roman" pitchFamily="18" charset="0"/>
              </a:rPr>
              <a:t> групова робота має завершуватися роботою над помилками.</a:t>
            </a:r>
          </a:p>
          <a:p>
            <a:pPr>
              <a:buFont typeface="Wingdings" pitchFamily="2" charset="2"/>
              <a:buChar char="Ø"/>
            </a:pPr>
            <a:endParaRPr lang="ru-RU" sz="2200" b="1" dirty="0">
              <a:solidFill>
                <a:srgbClr val="006600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92696"/>
            <a:ext cx="8268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C00000"/>
                </a:solidFill>
                <a:latin typeface="Arial Black" pitchFamily="34" charset="0"/>
              </a:rPr>
              <a:t>СЕКРЕТИ  ПЛІДНОЇ СПІВПРАЦІ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484784"/>
            <a:ext cx="83067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Monotype Corsiva" pitchFamily="66" charset="0"/>
              </a:rPr>
              <a:t>Б</a:t>
            </a:r>
          </a:p>
          <a:p>
            <a:r>
              <a:rPr lang="uk-UA" sz="5400" b="1" dirty="0" smtClean="0">
                <a:solidFill>
                  <a:srgbClr val="FF0000"/>
                </a:solidFill>
                <a:latin typeface="Monotype Corsiva" pitchFamily="66" charset="0"/>
              </a:rPr>
              <a:t>У</a:t>
            </a:r>
          </a:p>
          <a:p>
            <a:r>
              <a:rPr lang="uk-UA" sz="5400" b="1" dirty="0" smtClean="0">
                <a:solidFill>
                  <a:srgbClr val="FF0000"/>
                </a:solidFill>
                <a:latin typeface="Monotype Corsiva" pitchFamily="66" charset="0"/>
              </a:rPr>
              <a:t>Д</a:t>
            </a:r>
          </a:p>
          <a:p>
            <a:r>
              <a:rPr lang="uk-UA" sz="5400" b="1" dirty="0" smtClean="0">
                <a:solidFill>
                  <a:srgbClr val="FF0000"/>
                </a:solidFill>
                <a:latin typeface="Monotype Corsiva" pitchFamily="66" charset="0"/>
              </a:rPr>
              <a:t>Ь</a:t>
            </a:r>
          </a:p>
          <a:p>
            <a:r>
              <a:rPr lang="uk-UA" sz="5400" b="1" dirty="0" smtClean="0">
                <a:solidFill>
                  <a:srgbClr val="FF0000"/>
                </a:solidFill>
                <a:latin typeface="Monotype Corsiva" pitchFamily="66" charset="0"/>
              </a:rPr>
              <a:t>Т</a:t>
            </a:r>
          </a:p>
          <a:p>
            <a:r>
              <a:rPr lang="uk-UA" sz="5400" b="1" dirty="0" smtClean="0">
                <a:solidFill>
                  <a:srgbClr val="FF0000"/>
                </a:solidFill>
                <a:latin typeface="Monotype Corsiva" pitchFamily="66" charset="0"/>
              </a:rPr>
              <a:t>Е</a:t>
            </a:r>
            <a:endParaRPr lang="ru-RU" sz="5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1556792"/>
            <a:ext cx="2943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взаємоввічливими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2420888"/>
            <a:ext cx="26901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доброзичливими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8" y="3284984"/>
            <a:ext cx="26324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організованими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5736" y="4221088"/>
            <a:ext cx="31021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дисциплінованими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9398" y="5229200"/>
            <a:ext cx="46346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тактовними та терпимими</a:t>
            </a:r>
          </a:p>
          <a:p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щодо </a:t>
            </a:r>
            <a:r>
              <a:rPr lang="uk-UA" sz="32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“промахів”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учнів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92696"/>
            <a:ext cx="8268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C00000"/>
                </a:solidFill>
                <a:latin typeface="Arial Black" pitchFamily="34" charset="0"/>
              </a:rPr>
              <a:t>СЕКРЕТИ  ПЛІДНОЇ СПІВПРАЦІ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988840"/>
            <a:ext cx="123142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0" dirty="0" smtClean="0">
                <a:solidFill>
                  <a:srgbClr val="FF0000"/>
                </a:solidFill>
                <a:latin typeface="Monotype Corsiva" pitchFamily="66" charset="0"/>
              </a:rPr>
              <a:t>Н</a:t>
            </a:r>
          </a:p>
          <a:p>
            <a:r>
              <a:rPr lang="uk-UA" sz="12000" dirty="0">
                <a:solidFill>
                  <a:srgbClr val="FF0000"/>
                </a:solidFill>
                <a:latin typeface="Monotype Corsiva" pitchFamily="66" charset="0"/>
              </a:rPr>
              <a:t>Е</a:t>
            </a:r>
            <a:endParaRPr lang="ru-RU" sz="12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198884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сваріться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2708920"/>
            <a:ext cx="2097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перебивайте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3933056"/>
            <a:ext cx="3054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радійте помилкам</a:t>
            </a:r>
          </a:p>
          <a:p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товаришів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5301208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говоріть занадто </a:t>
            </a:r>
          </a:p>
          <a:p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голосно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08720"/>
            <a:ext cx="8100295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6600" dirty="0" smtClean="0">
                <a:solidFill>
                  <a:srgbClr val="002060"/>
                </a:solidFill>
                <a:latin typeface="Monotype Corsiva" pitchFamily="66" charset="0"/>
              </a:rPr>
              <a:t>Організація групової </a:t>
            </a:r>
          </a:p>
          <a:p>
            <a:pPr algn="ctr"/>
            <a:r>
              <a:rPr lang="uk-UA" sz="6600" dirty="0" smtClean="0">
                <a:solidFill>
                  <a:srgbClr val="002060"/>
                </a:solidFill>
                <a:latin typeface="Monotype Corsiva" pitchFamily="66" charset="0"/>
              </a:rPr>
              <a:t>роботи повинна </a:t>
            </a:r>
          </a:p>
          <a:p>
            <a:pPr algn="ctr"/>
            <a:r>
              <a:rPr lang="uk-UA" sz="6600" dirty="0" smtClean="0">
                <a:solidFill>
                  <a:srgbClr val="002060"/>
                </a:solidFill>
                <a:latin typeface="Monotype Corsiva" pitchFamily="66" charset="0"/>
              </a:rPr>
              <a:t>проходити в </a:t>
            </a:r>
            <a:r>
              <a:rPr lang="uk-UA" sz="6600" dirty="0" smtClean="0">
                <a:solidFill>
                  <a:srgbClr val="C00000"/>
                </a:solidFill>
                <a:latin typeface="Monotype Corsiva" pitchFamily="66" charset="0"/>
              </a:rPr>
              <a:t>атмосфері</a:t>
            </a:r>
          </a:p>
          <a:p>
            <a:pPr algn="ctr"/>
            <a:r>
              <a:rPr lang="uk-UA" sz="6600" dirty="0" smtClean="0">
                <a:solidFill>
                  <a:srgbClr val="C00000"/>
                </a:solidFill>
                <a:latin typeface="Monotype Corsiva" pitchFamily="66" charset="0"/>
              </a:rPr>
              <a:t>співпраці, товариськості</a:t>
            </a:r>
          </a:p>
          <a:p>
            <a:pPr algn="ctr"/>
            <a:r>
              <a:rPr lang="uk-UA" sz="6600" dirty="0" smtClean="0">
                <a:solidFill>
                  <a:srgbClr val="C00000"/>
                </a:solidFill>
                <a:latin typeface="Monotype Corsiva" pitchFamily="66" charset="0"/>
              </a:rPr>
              <a:t> та довіри.</a:t>
            </a:r>
            <a:endParaRPr lang="ru-RU" sz="6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780928"/>
            <a:ext cx="47644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Основні способи </a:t>
            </a:r>
          </a:p>
          <a:p>
            <a:r>
              <a:rPr lang="uk-UA" sz="36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формування груп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844824"/>
            <a:ext cx="18774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за вибором</a:t>
            </a: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вчителя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836712"/>
            <a:ext cx="20393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за бажанням</a:t>
            </a: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учнів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92280" y="1772816"/>
            <a:ext cx="16706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по набору</a:t>
            </a: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лідерів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4288" y="4221088"/>
            <a:ext cx="17075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за певною</a:t>
            </a: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ознакою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4" y="5229200"/>
            <a:ext cx="25298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по стилю </a:t>
            </a: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інтелектуальної</a:t>
            </a: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 діяльності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293096"/>
            <a:ext cx="24721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у випадковому </a:t>
            </a:r>
          </a:p>
          <a:p>
            <a:pPr algn="ctr"/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порядку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355976" y="177281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6804248" y="2492896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732240" y="3933056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427984" y="4149080"/>
            <a:ext cx="72008" cy="11521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195736" y="4005064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1835696" y="2348880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763" y="1772816"/>
            <a:ext cx="854753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800" dirty="0">
                <a:solidFill>
                  <a:srgbClr val="800000"/>
                </a:solidFill>
                <a:latin typeface="Monotype Corsiva" pitchFamily="66" charset="0"/>
              </a:rPr>
              <a:t>Ф</a:t>
            </a:r>
            <a:r>
              <a:rPr lang="uk-UA" sz="4800" dirty="0" smtClean="0">
                <a:solidFill>
                  <a:srgbClr val="800000"/>
                </a:solidFill>
                <a:latin typeface="Monotype Corsiva" pitchFamily="66" charset="0"/>
              </a:rPr>
              <a:t>орма </a:t>
            </a:r>
            <a:r>
              <a:rPr lang="uk-UA" sz="4800" u="sng" dirty="0" smtClean="0">
                <a:solidFill>
                  <a:srgbClr val="800000"/>
                </a:solidFill>
                <a:latin typeface="Monotype Corsiva" pitchFamily="66" charset="0"/>
              </a:rPr>
              <a:t>розміщення меблів </a:t>
            </a:r>
            <a:r>
              <a:rPr lang="uk-UA" sz="4800" dirty="0" smtClean="0">
                <a:solidFill>
                  <a:srgbClr val="800000"/>
                </a:solidFill>
                <a:latin typeface="Monotype Corsiva" pitchFamily="66" charset="0"/>
              </a:rPr>
              <a:t>у класі – </a:t>
            </a:r>
          </a:p>
          <a:p>
            <a:pPr algn="ctr"/>
            <a:r>
              <a:rPr lang="uk-UA" sz="4800" dirty="0" smtClean="0">
                <a:solidFill>
                  <a:srgbClr val="800000"/>
                </a:solidFill>
                <a:latin typeface="Monotype Corsiva" pitchFamily="66" charset="0"/>
              </a:rPr>
              <a:t>це також засіб </a:t>
            </a:r>
          </a:p>
          <a:p>
            <a:pPr algn="ctr"/>
            <a:r>
              <a:rPr lang="uk-UA" sz="4800" u="sng" dirty="0" smtClean="0">
                <a:solidFill>
                  <a:srgbClr val="800000"/>
                </a:solidFill>
                <a:latin typeface="Monotype Corsiva" pitchFamily="66" charset="0"/>
              </a:rPr>
              <a:t>підвищення ефективності</a:t>
            </a:r>
          </a:p>
          <a:p>
            <a:pPr algn="ctr"/>
            <a:r>
              <a:rPr lang="uk-UA" sz="4800" dirty="0" smtClean="0">
                <a:solidFill>
                  <a:srgbClr val="800000"/>
                </a:solidFill>
                <a:latin typeface="Monotype Corsiva" pitchFamily="66" charset="0"/>
              </a:rPr>
              <a:t> групової роботи</a:t>
            </a:r>
            <a:endParaRPr lang="ru-RU" sz="4800" dirty="0">
              <a:solidFill>
                <a:srgbClr val="8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03848" y="476672"/>
            <a:ext cx="2808312" cy="30243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476672"/>
            <a:ext cx="2699792" cy="30243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5"/>
            <a:ext cx="2160240" cy="230425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520" y="476672"/>
            <a:ext cx="2278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/>
              <a:t>фронтальна робота</a:t>
            </a:r>
          </a:p>
          <a:p>
            <a:pPr algn="ctr"/>
            <a:r>
              <a:rPr lang="uk-UA" dirty="0" smtClean="0"/>
              <a:t> з класом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196752"/>
            <a:ext cx="2160240" cy="223224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433371" y="476672"/>
            <a:ext cx="2329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/>
              <a:t>коло</a:t>
            </a:r>
          </a:p>
          <a:p>
            <a:pPr algn="ctr"/>
            <a:r>
              <a:rPr lang="uk-UA" dirty="0" smtClean="0"/>
              <a:t>(за участю вчителя)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548680"/>
            <a:ext cx="2771800" cy="2880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124744"/>
            <a:ext cx="2160240" cy="216024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164288" y="62068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літера “П”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051720" y="0"/>
            <a:ext cx="4725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Monotype Corsiva" pitchFamily="66" charset="0"/>
              </a:rPr>
              <a:t>Форма розміщення меблів у класі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645024"/>
            <a:ext cx="2771800" cy="32129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3645024"/>
            <a:ext cx="2880320" cy="32129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372200" y="3645024"/>
            <a:ext cx="2771800" cy="32129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34717"/>
            <a:ext cx="2160240" cy="2623283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67544" y="3717032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прямокутник</a:t>
            </a:r>
            <a:endParaRPr lang="ru-RU" dirty="0"/>
          </a:p>
        </p:txBody>
      </p:sp>
      <p:pic>
        <p:nvPicPr>
          <p:cNvPr id="1034" name="Picture 10" descr="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4725144"/>
            <a:ext cx="2208537" cy="213285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372200" y="3645024"/>
            <a:ext cx="27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вільне розміщення дітей  на підлозі</a:t>
            </a:r>
          </a:p>
          <a:p>
            <a:pPr algn="ctr"/>
            <a:r>
              <a:rPr lang="uk-UA" dirty="0" smtClean="0"/>
              <a:t>(початкова школа)</a:t>
            </a:r>
            <a:endParaRPr lang="ru-RU" dirty="0"/>
          </a:p>
        </p:txBody>
      </p:sp>
      <p:pic>
        <p:nvPicPr>
          <p:cNvPr id="1035" name="Picture 11" descr="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4365104"/>
            <a:ext cx="2448272" cy="2492896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3491880" y="3717032"/>
            <a:ext cx="2182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робота в четвірках</a:t>
            </a:r>
            <a:endParaRPr lang="ru-RU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4" grpId="0"/>
      <p:bldP spid="7" grpId="0"/>
      <p:bldP spid="8" grpId="0" animBg="1"/>
      <p:bldP spid="10" grpId="0"/>
      <p:bldP spid="11" grpId="0"/>
      <p:bldP spid="12" grpId="0" animBg="1"/>
      <p:bldP spid="13" grpId="0" animBg="1"/>
      <p:bldP spid="14" grpId="0" animBg="1"/>
      <p:bldP spid="16" grpId="0"/>
      <p:bldP spid="18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52261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  <a:latin typeface="Monotype Corsiva" pitchFamily="66" charset="0"/>
              </a:rPr>
              <a:t>Переваги групової роботи </a:t>
            </a:r>
          </a:p>
          <a:p>
            <a:r>
              <a:rPr lang="uk-UA" sz="4000" b="1" dirty="0" smtClean="0">
                <a:solidFill>
                  <a:srgbClr val="C00000"/>
                </a:solidFill>
                <a:latin typeface="Monotype Corsiva" pitchFamily="66" charset="0"/>
              </a:rPr>
              <a:t>на уроках іноземної мови: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60848"/>
            <a:ext cx="844974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uk-UA" sz="3200" b="1" dirty="0" smtClean="0">
                <a:latin typeface="Monotype Corsiva" pitchFamily="66" charset="0"/>
              </a:rPr>
              <a:t> сприятлива для учнів атмосфера;</a:t>
            </a:r>
          </a:p>
          <a:p>
            <a:pPr>
              <a:buFont typeface="Wingdings" pitchFamily="2" charset="2"/>
              <a:buChar char="q"/>
            </a:pPr>
            <a:r>
              <a:rPr lang="uk-UA" sz="3200" b="1" dirty="0">
                <a:latin typeface="Monotype Corsiva" pitchFamily="66" charset="0"/>
              </a:rPr>
              <a:t> </a:t>
            </a:r>
            <a:r>
              <a:rPr lang="uk-UA" sz="3200" b="1" dirty="0" smtClean="0">
                <a:latin typeface="Monotype Corsiva" pitchFamily="66" charset="0"/>
              </a:rPr>
              <a:t>вирішення проблеми сором'язливості та скутості;</a:t>
            </a:r>
          </a:p>
          <a:p>
            <a:pPr>
              <a:buFont typeface="Wingdings" pitchFamily="2" charset="2"/>
              <a:buChar char="q"/>
            </a:pPr>
            <a:r>
              <a:rPr lang="uk-UA" sz="3200" b="1" dirty="0">
                <a:latin typeface="Monotype Corsiva" pitchFamily="66" charset="0"/>
              </a:rPr>
              <a:t> </a:t>
            </a:r>
            <a:r>
              <a:rPr lang="uk-UA" sz="3200" b="1" dirty="0" smtClean="0">
                <a:latin typeface="Monotype Corsiva" pitchFamily="66" charset="0"/>
              </a:rPr>
              <a:t>особистісний підхід, оскільки в центрі уваги </a:t>
            </a:r>
          </a:p>
          <a:p>
            <a:r>
              <a:rPr lang="uk-UA" sz="3200" b="1" dirty="0">
                <a:latin typeface="Monotype Corsiva" pitchFamily="66" charset="0"/>
              </a:rPr>
              <a:t> </a:t>
            </a:r>
            <a:r>
              <a:rPr lang="uk-UA" sz="3200" b="1" dirty="0" smtClean="0">
                <a:latin typeface="Monotype Corsiva" pitchFamily="66" charset="0"/>
              </a:rPr>
              <a:t>    не вчитель, а учень;</a:t>
            </a:r>
          </a:p>
          <a:p>
            <a:pPr>
              <a:buFont typeface="Wingdings" pitchFamily="2" charset="2"/>
              <a:buChar char="q"/>
            </a:pPr>
            <a:r>
              <a:rPr lang="uk-UA" sz="3200" b="1" dirty="0">
                <a:latin typeface="Monotype Corsiva" pitchFamily="66" charset="0"/>
              </a:rPr>
              <a:t> </a:t>
            </a:r>
            <a:r>
              <a:rPr lang="uk-UA" sz="3200" b="1" dirty="0" smtClean="0">
                <a:latin typeface="Monotype Corsiva" pitchFamily="66" charset="0"/>
              </a:rPr>
              <a:t>залучення всіх учнів до навчального процесу;</a:t>
            </a:r>
          </a:p>
          <a:p>
            <a:pPr>
              <a:buFont typeface="Wingdings" pitchFamily="2" charset="2"/>
              <a:buChar char="q"/>
            </a:pPr>
            <a:r>
              <a:rPr lang="uk-UA" sz="3200" b="1" dirty="0">
                <a:latin typeface="Monotype Corsiva" pitchFamily="66" charset="0"/>
              </a:rPr>
              <a:t> </a:t>
            </a:r>
            <a:r>
              <a:rPr lang="uk-UA" sz="3200" b="1" dirty="0" smtClean="0">
                <a:latin typeface="Monotype Corsiva" pitchFamily="66" charset="0"/>
              </a:rPr>
              <a:t>постійне та безперервне спілкування. 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48880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rgbClr val="FF0000"/>
                </a:solidFill>
              </a:rPr>
              <a:t>Г</a:t>
            </a:r>
            <a:r>
              <a:rPr lang="uk-UA" sz="3200" dirty="0" smtClean="0">
                <a:solidFill>
                  <a:srgbClr val="FF0000"/>
                </a:solidFill>
              </a:rPr>
              <a:t>рупова робота</a:t>
            </a:r>
          </a:p>
          <a:p>
            <a:r>
              <a:rPr lang="uk-UA" sz="3200" dirty="0" smtClean="0">
                <a:solidFill>
                  <a:srgbClr val="800000"/>
                </a:solidFill>
              </a:rPr>
              <a:t>на уроці іноземної </a:t>
            </a:r>
          </a:p>
          <a:p>
            <a:r>
              <a:rPr lang="uk-UA" sz="3200" dirty="0" smtClean="0">
                <a:solidFill>
                  <a:srgbClr val="800000"/>
                </a:solidFill>
              </a:rPr>
              <a:t>мови – це …</a:t>
            </a:r>
            <a:endParaRPr lang="ru-RU" sz="3200" dirty="0">
              <a:solidFill>
                <a:srgbClr val="8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4862" y="5157192"/>
            <a:ext cx="36391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Monotype Corsiva" pitchFamily="66" charset="0"/>
              </a:rPr>
              <a:t>…  інтерактивна</a:t>
            </a:r>
          </a:p>
          <a:p>
            <a:r>
              <a:rPr lang="uk-UA" sz="3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uk-UA" sz="3600" dirty="0" smtClean="0">
                <a:solidFill>
                  <a:srgbClr val="FF0000"/>
                </a:solidFill>
                <a:latin typeface="Monotype Corsiva" pitchFamily="66" charset="0"/>
              </a:rPr>
              <a:t>    форма навчання.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68709" y="764704"/>
            <a:ext cx="45752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Monotype Corsiva" pitchFamily="66" charset="0"/>
              </a:rPr>
              <a:t>… реалізація принципу </a:t>
            </a:r>
          </a:p>
          <a:p>
            <a:r>
              <a:rPr lang="uk-UA" sz="3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uk-UA" sz="3600" dirty="0" smtClean="0">
                <a:solidFill>
                  <a:srgbClr val="FF0000"/>
                </a:solidFill>
                <a:latin typeface="Monotype Corsiva" pitchFamily="66" charset="0"/>
              </a:rPr>
              <a:t>   активності в навчанні.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4438" y="2780928"/>
            <a:ext cx="4719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 smtClean="0">
                <a:solidFill>
                  <a:srgbClr val="FF0000"/>
                </a:solidFill>
                <a:latin typeface="Monotype Corsiva" pitchFamily="66" charset="0"/>
              </a:rPr>
              <a:t>… один із факторів</a:t>
            </a:r>
          </a:p>
          <a:p>
            <a:r>
              <a:rPr lang="uk-UA" sz="3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uk-UA" sz="3600" dirty="0" smtClean="0">
                <a:solidFill>
                  <a:srgbClr val="FF0000"/>
                </a:solidFill>
                <a:latin typeface="Monotype Corsiva" pitchFamily="66" charset="0"/>
              </a:rPr>
              <a:t>   розвиваючого навчання;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0409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437</TotalTime>
  <Words>478</Words>
  <Application>Microsoft Office PowerPoint</Application>
  <PresentationFormat>Экран (4:3)</PresentationFormat>
  <Paragraphs>131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Админ</cp:lastModifiedBy>
  <cp:revision>48</cp:revision>
  <dcterms:created xsi:type="dcterms:W3CDTF">2012-05-06T14:57:56Z</dcterms:created>
  <dcterms:modified xsi:type="dcterms:W3CDTF">2017-02-21T14:33:57Z</dcterms:modified>
</cp:coreProperties>
</file>