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8"/>
  </p:notesMasterIdLst>
  <p:sldIdLst>
    <p:sldId id="256" r:id="rId2"/>
    <p:sldId id="257" r:id="rId3"/>
    <p:sldId id="258" r:id="rId4"/>
    <p:sldId id="284" r:id="rId5"/>
    <p:sldId id="285" r:id="rId6"/>
    <p:sldId id="286" r:id="rId7"/>
    <p:sldId id="291" r:id="rId8"/>
    <p:sldId id="287" r:id="rId9"/>
    <p:sldId id="288" r:id="rId10"/>
    <p:sldId id="290" r:id="rId11"/>
    <p:sldId id="292" r:id="rId12"/>
    <p:sldId id="289" r:id="rId13"/>
    <p:sldId id="293" r:id="rId14"/>
    <p:sldId id="295" r:id="rId15"/>
    <p:sldId id="294" r:id="rId16"/>
    <p:sldId id="29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003" autoAdjust="0"/>
    <p:restoredTop sz="94660"/>
  </p:normalViewPr>
  <p:slideViewPr>
    <p:cSldViewPr>
      <p:cViewPr varScale="1">
        <p:scale>
          <a:sx n="103" d="100"/>
          <a:sy n="103" d="100"/>
        </p:scale>
        <p:origin x="-6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16980-40E5-40BA-B23A-37D936D7C741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F967C-0799-4BA7-BE6C-F92A91663A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61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F967C-0799-4BA7-BE6C-F92A91663A0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88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F967C-0799-4BA7-BE6C-F92A91663A0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88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F967C-0799-4BA7-BE6C-F92A91663A0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88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F967C-0799-4BA7-BE6C-F92A91663A0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88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3F967C-0799-4BA7-BE6C-F92A91663A0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88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Урок №1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Вращай и строй</a:t>
            </a:r>
          </a:p>
        </p:txBody>
      </p:sp>
      <p:pic>
        <p:nvPicPr>
          <p:cNvPr id="2050" name="Picture 2" descr="Картинки по запросу story starter le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45224"/>
            <a:ext cx="1550491" cy="1412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story starter le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8" y="116632"/>
            <a:ext cx="50449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Картинки по запросу стрелка указатель lego 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82110"/>
            <a:ext cx="2952328" cy="3103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6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79716"/>
            <a:ext cx="7408333" cy="3450696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800" dirty="0"/>
              <a:t>Набор «Развитие речи 2.0» </a:t>
            </a:r>
            <a:endParaRPr lang="ru-RU" sz="2800" dirty="0" smtClean="0"/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Типы деталей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Сортировка деталей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Стрелка указатель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Карточки для указателя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800" dirty="0" smtClean="0"/>
              <a:t>Задание «Вращай и строй»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урока</a:t>
            </a:r>
            <a:endParaRPr lang="ru-RU" dirty="0"/>
          </a:p>
        </p:txBody>
      </p:sp>
      <p:pic>
        <p:nvPicPr>
          <p:cNvPr id="4" name="Picture 2" descr="Картинки по запросу story starter l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472" y="3548162"/>
            <a:ext cx="4860032" cy="333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1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Базовый набор «Развитие речи 2.0»</a:t>
            </a:r>
          </a:p>
        </p:txBody>
      </p:sp>
      <p:sp>
        <p:nvSpPr>
          <p:cNvPr id="4" name="Объект 1"/>
          <p:cNvSpPr>
            <a:spLocks noGrp="1"/>
          </p:cNvSpPr>
          <p:nvPr>
            <p:ph idx="1"/>
          </p:nvPr>
        </p:nvSpPr>
        <p:spPr>
          <a:xfrm>
            <a:off x="323528" y="1988840"/>
            <a:ext cx="8568952" cy="2088232"/>
          </a:xfrm>
        </p:spPr>
        <p:txBody>
          <a:bodyPr>
            <a:noAutofit/>
          </a:bodyPr>
          <a:lstStyle/>
          <a:p>
            <a:r>
              <a:rPr lang="ru-RU" sz="3600" dirty="0"/>
              <a:t>Базовый набор «Развитие речи 2.0» состоит из 1144 тщательно отобранных </a:t>
            </a:r>
            <a:r>
              <a:rPr lang="ru-RU" sz="3600" dirty="0" smtClean="0"/>
              <a:t>элементов </a:t>
            </a:r>
            <a:r>
              <a:rPr lang="ru-RU" sz="3600" dirty="0"/>
              <a:t>ЛЕГО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3600400" cy="2474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360" y="3869740"/>
            <a:ext cx="3672408" cy="2609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045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76072"/>
            <a:ext cx="8712968" cy="1252728"/>
          </a:xfrm>
        </p:spPr>
        <p:txBody>
          <a:bodyPr>
            <a:normAutofit fontScale="90000"/>
          </a:bodyPr>
          <a:lstStyle/>
          <a:p>
            <a:r>
              <a:rPr lang="ru-RU" dirty="0"/>
              <a:t>Отделения помогают организовать ход сочинения рассказа </a:t>
            </a:r>
            <a:br>
              <a:rPr lang="ru-RU" dirty="0"/>
            </a:br>
            <a:r>
              <a:rPr lang="ru-RU" dirty="0"/>
              <a:t>и снабжены надписями:</a:t>
            </a:r>
          </a:p>
        </p:txBody>
      </p:sp>
      <p:sp>
        <p:nvSpPr>
          <p:cNvPr id="4" name="Объект 1"/>
          <p:cNvSpPr>
            <a:spLocks noGrp="1"/>
          </p:cNvSpPr>
          <p:nvPr>
            <p:ph idx="1"/>
          </p:nvPr>
        </p:nvSpPr>
        <p:spPr>
          <a:xfrm>
            <a:off x="1907704" y="6010332"/>
            <a:ext cx="5976664" cy="7008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/>
              <a:t>Строительные </a:t>
            </a:r>
            <a:r>
              <a:rPr lang="ru-RU" sz="3600" dirty="0" smtClean="0"/>
              <a:t>платформы</a:t>
            </a:r>
            <a:endParaRPr lang="ru-RU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21" y="3334291"/>
            <a:ext cx="2033331" cy="4582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13" y="4198324"/>
            <a:ext cx="1875031" cy="458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51" y="5201654"/>
            <a:ext cx="1239316" cy="467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86" y="6021288"/>
            <a:ext cx="1058928" cy="609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21" y="2492896"/>
            <a:ext cx="2282877" cy="386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Объект 1"/>
          <p:cNvSpPr txBox="1">
            <a:spLocks/>
          </p:cNvSpPr>
          <p:nvPr/>
        </p:nvSpPr>
        <p:spPr>
          <a:xfrm>
            <a:off x="1979712" y="5085184"/>
            <a:ext cx="5976664" cy="700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dirty="0"/>
              <a:t>Элементы ландшафта</a:t>
            </a:r>
          </a:p>
        </p:txBody>
      </p:sp>
      <p:sp>
        <p:nvSpPr>
          <p:cNvPr id="12" name="Объект 1"/>
          <p:cNvSpPr txBox="1">
            <a:spLocks/>
          </p:cNvSpPr>
          <p:nvPr/>
        </p:nvSpPr>
        <p:spPr>
          <a:xfrm>
            <a:off x="2267744" y="3212976"/>
            <a:ext cx="5976664" cy="700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dirty="0"/>
              <a:t>Персонажи</a:t>
            </a:r>
          </a:p>
        </p:txBody>
      </p:sp>
      <p:sp>
        <p:nvSpPr>
          <p:cNvPr id="14" name="Объект 1"/>
          <p:cNvSpPr txBox="1">
            <a:spLocks/>
          </p:cNvSpPr>
          <p:nvPr/>
        </p:nvSpPr>
        <p:spPr>
          <a:xfrm>
            <a:off x="2195736" y="4077072"/>
            <a:ext cx="5976664" cy="700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dirty="0"/>
              <a:t>Дополнительные предметы</a:t>
            </a:r>
          </a:p>
        </p:txBody>
      </p:sp>
      <p:sp>
        <p:nvSpPr>
          <p:cNvPr id="15" name="Объект 1"/>
          <p:cNvSpPr txBox="1">
            <a:spLocks/>
          </p:cNvSpPr>
          <p:nvPr/>
        </p:nvSpPr>
        <p:spPr>
          <a:xfrm>
            <a:off x="2602835" y="2335640"/>
            <a:ext cx="5976664" cy="700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600" dirty="0"/>
              <a:t>Детали</a:t>
            </a:r>
          </a:p>
        </p:txBody>
      </p:sp>
    </p:spTree>
    <p:extLst>
      <p:ext uri="{BB962C8B-B14F-4D97-AF65-F5344CB8AC3E}">
        <p14:creationId xmlns:p14="http://schemas.microsoft.com/office/powerpoint/2010/main" val="153134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Прикрепите наклейки</a:t>
            </a:r>
          </a:p>
        </p:txBody>
      </p:sp>
      <p:sp>
        <p:nvSpPr>
          <p:cNvPr id="4" name="Объект 1"/>
          <p:cNvSpPr>
            <a:spLocks noGrp="1"/>
          </p:cNvSpPr>
          <p:nvPr>
            <p:ph idx="1"/>
          </p:nvPr>
        </p:nvSpPr>
        <p:spPr>
          <a:xfrm>
            <a:off x="31297" y="2276872"/>
            <a:ext cx="9217024" cy="2016224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/>
              <a:t>Сначала прикрепите наклейки на соответствующие отделения, как показано на </a:t>
            </a:r>
            <a:r>
              <a:rPr lang="ru-RU" sz="2800" dirty="0" smtClean="0"/>
              <a:t>рисунке</a:t>
            </a:r>
            <a:r>
              <a:rPr lang="ru-RU" sz="2800" dirty="0"/>
              <a:t>. </a:t>
            </a: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Затем </a:t>
            </a:r>
            <a:r>
              <a:rPr lang="ru-RU" sz="2800" dirty="0"/>
              <a:t>рассортируйте детали по соответствующим отделениям.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06478"/>
            <a:ext cx="354330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671" y="4215071"/>
            <a:ext cx="3438525" cy="241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Стрелка-указатель</a:t>
            </a:r>
          </a:p>
        </p:txBody>
      </p:sp>
      <p:sp>
        <p:nvSpPr>
          <p:cNvPr id="4" name="Объект 1"/>
          <p:cNvSpPr>
            <a:spLocks noGrp="1"/>
          </p:cNvSpPr>
          <p:nvPr>
            <p:ph idx="1"/>
          </p:nvPr>
        </p:nvSpPr>
        <p:spPr>
          <a:xfrm>
            <a:off x="395536" y="2427643"/>
            <a:ext cx="8856984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/>
              <a:t>Она позволяет построить рассказ</a:t>
            </a:r>
            <a:r>
              <a:rPr lang="ru-RU" sz="3200" dirty="0"/>
              <a:t>, ввести в повествование персонажей, место действия и придумать </a:t>
            </a:r>
            <a:r>
              <a:rPr lang="ru-RU" sz="3200" dirty="0" smtClean="0"/>
              <a:t>сюжет</a:t>
            </a:r>
            <a:r>
              <a:rPr lang="ru-RU" sz="3200" dirty="0"/>
              <a:t>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93096"/>
            <a:ext cx="3611852" cy="2167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247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Размышление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98194"/>
            <a:ext cx="3905994" cy="4675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183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Четыре карточки для стрелки-указателя:</a:t>
            </a:r>
          </a:p>
        </p:txBody>
      </p:sp>
      <p:sp>
        <p:nvSpPr>
          <p:cNvPr id="4" name="Объект 1"/>
          <p:cNvSpPr>
            <a:spLocks noGrp="1"/>
          </p:cNvSpPr>
          <p:nvPr>
            <p:ph idx="1"/>
          </p:nvPr>
        </p:nvSpPr>
        <p:spPr>
          <a:xfrm>
            <a:off x="2195736" y="1772816"/>
            <a:ext cx="4968552" cy="504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Указатель категории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9525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855590"/>
            <a:ext cx="9525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051151"/>
            <a:ext cx="9525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133" y="5301208"/>
            <a:ext cx="942975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2123728" y="2996952"/>
            <a:ext cx="4968552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Указатель места действия</a:t>
            </a:r>
          </a:p>
        </p:txBody>
      </p:sp>
      <p:sp>
        <p:nvSpPr>
          <p:cNvPr id="10" name="Объект 1"/>
          <p:cNvSpPr txBox="1">
            <a:spLocks/>
          </p:cNvSpPr>
          <p:nvPr/>
        </p:nvSpPr>
        <p:spPr>
          <a:xfrm>
            <a:off x="2123728" y="4280135"/>
            <a:ext cx="4968552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Указатель </a:t>
            </a:r>
            <a:r>
              <a:rPr lang="ru-RU" sz="2800" dirty="0" smtClean="0"/>
              <a:t>времени действия</a:t>
            </a:r>
            <a:endParaRPr lang="ru-RU" sz="2800" dirty="0"/>
          </a:p>
        </p:txBody>
      </p:sp>
      <p:sp>
        <p:nvSpPr>
          <p:cNvPr id="11" name="Объект 1"/>
          <p:cNvSpPr txBox="1">
            <a:spLocks/>
          </p:cNvSpPr>
          <p:nvPr/>
        </p:nvSpPr>
        <p:spPr>
          <a:xfrm>
            <a:off x="2123728" y="5517232"/>
            <a:ext cx="4968552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800" dirty="0"/>
              <a:t>Указатель настроения</a:t>
            </a:r>
          </a:p>
        </p:txBody>
      </p:sp>
      <p:sp>
        <p:nvSpPr>
          <p:cNvPr id="12" name="Объект 1"/>
          <p:cNvSpPr txBox="1">
            <a:spLocks/>
          </p:cNvSpPr>
          <p:nvPr/>
        </p:nvSpPr>
        <p:spPr>
          <a:xfrm>
            <a:off x="108520" y="6165304"/>
            <a:ext cx="9144000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000" dirty="0" smtClean="0"/>
              <a:t>Вы можете сделать </a:t>
            </a:r>
            <a:r>
              <a:rPr lang="ru-RU" sz="2000" dirty="0"/>
              <a:t>собственные карточки для стрелки-указателя по </a:t>
            </a:r>
          </a:p>
          <a:p>
            <a:pPr marL="0" indent="0" algn="ctr">
              <a:buNone/>
            </a:pPr>
            <a:r>
              <a:rPr lang="ru-RU" sz="2000" dirty="0"/>
              <a:t>своему желанию.</a:t>
            </a:r>
          </a:p>
        </p:txBody>
      </p:sp>
    </p:spTree>
    <p:extLst>
      <p:ext uri="{BB962C8B-B14F-4D97-AF65-F5344CB8AC3E}">
        <p14:creationId xmlns:p14="http://schemas.microsoft.com/office/powerpoint/2010/main" val="281344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Типы заданий</a:t>
            </a:r>
          </a:p>
        </p:txBody>
      </p:sp>
      <p:sp>
        <p:nvSpPr>
          <p:cNvPr id="4" name="Объект 1"/>
          <p:cNvSpPr>
            <a:spLocks noGrp="1"/>
          </p:cNvSpPr>
          <p:nvPr>
            <p:ph idx="1"/>
          </p:nvPr>
        </p:nvSpPr>
        <p:spPr>
          <a:xfrm>
            <a:off x="323528" y="1772816"/>
            <a:ext cx="8712968" cy="1296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/>
              <a:t>Первые шаги - </a:t>
            </a:r>
            <a:r>
              <a:rPr lang="ru-RU" sz="2000" dirty="0" smtClean="0"/>
              <a:t>познакомились с</a:t>
            </a:r>
            <a:r>
              <a:rPr lang="ru-RU" sz="2000" dirty="0"/>
              <a:t> материалами, научились </a:t>
            </a:r>
            <a:r>
              <a:rPr lang="ru-RU" sz="2000" dirty="0" smtClean="0"/>
              <a:t>распознавать </a:t>
            </a:r>
            <a:r>
              <a:rPr lang="ru-RU" sz="2000" dirty="0"/>
              <a:t>отдельные элементы, поняли, для чего они нужны и как </a:t>
            </a:r>
            <a:r>
              <a:rPr lang="ru-RU" sz="2000" dirty="0" smtClean="0"/>
              <a:t>они взаимодействуют</a:t>
            </a:r>
            <a:r>
              <a:rPr lang="ru-RU" sz="2000" dirty="0"/>
              <a:t>.</a:t>
            </a:r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323528" y="3068960"/>
            <a:ext cx="8712968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Повседневное повествование </a:t>
            </a:r>
            <a:r>
              <a:rPr lang="ru-RU" sz="2000" dirty="0" smtClean="0"/>
              <a:t>– о значимых происшествиях</a:t>
            </a:r>
            <a:r>
              <a:rPr lang="ru-RU" sz="2000" dirty="0"/>
              <a:t>, например о днях рождения, </a:t>
            </a:r>
            <a:r>
              <a:rPr lang="ru-RU" sz="2000" dirty="0" smtClean="0"/>
              <a:t>выездах </a:t>
            </a:r>
            <a:r>
              <a:rPr lang="ru-RU" sz="2000" dirty="0"/>
              <a:t>на природу, </a:t>
            </a:r>
            <a:r>
              <a:rPr lang="ru-RU" sz="2000" dirty="0" smtClean="0"/>
              <a:t>фильмах</a:t>
            </a:r>
            <a:r>
              <a:rPr lang="ru-RU" sz="2000" dirty="0"/>
              <a:t>, событиях, связанных с жизнью </a:t>
            </a:r>
            <a:r>
              <a:rPr lang="ru-RU" sz="2000" dirty="0" smtClean="0"/>
              <a:t>общества</a:t>
            </a:r>
            <a:r>
              <a:rPr lang="ru-RU" sz="2000" dirty="0"/>
              <a:t>, о книгах или статьях.</a:t>
            </a:r>
          </a:p>
        </p:txBody>
      </p:sp>
      <p:sp>
        <p:nvSpPr>
          <p:cNvPr id="14" name="Объект 1"/>
          <p:cNvSpPr txBox="1">
            <a:spLocks/>
          </p:cNvSpPr>
          <p:nvPr/>
        </p:nvSpPr>
        <p:spPr>
          <a:xfrm>
            <a:off x="306481" y="4293096"/>
            <a:ext cx="8712968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Создание и пересказ историй - </a:t>
            </a:r>
            <a:r>
              <a:rPr lang="ru-RU" sz="2000" dirty="0" smtClean="0"/>
              <a:t>сочинять </a:t>
            </a:r>
            <a:r>
              <a:rPr lang="ru-RU" sz="2000" dirty="0"/>
              <a:t>рассказ могут до </a:t>
            </a:r>
            <a:r>
              <a:rPr lang="ru-RU" sz="2000" dirty="0" smtClean="0"/>
              <a:t>пяти </a:t>
            </a:r>
            <a:r>
              <a:rPr lang="ru-RU" sz="2000" dirty="0"/>
              <a:t>учеников — они вместе придумывают сюжет рассказа, а затем каждый из </a:t>
            </a:r>
            <a:r>
              <a:rPr lang="ru-RU" sz="2000" dirty="0" smtClean="0"/>
              <a:t>них </a:t>
            </a:r>
            <a:r>
              <a:rPr lang="ru-RU" sz="2000" dirty="0"/>
              <a:t>собирает одну из сцен рассказа.</a:t>
            </a:r>
          </a:p>
        </p:txBody>
      </p:sp>
      <p:sp>
        <p:nvSpPr>
          <p:cNvPr id="15" name="Объект 1"/>
          <p:cNvSpPr txBox="1">
            <a:spLocks/>
          </p:cNvSpPr>
          <p:nvPr/>
        </p:nvSpPr>
        <p:spPr>
          <a:xfrm>
            <a:off x="323528" y="5589240"/>
            <a:ext cx="8712968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000" dirty="0"/>
              <a:t>Пересказ и анализ рассказов - </a:t>
            </a:r>
            <a:r>
              <a:rPr lang="ru-RU" sz="2000" dirty="0" smtClean="0"/>
              <a:t>ученики </a:t>
            </a:r>
            <a:r>
              <a:rPr lang="ru-RU" sz="2000" dirty="0"/>
              <a:t>могут добавить </a:t>
            </a:r>
            <a:r>
              <a:rPr lang="ru-RU" sz="2000" dirty="0" smtClean="0"/>
              <a:t>свою последовательность </a:t>
            </a:r>
            <a:r>
              <a:rPr lang="ru-RU" sz="2000" dirty="0"/>
              <a:t>событий и окончание. Также </a:t>
            </a:r>
            <a:r>
              <a:rPr lang="ru-RU" sz="2000" dirty="0" smtClean="0"/>
              <a:t>можно </a:t>
            </a:r>
            <a:r>
              <a:rPr lang="ru-RU" sz="2000" dirty="0"/>
              <a:t>изменить начало всем знакомой истории, </a:t>
            </a:r>
          </a:p>
        </p:txBody>
      </p:sp>
    </p:spTree>
    <p:extLst>
      <p:ext uri="{BB962C8B-B14F-4D97-AF65-F5344CB8AC3E}">
        <p14:creationId xmlns:p14="http://schemas.microsoft.com/office/powerpoint/2010/main" val="3461820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Размышление</a:t>
            </a:r>
          </a:p>
        </p:txBody>
      </p:sp>
      <p:sp>
        <p:nvSpPr>
          <p:cNvPr id="15" name="Объект 1"/>
          <p:cNvSpPr txBox="1">
            <a:spLocks/>
          </p:cNvSpPr>
          <p:nvPr/>
        </p:nvSpPr>
        <p:spPr>
          <a:xfrm>
            <a:off x="329355" y="1916832"/>
            <a:ext cx="8712968" cy="4392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Вы </a:t>
            </a:r>
            <a:r>
              <a:rPr lang="ru-RU" dirty="0"/>
              <a:t>можете кратко описать сценарий или сюжет?</a:t>
            </a:r>
          </a:p>
          <a:p>
            <a:r>
              <a:rPr lang="ru-RU" dirty="0" smtClean="0"/>
              <a:t>Какая </a:t>
            </a:r>
            <a:r>
              <a:rPr lang="ru-RU" dirty="0"/>
              <a:t>из созданных вами сцен самая любимая и яркая, и почему?</a:t>
            </a:r>
          </a:p>
          <a:p>
            <a:r>
              <a:rPr lang="ru-RU" dirty="0" smtClean="0"/>
              <a:t>Что </a:t>
            </a:r>
            <a:r>
              <a:rPr lang="ru-RU" dirty="0"/>
              <a:t>чувствуют ваши персонажи в каждой сцене?</a:t>
            </a:r>
          </a:p>
          <a:p>
            <a:r>
              <a:rPr lang="ru-RU" dirty="0" smtClean="0"/>
              <a:t>Как </a:t>
            </a:r>
            <a:r>
              <a:rPr lang="ru-RU" dirty="0"/>
              <a:t>вы раскроете эти чувства в своём рассказе?</a:t>
            </a:r>
          </a:p>
          <a:p>
            <a:r>
              <a:rPr lang="ru-RU" dirty="0" smtClean="0"/>
              <a:t>Как </a:t>
            </a:r>
            <a:r>
              <a:rPr lang="ru-RU" dirty="0"/>
              <a:t>сделать сюжетную линию захватывающей?</a:t>
            </a:r>
          </a:p>
          <a:p>
            <a:r>
              <a:rPr lang="ru-RU" dirty="0" smtClean="0"/>
              <a:t>Вы </a:t>
            </a:r>
            <a:r>
              <a:rPr lang="ru-RU" dirty="0"/>
              <a:t>можете вкратце описать диалоги, части речи и выразительные средства, </a:t>
            </a:r>
            <a:r>
              <a:rPr lang="ru-RU" dirty="0" smtClean="0"/>
              <a:t>которые </a:t>
            </a:r>
            <a:r>
              <a:rPr lang="ru-RU" dirty="0"/>
              <a:t>собираетесь использовать? (Конкретные примеры прилагательных </a:t>
            </a:r>
            <a:r>
              <a:rPr lang="ru-RU" dirty="0" smtClean="0"/>
              <a:t>и</a:t>
            </a:r>
            <a:r>
              <a:rPr lang="ru-RU" dirty="0"/>
              <a:t> описательных слов, местоимений в зависимости от предмета изучения).</a:t>
            </a:r>
          </a:p>
          <a:p>
            <a:r>
              <a:rPr lang="ru-RU" dirty="0" smtClean="0"/>
              <a:t>Кто </a:t>
            </a:r>
            <a:r>
              <a:rPr lang="ru-RU" dirty="0"/>
              <a:t>ваш любимый персонаж в рассказе и почему?</a:t>
            </a:r>
          </a:p>
        </p:txBody>
      </p:sp>
    </p:spTree>
    <p:extLst>
      <p:ext uri="{BB962C8B-B14F-4D97-AF65-F5344CB8AC3E}">
        <p14:creationId xmlns:p14="http://schemas.microsoft.com/office/powerpoint/2010/main" val="98378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Вращай и строй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Задание №1</a:t>
            </a:r>
            <a:endParaRPr lang="ru-RU" dirty="0"/>
          </a:p>
        </p:txBody>
      </p:sp>
      <p:pic>
        <p:nvPicPr>
          <p:cNvPr id="5" name="Picture 2" descr="Картинки по запросу story starter le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576" y="3100679"/>
            <a:ext cx="3816424" cy="375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и по запросу стрелка указатель lego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3096344" cy="325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65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Подготовка к работе:</a:t>
            </a:r>
            <a:endParaRPr lang="ru-RU" dirty="0"/>
          </a:p>
        </p:txBody>
      </p:sp>
      <p:pic>
        <p:nvPicPr>
          <p:cNvPr id="3074" name="Picture 2" descr="Картинки по запросу story starter le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100" y="5105400"/>
            <a:ext cx="22479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11" y="2060848"/>
            <a:ext cx="9144000" cy="4464496"/>
          </a:xfrm>
        </p:spPr>
        <p:txBody>
          <a:bodyPr>
            <a:noAutofit/>
          </a:bodyPr>
          <a:lstStyle/>
          <a:p>
            <a:r>
              <a:rPr lang="ru-RU" sz="2800" dirty="0" smtClean="0"/>
              <a:t>Команды делятся на группы.</a:t>
            </a:r>
          </a:p>
          <a:p>
            <a:r>
              <a:rPr lang="ru-RU" sz="2800" dirty="0" smtClean="0"/>
              <a:t>Собрать стрелку указатель с карточкой категорий.</a:t>
            </a:r>
          </a:p>
          <a:p>
            <a:r>
              <a:rPr lang="ru-RU" sz="2800" dirty="0" smtClean="0"/>
              <a:t>По очереди </a:t>
            </a:r>
            <a:r>
              <a:rPr lang="ru-RU" sz="2800" dirty="0"/>
              <a:t>вращаем стрелку - </a:t>
            </a:r>
            <a:r>
              <a:rPr lang="ru-RU" sz="2800" dirty="0" smtClean="0"/>
              <a:t>два </a:t>
            </a:r>
            <a:r>
              <a:rPr lang="ru-RU" sz="2800" dirty="0"/>
              <a:t>кубика </a:t>
            </a:r>
            <a:r>
              <a:rPr lang="ru-RU" sz="2800" dirty="0" smtClean="0"/>
              <a:t>из отделения </a:t>
            </a:r>
            <a:r>
              <a:rPr lang="ru-RU" sz="2800" dirty="0"/>
              <a:t>соответствующего цвета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Каждый </a:t>
            </a:r>
            <a:r>
              <a:rPr lang="ru-RU" sz="2800" dirty="0" smtClean="0"/>
              <a:t>вращает </a:t>
            </a:r>
            <a:r>
              <a:rPr lang="ru-RU" sz="2800" dirty="0"/>
              <a:t>стрелку-указатель пять раз, для того чтобы собрать </a:t>
            </a:r>
            <a:r>
              <a:rPr lang="ru-RU" sz="2800" dirty="0" smtClean="0"/>
              <a:t>свои </a:t>
            </a:r>
            <a:r>
              <a:rPr lang="ru-RU" sz="2800" dirty="0"/>
              <a:t>кубики и подготовить строительную пластину</a:t>
            </a:r>
            <a:r>
              <a:rPr lang="ru-RU" sz="2800" dirty="0" smtClean="0"/>
              <a:t>.</a:t>
            </a:r>
          </a:p>
          <a:p>
            <a:r>
              <a:rPr lang="ru-RU" sz="2800" dirty="0" smtClean="0"/>
              <a:t>Также можно </a:t>
            </a:r>
            <a:r>
              <a:rPr lang="ru-RU" sz="2800" dirty="0"/>
              <a:t>выбрать наугад двух готовых персонажей.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987" y="3140968"/>
            <a:ext cx="9525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2143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Построение рассказа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11" y="2060848"/>
            <a:ext cx="9144000" cy="3672408"/>
          </a:xfrm>
        </p:spPr>
        <p:txBody>
          <a:bodyPr>
            <a:noAutofit/>
          </a:bodyPr>
          <a:lstStyle/>
          <a:p>
            <a:r>
              <a:rPr lang="ru-RU" sz="2800" dirty="0"/>
              <a:t>Попросите учеников создать свой первый рассказ на строительной пластине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Убедитесь в том, что они отвечают на два вопроса: «Кто» (персонажи) и «Где» </a:t>
            </a:r>
            <a:r>
              <a:rPr lang="ru-RU" sz="2800" dirty="0" smtClean="0"/>
              <a:t>(</a:t>
            </a:r>
            <a:r>
              <a:rPr lang="ru-RU" sz="2800" dirty="0"/>
              <a:t>место действия</a:t>
            </a:r>
            <a:r>
              <a:rPr lang="ru-RU" sz="2800" dirty="0" smtClean="0"/>
              <a:t>).</a:t>
            </a:r>
          </a:p>
          <a:p>
            <a:r>
              <a:rPr lang="ru-RU" sz="2800" dirty="0"/>
              <a:t>Попросите их дать подробное описание персонажей и действий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Где происходит действие? Как это передано?</a:t>
            </a:r>
          </a:p>
        </p:txBody>
      </p:sp>
    </p:spTree>
    <p:extLst>
      <p:ext uri="{BB962C8B-B14F-4D97-AF65-F5344CB8AC3E}">
        <p14:creationId xmlns:p14="http://schemas.microsoft.com/office/powerpoint/2010/main" val="117470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Размышление</a:t>
            </a:r>
          </a:p>
        </p:txBody>
      </p:sp>
      <p:pic>
        <p:nvPicPr>
          <p:cNvPr id="4100" name="Picture 4" descr="Картинки по запросу story starter le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10444"/>
            <a:ext cx="5207886" cy="3474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636912"/>
            <a:ext cx="9144000" cy="28083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Поразмышляйте и расскажите о</a:t>
            </a:r>
            <a:r>
              <a:rPr lang="ru-RU" sz="2800" dirty="0"/>
              <a:t> каждом своём персонаже в ходе </a:t>
            </a:r>
            <a:r>
              <a:rPr lang="ru-RU" sz="2800" dirty="0" smtClean="0"/>
              <a:t>строительства:</a:t>
            </a:r>
          </a:p>
          <a:p>
            <a:r>
              <a:rPr lang="ru-RU" sz="2800" dirty="0" smtClean="0"/>
              <a:t>Что </a:t>
            </a:r>
            <a:r>
              <a:rPr lang="ru-RU" sz="2800" dirty="0"/>
              <a:t>персонажи делают? </a:t>
            </a:r>
            <a:endParaRPr lang="ru-RU" sz="2800" dirty="0" smtClean="0"/>
          </a:p>
          <a:p>
            <a:r>
              <a:rPr lang="ru-RU" sz="2800" dirty="0" smtClean="0"/>
              <a:t>Что </a:t>
            </a:r>
            <a:r>
              <a:rPr lang="ru-RU" sz="2800" dirty="0"/>
              <a:t>говорят? </a:t>
            </a:r>
            <a:endParaRPr lang="ru-RU" sz="2800" dirty="0" smtClean="0"/>
          </a:p>
          <a:p>
            <a:r>
              <a:rPr lang="ru-RU" sz="2800" dirty="0" smtClean="0"/>
              <a:t>Что </a:t>
            </a:r>
            <a:r>
              <a:rPr lang="ru-RU" sz="2800" dirty="0"/>
              <a:t>чувствуют?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270341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Выступление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56892"/>
            <a:ext cx="9144000" cy="1656184"/>
          </a:xfrm>
        </p:spPr>
        <p:txBody>
          <a:bodyPr>
            <a:noAutofit/>
          </a:bodyPr>
          <a:lstStyle/>
          <a:p>
            <a:r>
              <a:rPr lang="ru-RU" sz="2800" dirty="0" smtClean="0"/>
              <a:t>Отрепетируйте свои </a:t>
            </a:r>
            <a:r>
              <a:rPr lang="ru-RU" sz="2800" dirty="0"/>
              <a:t>рассказы </a:t>
            </a:r>
            <a:r>
              <a:rPr lang="ru-RU" sz="2800" dirty="0" smtClean="0"/>
              <a:t>с партнёром. </a:t>
            </a:r>
          </a:p>
          <a:p>
            <a:r>
              <a:rPr lang="ru-RU" sz="2800" dirty="0" smtClean="0"/>
              <a:t>Рассказы представить всему классу</a:t>
            </a:r>
            <a:r>
              <a:rPr lang="ru-RU" sz="2800" dirty="0"/>
              <a:t>. </a:t>
            </a:r>
            <a:endParaRPr lang="ru-RU" sz="2800" dirty="0" smtClean="0"/>
          </a:p>
          <a:p>
            <a:r>
              <a:rPr lang="ru-RU" sz="2800" dirty="0" smtClean="0"/>
              <a:t>Можно задать </a:t>
            </a:r>
            <a:r>
              <a:rPr lang="ru-RU" sz="2800" dirty="0"/>
              <a:t>вопросы и </a:t>
            </a:r>
            <a:r>
              <a:rPr lang="ru-RU" sz="2800" dirty="0" smtClean="0"/>
              <a:t>ответить </a:t>
            </a:r>
            <a:r>
              <a:rPr lang="ru-RU" sz="2800" dirty="0"/>
              <a:t>на них.</a:t>
            </a:r>
            <a:endParaRPr lang="ru-RU" sz="2800" dirty="0" smtClean="0"/>
          </a:p>
        </p:txBody>
      </p:sp>
      <p:pic>
        <p:nvPicPr>
          <p:cNvPr id="5122" name="Picture 2" descr="Картинки по запросу story starter le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938692"/>
            <a:ext cx="4752528" cy="4622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586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Расширение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012" y="2780928"/>
            <a:ext cx="9144000" cy="3348372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Обменяйтесь </a:t>
            </a:r>
            <a:r>
              <a:rPr lang="ru-RU" sz="2800" dirty="0"/>
              <a:t>деталями для создания своего </a:t>
            </a:r>
            <a:r>
              <a:rPr lang="ru-RU" sz="2800" dirty="0" smtClean="0"/>
              <a:t>рассказа.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/>
              <a:t> </a:t>
            </a:r>
            <a:r>
              <a:rPr lang="ru-RU" sz="2800" dirty="0" smtClean="0"/>
              <a:t>В паре или группе создайте </a:t>
            </a:r>
            <a:r>
              <a:rPr lang="ru-RU" sz="2800" dirty="0"/>
              <a:t>рассказ, в </a:t>
            </a:r>
            <a:r>
              <a:rPr lang="ru-RU" sz="2800" dirty="0" smtClean="0"/>
              <a:t>котором используйте </a:t>
            </a:r>
            <a:r>
              <a:rPr lang="ru-RU" sz="2800" dirty="0"/>
              <a:t>все свои детали и строительные пластины. </a:t>
            </a:r>
            <a:endParaRPr lang="ru-RU" sz="2800" dirty="0" smtClean="0"/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Нужно согласовать </a:t>
            </a:r>
            <a:r>
              <a:rPr lang="ru-RU" sz="2800" dirty="0"/>
              <a:t>персонажей и место действия до начала строительства. </a:t>
            </a: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1698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296</TotalTime>
  <Words>268</Words>
  <Application>Microsoft Office PowerPoint</Application>
  <PresentationFormat>Экран (4:3)</PresentationFormat>
  <Paragraphs>74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Урок №1</vt:lpstr>
      <vt:lpstr>Содержание урока</vt:lpstr>
      <vt:lpstr>Базовый набор «Развитие речи 2.0»</vt:lpstr>
      <vt:lpstr>Отделения помогают организовать ход сочинения рассказа  и снабжены надписями:</vt:lpstr>
      <vt:lpstr>Прикрепите наклейки</vt:lpstr>
      <vt:lpstr>Стрелка-указатель</vt:lpstr>
      <vt:lpstr>Размышление</vt:lpstr>
      <vt:lpstr>Четыре карточки для стрелки-указателя:</vt:lpstr>
      <vt:lpstr>Типы заданий</vt:lpstr>
      <vt:lpstr>Размышление</vt:lpstr>
      <vt:lpstr>Вращай и строй</vt:lpstr>
      <vt:lpstr>Подготовка к работе:</vt:lpstr>
      <vt:lpstr>Построение рассказа</vt:lpstr>
      <vt:lpstr>Размышление</vt:lpstr>
      <vt:lpstr>Выступление</vt:lpstr>
      <vt:lpstr>Расширение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№1</dc:title>
  <dc:creator>server</dc:creator>
  <cp:lastModifiedBy>server</cp:lastModifiedBy>
  <cp:revision>28</cp:revision>
  <dcterms:created xsi:type="dcterms:W3CDTF">2016-10-13T03:41:32Z</dcterms:created>
  <dcterms:modified xsi:type="dcterms:W3CDTF">2016-11-14T03:54:34Z</dcterms:modified>
</cp:coreProperties>
</file>