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sldIdLst>
    <p:sldId id="257" r:id="rId2"/>
    <p:sldId id="258" r:id="rId3"/>
    <p:sldId id="256" r:id="rId4"/>
    <p:sldId id="259" r:id="rId5"/>
    <p:sldId id="270" r:id="rId6"/>
    <p:sldId id="262" r:id="rId7"/>
    <p:sldId id="263" r:id="rId8"/>
    <p:sldId id="260" r:id="rId9"/>
    <p:sldId id="261" r:id="rId10"/>
    <p:sldId id="264" r:id="rId11"/>
    <p:sldId id="267" r:id="rId12"/>
    <p:sldId id="271" r:id="rId13"/>
    <p:sldId id="266" r:id="rId14"/>
    <p:sldId id="26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17" autoAdjust="0"/>
  </p:normalViewPr>
  <p:slideViewPr>
    <p:cSldViewPr>
      <p:cViewPr varScale="1">
        <p:scale>
          <a:sx n="65" d="100"/>
          <a:sy n="65" d="100"/>
        </p:scale>
        <p:origin x="-143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49D2-54EC-4A4F-827F-A5B99D8C281F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ADE2E-7C62-40D7-8034-9776D6B062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49D2-54EC-4A4F-827F-A5B99D8C281F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ADE2E-7C62-40D7-8034-9776D6B062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49D2-54EC-4A4F-827F-A5B99D8C281F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ADE2E-7C62-40D7-8034-9776D6B062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49D2-54EC-4A4F-827F-A5B99D8C281F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ADE2E-7C62-40D7-8034-9776D6B062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49D2-54EC-4A4F-827F-A5B99D8C281F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ADE2E-7C62-40D7-8034-9776D6B062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49D2-54EC-4A4F-827F-A5B99D8C281F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ADE2E-7C62-40D7-8034-9776D6B062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49D2-54EC-4A4F-827F-A5B99D8C281F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ADE2E-7C62-40D7-8034-9776D6B062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49D2-54EC-4A4F-827F-A5B99D8C281F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ADE2E-7C62-40D7-8034-9776D6B062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49D2-54EC-4A4F-827F-A5B99D8C281F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ADE2E-7C62-40D7-8034-9776D6B062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49D2-54EC-4A4F-827F-A5B99D8C281F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ADE2E-7C62-40D7-8034-9776D6B062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B49D2-54EC-4A4F-827F-A5B99D8C281F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ADE2E-7C62-40D7-8034-9776D6B062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B49D2-54EC-4A4F-827F-A5B99D8C281F}" type="datetimeFigureOut">
              <a:rPr lang="ru-RU" smtClean="0"/>
              <a:pPr/>
              <a:t>24.11.2015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1ADE2E-7C62-40D7-8034-9776D6B0624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9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42910" y="2357430"/>
            <a:ext cx="7772400" cy="147002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kk-KZ" sz="5400" b="1" dirty="0" smtClean="0">
                <a:solidFill>
                  <a:srgbClr val="002060"/>
                </a:solidFill>
                <a:latin typeface="Monotype Corsiva" pitchFamily="66" charset="0"/>
              </a:rPr>
              <a:t>На жарком солнышке подсох</a:t>
            </a:r>
            <a:r>
              <a:rPr lang="ru-RU" sz="5400" b="1" dirty="0" smtClean="0">
                <a:solidFill>
                  <a:srgbClr val="002060"/>
                </a:solidFill>
                <a:latin typeface="Monotype Corsiva" pitchFamily="66" charset="0"/>
              </a:rPr>
              <a:t/>
            </a:r>
            <a:br>
              <a:rPr lang="ru-RU" sz="5400" b="1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kk-KZ" sz="5400" b="1" dirty="0" smtClean="0">
                <a:solidFill>
                  <a:srgbClr val="002060"/>
                </a:solidFill>
                <a:latin typeface="Monotype Corsiva" pitchFamily="66" charset="0"/>
              </a:rPr>
              <a:t>И рвется из стручков ...</a:t>
            </a:r>
            <a:endParaRPr lang="ru-RU" sz="54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1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domashnie-zagotovki.ru/wp-content/uploads/2015/04/kak-zakonservirivat-goroshek-500x332.jpg"/>
          <p:cNvPicPr>
            <a:picLocks noChangeAspect="1" noChangeArrowheads="1"/>
          </p:cNvPicPr>
          <p:nvPr/>
        </p:nvPicPr>
        <p:blipFill>
          <a:blip r:embed="rId3" cstate="print"/>
          <a:srcRect l="13000" t="2259" r="5999" b="602"/>
          <a:stretch>
            <a:fillRect/>
          </a:stretch>
        </p:blipFill>
        <p:spPr bwMode="auto">
          <a:xfrm>
            <a:off x="1500166" y="1428736"/>
            <a:ext cx="6279899" cy="5000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Скругленный прямоугольник 3"/>
          <p:cNvSpPr/>
          <p:nvPr/>
        </p:nvSpPr>
        <p:spPr>
          <a:xfrm>
            <a:off x="2214546" y="285728"/>
            <a:ext cx="4857784" cy="114300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 smtClean="0">
                <a:solidFill>
                  <a:srgbClr val="006600"/>
                </a:solidFill>
                <a:latin typeface="Monotype Corsiva" pitchFamily="66" charset="0"/>
              </a:rPr>
              <a:t>ГОРОХ</a:t>
            </a:r>
            <a:endParaRPr lang="ru-RU" sz="7200" dirty="0">
              <a:solidFill>
                <a:srgbClr val="0066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66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2143116"/>
            <a:ext cx="7772400" cy="1470025"/>
          </a:xfrm>
        </p:spPr>
        <p:txBody>
          <a:bodyPr>
            <a:noAutofit/>
          </a:bodyPr>
          <a:lstStyle/>
          <a:p>
            <a:r>
              <a:rPr lang="ru-RU" sz="7200" b="1" dirty="0" smtClean="0">
                <a:solidFill>
                  <a:srgbClr val="7030A0"/>
                </a:solidFill>
                <a:latin typeface="Monotype Corsiva" pitchFamily="66" charset="0"/>
              </a:rPr>
              <a:t>Строение </a:t>
            </a:r>
            <a:r>
              <a:rPr lang="ru-RU" sz="7200" b="1" dirty="0" smtClean="0">
                <a:solidFill>
                  <a:srgbClr val="7030A0"/>
                </a:solidFill>
                <a:latin typeface="Monotype Corsiva" pitchFamily="66" charset="0"/>
              </a:rPr>
              <a:t/>
            </a:r>
            <a:br>
              <a:rPr lang="ru-RU" sz="7200" b="1" dirty="0" smtClean="0">
                <a:solidFill>
                  <a:srgbClr val="7030A0"/>
                </a:solidFill>
                <a:latin typeface="Monotype Corsiva" pitchFamily="66" charset="0"/>
              </a:rPr>
            </a:br>
            <a:r>
              <a:rPr lang="ru-RU" sz="7200" b="1" dirty="0" smtClean="0">
                <a:solidFill>
                  <a:srgbClr val="7030A0"/>
                </a:solidFill>
                <a:latin typeface="Monotype Corsiva" pitchFamily="66" charset="0"/>
              </a:rPr>
              <a:t>растения </a:t>
            </a:r>
            <a:r>
              <a:rPr lang="ru-RU" sz="7200" b="1" dirty="0" smtClean="0">
                <a:solidFill>
                  <a:srgbClr val="7030A0"/>
                </a:solidFill>
                <a:latin typeface="Monotype Corsiva" pitchFamily="66" charset="0"/>
              </a:rPr>
              <a:t>гороха</a:t>
            </a:r>
            <a:endParaRPr lang="ru-RU" sz="7200" b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31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go4.imgsmail.ru/imgpreview?key=3ffdacb1db711eeb&amp;mb=imgdb_preview_1697"/>
          <p:cNvPicPr>
            <a:picLocks noChangeAspect="1" noChangeArrowheads="1"/>
          </p:cNvPicPr>
          <p:nvPr/>
        </p:nvPicPr>
        <p:blipFill>
          <a:blip r:embed="rId3" cstate="print"/>
          <a:srcRect l="6522" t="4663" r="4348" b="6736"/>
          <a:stretch>
            <a:fillRect/>
          </a:stretch>
        </p:blipFill>
        <p:spPr bwMode="auto">
          <a:xfrm>
            <a:off x="214282" y="1928802"/>
            <a:ext cx="3643338" cy="3376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676" name="Picture 4" descr="http://vestnik-cvetovoda.ru/uploads/pages/201402/2/a28bf99150.img_7856-didzi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0496" y="3714752"/>
            <a:ext cx="4500594" cy="29478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678" name="Picture 6" descr="http://vesogorod.ru/wp-content/uploads/2013/10/yu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29190" y="857232"/>
            <a:ext cx="3724420" cy="26193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Овал 6"/>
          <p:cNvSpPr/>
          <p:nvPr/>
        </p:nvSpPr>
        <p:spPr>
          <a:xfrm>
            <a:off x="357158" y="714356"/>
            <a:ext cx="4643470" cy="785794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Цветок гороха</a:t>
            </a:r>
            <a:endParaRPr lang="ru-RU" sz="3600" b="1" dirty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2000232" y="357166"/>
            <a:ext cx="5072098" cy="142876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з</a:t>
            </a:r>
            <a:r>
              <a:rPr lang="ru-RU" sz="3600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ёрна</a:t>
            </a:r>
            <a:endParaRPr lang="ru-RU" sz="3600" b="1" dirty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000232" y="3000372"/>
            <a:ext cx="5072098" cy="150019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бобовые </a:t>
            </a:r>
            <a:endParaRPr lang="ru-RU" sz="3600" b="1" dirty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Плюс 6"/>
          <p:cNvSpPr/>
          <p:nvPr/>
        </p:nvSpPr>
        <p:spPr>
          <a:xfrm>
            <a:off x="3857620" y="1857364"/>
            <a:ext cx="1285884" cy="1071570"/>
          </a:xfrm>
          <a:prstGeom prst="mathPlus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вно 7"/>
          <p:cNvSpPr/>
          <p:nvPr/>
        </p:nvSpPr>
        <p:spPr>
          <a:xfrm>
            <a:off x="3929058" y="4572008"/>
            <a:ext cx="1428760" cy="857256"/>
          </a:xfrm>
          <a:prstGeom prst="mathEqual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Выноска-облако 8"/>
          <p:cNvSpPr/>
          <p:nvPr/>
        </p:nvSpPr>
        <p:spPr>
          <a:xfrm>
            <a:off x="2714612" y="5429264"/>
            <a:ext cx="4000528" cy="1000132"/>
          </a:xfrm>
          <a:prstGeom prst="cloudCallou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 smtClean="0">
                <a:solidFill>
                  <a:srgbClr val="7030A0"/>
                </a:solidFill>
              </a:rPr>
              <a:t>???</a:t>
            </a:r>
            <a:endParaRPr lang="ru-RU" sz="80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-облако 3"/>
          <p:cNvSpPr/>
          <p:nvPr/>
        </p:nvSpPr>
        <p:spPr>
          <a:xfrm>
            <a:off x="214282" y="571480"/>
            <a:ext cx="8715436" cy="4786346"/>
          </a:xfrm>
          <a:prstGeom prst="cloudCallou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b="1" dirty="0" smtClean="0">
                <a:solidFill>
                  <a:srgbClr val="7030A0"/>
                </a:solidFill>
                <a:latin typeface="Monotype Corsiva" pitchFamily="66" charset="0"/>
              </a:rPr>
              <a:t>Зернобобовая </a:t>
            </a:r>
            <a:r>
              <a:rPr lang="ru-RU" sz="8000" b="1" dirty="0" smtClean="0">
                <a:solidFill>
                  <a:srgbClr val="7030A0"/>
                </a:solidFill>
                <a:latin typeface="Monotype Corsiva" pitchFamily="66" charset="0"/>
              </a:rPr>
              <a:t>культура</a:t>
            </a:r>
            <a:endParaRPr lang="ru-RU" sz="8000" b="1" dirty="0">
              <a:solidFill>
                <a:srgbClr val="7030A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2" name="Picture 6" descr="http://www.glavagro.ru/tovar_images/11369_1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15311" y="0"/>
            <a:ext cx="9459311" cy="6858000"/>
          </a:xfrm>
          <a:prstGeom prst="rect">
            <a:avLst/>
          </a:prstGeom>
          <a:noFill/>
        </p:spPr>
      </p:pic>
      <p:pic>
        <p:nvPicPr>
          <p:cNvPr id="8" name="Picture 2" descr="http://img.1tvrus.com/2010-04-05/fmt_52_pepper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57222" y="0"/>
            <a:ext cx="3905276" cy="29289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Овал 8"/>
          <p:cNvSpPr/>
          <p:nvPr/>
        </p:nvSpPr>
        <p:spPr>
          <a:xfrm>
            <a:off x="714348" y="5572140"/>
            <a:ext cx="4643470" cy="785794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Плоды гороха</a:t>
            </a:r>
            <a:endParaRPr lang="ru-RU" sz="3600" b="1" dirty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2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:\Конкур конспекта урока\5. Приложение 3.. Карточка строение горох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428604"/>
            <a:ext cx="4357718" cy="6172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Овал 4"/>
          <p:cNvSpPr/>
          <p:nvPr/>
        </p:nvSpPr>
        <p:spPr>
          <a:xfrm>
            <a:off x="500034" y="285728"/>
            <a:ext cx="3286148" cy="364333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Подпиши основные части растения</a:t>
            </a:r>
            <a:endParaRPr lang="ru-RU" sz="2800" b="1" dirty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2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:\Конкур конспекта урока\3. Приложение № 1. Плакат - строение растения горох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2" y="0"/>
            <a:ext cx="5285678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6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1643042" y="2714620"/>
            <a:ext cx="5753100" cy="2876550"/>
            <a:chOff x="1714480" y="2571744"/>
            <a:chExt cx="5753100" cy="2876550"/>
          </a:xfrm>
        </p:grpSpPr>
        <p:sp>
          <p:nvSpPr>
            <p:cNvPr id="35842" name="AutoShape 2"/>
            <p:cNvSpPr>
              <a:spLocks noChangeArrowheads="1"/>
            </p:cNvSpPr>
            <p:nvPr/>
          </p:nvSpPr>
          <p:spPr bwMode="auto">
            <a:xfrm>
              <a:off x="1714480" y="2571744"/>
              <a:ext cx="5753100" cy="2876550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C2D69B"/>
                </a:gs>
                <a:gs pos="50000">
                  <a:srgbClr val="9BBB59"/>
                </a:gs>
                <a:gs pos="100000">
                  <a:srgbClr val="C2D69B"/>
                </a:gs>
              </a:gsLst>
              <a:lin ang="5400000" scaled="1"/>
            </a:gradFill>
            <a:ln w="12700">
              <a:solidFill>
                <a:srgbClr val="9BBB59"/>
              </a:solidFill>
              <a:round/>
              <a:headEnd/>
              <a:tailEnd/>
            </a:ln>
            <a:effectLst>
              <a:outerShdw dist="28398" dir="3806097" algn="ctr" rotWithShape="0">
                <a:srgbClr val="4E6128"/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lang="ru-RU" sz="14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lang="ru-RU" sz="14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lang="ru-RU" sz="1400" b="1" dirty="0" smtClean="0">
                <a:latin typeface="Calibri" pitchFamily="34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ru-RU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1. ____________________      2._____________________</a:t>
              </a:r>
              <a:endPara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_____________________         _____________________</a:t>
              </a:r>
              <a:endPara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______________________         _____________________</a:t>
              </a:r>
              <a:endPara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7" name="Рисунок 1"/>
            <p:cNvPicPr>
              <a:picLocks noChangeAspect="1" noChangeArrowheads="1"/>
            </p:cNvPicPr>
            <p:nvPr/>
          </p:nvPicPr>
          <p:blipFill>
            <a:blip r:embed="rId3" cstate="print"/>
            <a:srcRect l="56728" t="22736" r="4364" b="30048"/>
            <a:stretch>
              <a:fillRect/>
            </a:stretch>
          </p:blipFill>
          <p:spPr bwMode="auto">
            <a:xfrm>
              <a:off x="4678345" y="2706683"/>
              <a:ext cx="2254250" cy="1254125"/>
            </a:xfrm>
            <a:prstGeom prst="rect">
              <a:avLst/>
            </a:prstGeom>
            <a:noFill/>
          </p:spPr>
        </p:pic>
        <p:pic>
          <p:nvPicPr>
            <p:cNvPr id="8" name="Рисунок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000232" y="2714620"/>
              <a:ext cx="2325688" cy="1219200"/>
            </a:xfrm>
            <a:prstGeom prst="rect">
              <a:avLst/>
            </a:prstGeom>
            <a:noFill/>
          </p:spPr>
        </p:pic>
      </p:grpSp>
      <p:sp>
        <p:nvSpPr>
          <p:cNvPr id="10" name="Овал 9"/>
          <p:cNvSpPr/>
          <p:nvPr/>
        </p:nvSpPr>
        <p:spPr>
          <a:xfrm>
            <a:off x="928662" y="857232"/>
            <a:ext cx="7358114" cy="1357298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lvl="0" indent="45085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n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Подпиши изображение зрелого </a:t>
            </a:r>
            <a:endParaRPr lang="ru-RU" sz="2400" b="1" dirty="0" smtClean="0">
              <a:ln>
                <a:prstDash val="solid"/>
              </a:ln>
              <a:solidFill>
                <a:srgbClr val="7030A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indent="45085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ln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</a:t>
            </a:r>
            <a:r>
              <a:rPr lang="ru-RU" sz="2400" b="1" dirty="0" smtClean="0">
                <a:ln>
                  <a:prstDash val="solid"/>
                </a:ln>
                <a:solidFill>
                  <a:srgbClr val="7030A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недозревшего зерна гороха.  </a:t>
            </a:r>
            <a:endParaRPr lang="ru-RU" sz="3600" b="1" dirty="0" smtClean="0">
              <a:ln>
                <a:prstDash val="solid"/>
              </a:ln>
              <a:solidFill>
                <a:srgbClr val="7030A0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6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Группа 8"/>
          <p:cNvGrpSpPr/>
          <p:nvPr/>
        </p:nvGrpSpPr>
        <p:grpSpPr>
          <a:xfrm>
            <a:off x="785786" y="857232"/>
            <a:ext cx="7500958" cy="4733938"/>
            <a:chOff x="1714480" y="2571744"/>
            <a:chExt cx="5753100" cy="2876550"/>
          </a:xfrm>
        </p:grpSpPr>
        <p:sp>
          <p:nvSpPr>
            <p:cNvPr id="35842" name="AutoShape 2"/>
            <p:cNvSpPr>
              <a:spLocks noChangeArrowheads="1"/>
            </p:cNvSpPr>
            <p:nvPr/>
          </p:nvSpPr>
          <p:spPr bwMode="auto">
            <a:xfrm>
              <a:off x="1714480" y="2571744"/>
              <a:ext cx="5753100" cy="2876550"/>
            </a:xfrm>
            <a:prstGeom prst="roundRect">
              <a:avLst>
                <a:gd name="adj" fmla="val 16667"/>
              </a:avLst>
            </a:prstGeom>
            <a:gradFill rotWithShape="0">
              <a:gsLst>
                <a:gs pos="0">
                  <a:srgbClr val="C2D69B"/>
                </a:gs>
                <a:gs pos="50000">
                  <a:srgbClr val="9BBB59"/>
                </a:gs>
                <a:gs pos="100000">
                  <a:srgbClr val="C2D69B"/>
                </a:gs>
              </a:gsLst>
              <a:lin ang="5400000" scaled="1"/>
            </a:gradFill>
            <a:ln w="12700">
              <a:solidFill>
                <a:srgbClr val="9BBB59"/>
              </a:solidFill>
              <a:round/>
              <a:headEnd/>
              <a:tailEnd/>
            </a:ln>
            <a:effectLst>
              <a:outerShdw dist="28398" dir="3806097" algn="ctr" rotWithShape="0">
                <a:srgbClr val="4E6128"/>
              </a:outerShdw>
            </a:effectLst>
          </p:spPr>
          <p:txBody>
            <a:bodyPr vert="horz" wrap="square" lIns="91440" tIns="45720" rIns="91440" bIns="45720" numCol="2" anchor="t" anchorCtr="0" compatLnSpc="1">
              <a:prstTxWarp prst="textNoShape">
                <a:avLst/>
              </a:prstTxWarp>
              <a:scene3d>
                <a:camera prst="orthographicFront">
                  <a:rot lat="0" lon="0" rev="0"/>
                </a:camera>
                <a:lightRig rig="glow" dir="t">
                  <a:rot lat="0" lon="0" rev="3600000"/>
                </a:lightRig>
              </a:scene3d>
              <a:sp3d prstMaterial="softEdge">
                <a:bevelT w="29210" h="16510"/>
                <a:contourClr>
                  <a:schemeClr val="accent4">
                    <a:alpha val="95000"/>
                  </a:schemeClr>
                </a:contourClr>
              </a:sp3d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ru-RU" sz="1400" b="1" i="0" u="none" strike="noStrike" normalizeH="0" baseline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lang="ru-RU" sz="1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ru-RU" sz="1400" b="1" i="0" u="none" strike="noStrike" normalizeH="0" baseline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lang="ru-RU" sz="1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kumimoji="0" lang="ru-RU" sz="1400" b="1" i="0" u="none" strike="noStrike" normalizeH="0" baseline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Char char="•"/>
                <a:tabLst/>
              </a:pPr>
              <a:endParaRPr lang="ru-RU" sz="14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endParaRPr>
            </a:p>
            <a:p>
              <a:pPr marR="0" lvl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endParaRPr kumimoji="0" lang="ru-RU" sz="2000" b="1" i="0" u="none" strike="noStrike" normalizeH="0" baseline="0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  <a:p>
              <a:pPr marR="0" lvl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endParaRPr lang="ru-RU" sz="20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  <a:p>
              <a:pPr marR="0" lvl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endParaRPr kumimoji="0" lang="ru-RU" sz="2000" b="1" i="0" u="none" strike="noStrike" normalizeH="0" baseline="0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  <a:p>
              <a:pPr marR="0" lvl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endParaRPr lang="ru-RU" sz="20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endParaRPr>
            </a:p>
            <a:p>
              <a:pPr marL="457200" marR="0" lvl="0" indent="-45720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AutoNum type="arabicPeriod"/>
                <a:tabLst/>
              </a:pPr>
              <a:r>
                <a:rPr kumimoji="0" lang="ru-RU" sz="2800" b="1" i="0" u="none" strike="noStrike" normalizeH="0" dirty="0" smtClean="0">
                  <a:ln>
                    <a:prstDash val="solid"/>
                  </a:ln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  <a:latin typeface="Monotype Corsiva" pitchFamily="66" charset="0"/>
                  <a:ea typeface="Times New Roman" pitchFamily="18" charset="0"/>
                  <a:cs typeface="Times New Roman" pitchFamily="18" charset="0"/>
                </a:rPr>
                <a:t>Недозревшее зерно гороха</a:t>
              </a:r>
            </a:p>
            <a:p>
              <a:pPr marL="457200" marR="0" lvl="0" indent="-45720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AutoNum type="arabicPeriod"/>
                <a:tabLst/>
              </a:pPr>
              <a:endParaRPr lang="ru-RU" sz="28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endParaRPr>
            </a:p>
            <a:p>
              <a:pPr marL="457200" marR="0" lvl="0" indent="-45720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AutoNum type="arabicPeriod"/>
                <a:tabLst/>
              </a:pPr>
              <a:endParaRPr lang="ru-RU" sz="28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endParaRPr>
            </a:p>
            <a:p>
              <a:pPr marL="457200" marR="0" lvl="0" indent="-45720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AutoNum type="arabicPeriod"/>
                <a:tabLst/>
              </a:pPr>
              <a:endParaRPr kumimoji="0" lang="ru-RU" sz="2800" b="1" i="0" u="none" strike="noStrike" normalizeH="0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endParaRPr>
            </a:p>
            <a:p>
              <a:pPr marL="457200" marR="0" lvl="0" indent="-45720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AutoNum type="arabicPeriod"/>
                <a:tabLst/>
              </a:pPr>
              <a:endParaRPr lang="ru-RU" sz="28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endParaRPr>
            </a:p>
            <a:p>
              <a:pPr marL="457200" marR="0" lvl="0" indent="-45720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AutoNum type="arabicPeriod"/>
                <a:tabLst/>
              </a:pPr>
              <a:endParaRPr kumimoji="0" lang="ru-RU" sz="2800" b="1" i="0" u="none" strike="noStrike" normalizeH="0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endParaRPr>
            </a:p>
            <a:p>
              <a:pPr marL="457200" marR="0" lvl="0" indent="-45720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AutoNum type="arabicPeriod"/>
                <a:tabLst/>
              </a:pPr>
              <a:endParaRPr lang="ru-RU" sz="2800" b="1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endParaRPr>
            </a:p>
            <a:p>
              <a:pPr marL="457200" marR="0" lvl="0" indent="-45720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AutoNum type="arabicPeriod"/>
                <a:tabLst/>
              </a:pPr>
              <a:endParaRPr kumimoji="0" lang="ru-RU" sz="2800" b="1" i="0" u="none" strike="noStrike" normalizeH="0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endParaRPr>
            </a:p>
            <a:p>
              <a:pPr marL="457200" marR="0" lvl="0" indent="-45720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tabLst/>
              </a:pPr>
              <a:r>
                <a:rPr kumimoji="0" lang="ru-RU" sz="2800" b="1" i="0" u="none" strike="noStrike" normalizeH="0" dirty="0" smtClean="0">
                  <a:ln>
                    <a:prstDash val="solid"/>
                  </a:ln>
                  <a:effectLst>
                    <a:outerShdw blurRad="88000" dist="50800" dir="5040000" algn="tl">
                      <a:schemeClr val="accent4">
                        <a:tint val="80000"/>
                        <a:satMod val="250000"/>
                        <a:alpha val="45000"/>
                      </a:schemeClr>
                    </a:outerShdw>
                  </a:effectLst>
                  <a:latin typeface="Monotype Corsiva" pitchFamily="66" charset="0"/>
                  <a:ea typeface="Times New Roman" pitchFamily="18" charset="0"/>
                  <a:cs typeface="Times New Roman" pitchFamily="18" charset="0"/>
                </a:rPr>
                <a:t>2. Зрелое зерно гороха</a:t>
              </a:r>
              <a:endParaRPr kumimoji="0" lang="ru-RU" sz="3600" b="1" i="0" u="none" strike="noStrike" normalizeH="0" baseline="0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Monotype Corsiva" pitchFamily="66" charset="0"/>
                <a:cs typeface="Times New Roman" pitchFamily="18" charset="0"/>
              </a:endParaRPr>
            </a:p>
          </p:txBody>
        </p:sp>
        <p:pic>
          <p:nvPicPr>
            <p:cNvPr id="7" name="Рисунок 1"/>
            <p:cNvPicPr>
              <a:picLocks noChangeAspect="1" noChangeArrowheads="1"/>
            </p:cNvPicPr>
            <p:nvPr/>
          </p:nvPicPr>
          <p:blipFill>
            <a:blip r:embed="rId3" cstate="print"/>
            <a:srcRect l="56728" t="22736" r="4364" b="30048"/>
            <a:stretch>
              <a:fillRect/>
            </a:stretch>
          </p:blipFill>
          <p:spPr bwMode="auto">
            <a:xfrm>
              <a:off x="4678345" y="2706683"/>
              <a:ext cx="2254250" cy="1254125"/>
            </a:xfrm>
            <a:prstGeom prst="rect">
              <a:avLst/>
            </a:prstGeom>
            <a:noFill/>
          </p:spPr>
        </p:pic>
        <p:pic>
          <p:nvPicPr>
            <p:cNvPr id="8" name="Рисунок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988438" y="2701971"/>
              <a:ext cx="2325688" cy="121920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ятно 2 3"/>
          <p:cNvSpPr/>
          <p:nvPr/>
        </p:nvSpPr>
        <p:spPr>
          <a:xfrm>
            <a:off x="0" y="285728"/>
            <a:ext cx="9429784" cy="6572272"/>
          </a:xfrm>
          <a:prstGeom prst="irregularSeal2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Спасибо за урок! </a:t>
            </a:r>
            <a:endParaRPr lang="ru-RU" sz="6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</TotalTime>
  <Words>48</Words>
  <Application>Microsoft Office PowerPoint</Application>
  <PresentationFormat>Экран (4:3)</PresentationFormat>
  <Paragraphs>43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На жарком солнышке подсох И рвется из стручков ...</vt:lpstr>
      <vt:lpstr>Слайд 2</vt:lpstr>
      <vt:lpstr>Строение  растения гороха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Строение растения гороха</dc:title>
  <dc:creator>Инф_Препод</dc:creator>
  <cp:lastModifiedBy>дом</cp:lastModifiedBy>
  <cp:revision>15</cp:revision>
  <dcterms:created xsi:type="dcterms:W3CDTF">2015-11-24T05:06:40Z</dcterms:created>
  <dcterms:modified xsi:type="dcterms:W3CDTF">2015-11-24T18:49:37Z</dcterms:modified>
</cp:coreProperties>
</file>