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64" r:id="rId6"/>
    <p:sldId id="262" r:id="rId7"/>
    <p:sldId id="267" r:id="rId8"/>
    <p:sldId id="263" r:id="rId9"/>
    <p:sldId id="268" r:id="rId10"/>
    <p:sldId id="269" r:id="rId11"/>
    <p:sldId id="270" r:id="rId12"/>
    <p:sldId id="271" r:id="rId13"/>
    <p:sldId id="273" r:id="rId14"/>
    <p:sldId id="27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 descr="Canvas"/>
          <p:cNvSpPr>
            <a:spLocks noChangeArrowheads="1"/>
          </p:cNvSpPr>
          <p:nvPr/>
        </p:nvSpPr>
        <p:spPr bwMode="white">
          <a:xfrm>
            <a:off x="528638" y="201613"/>
            <a:ext cx="8397875" cy="6467475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>
              <a:latin typeface="Times New Roman" pitchFamily="18" charset="0"/>
            </a:endParaRPr>
          </a:p>
        </p:txBody>
      </p:sp>
      <p:pic>
        <p:nvPicPr>
          <p:cNvPr id="5" name="Picture 3" descr="minispi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50800"/>
            <a:ext cx="11811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 descr="Canvas"/>
          <p:cNvSpPr>
            <a:spLocks noChangeArrowheads="1"/>
          </p:cNvSpPr>
          <p:nvPr/>
        </p:nvSpPr>
        <p:spPr bwMode="white">
          <a:xfrm>
            <a:off x="596900" y="4130675"/>
            <a:ext cx="1041400" cy="4572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>
              <a:latin typeface="Times New Roman" pitchFamily="18" charset="0"/>
            </a:endParaRPr>
          </a:p>
        </p:txBody>
      </p:sp>
      <p:pic>
        <p:nvPicPr>
          <p:cNvPr id="7" name="Picture 5" descr="minispi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21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914400" y="20574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94215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5600" y="3886200"/>
            <a:ext cx="6400800" cy="177165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1117600" y="6115050"/>
            <a:ext cx="1930400" cy="514350"/>
          </a:xfrm>
        </p:spPr>
        <p:txBody>
          <a:bodyPr/>
          <a:lstStyle>
            <a:lvl1pPr>
              <a:defRPr>
                <a:solidFill>
                  <a:srgbClr val="CC9864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556000" y="6115050"/>
            <a:ext cx="2844800" cy="514350"/>
          </a:xfrm>
        </p:spPr>
        <p:txBody>
          <a:bodyPr/>
          <a:lstStyle>
            <a:lvl1pPr>
              <a:defRPr>
                <a:solidFill>
                  <a:srgbClr val="CC9864"/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115050"/>
            <a:ext cx="1828800" cy="514350"/>
          </a:xfrm>
        </p:spPr>
        <p:txBody>
          <a:bodyPr/>
          <a:lstStyle>
            <a:lvl1pPr>
              <a:defRPr>
                <a:solidFill>
                  <a:srgbClr val="CC9864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150140"/>
      </p:ext>
    </p:extLst>
  </p:cSld>
  <p:clrMapOvr>
    <a:masterClrMapping/>
  </p:clrMapOvr>
  <p:transition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Rectangle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612730"/>
      </p:ext>
    </p:extLst>
  </p:cSld>
  <p:clrMapOvr>
    <a:masterClrMapping/>
  </p:clrMapOvr>
  <p:transition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Rectangle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1404856"/>
      </p:ext>
    </p:extLst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7716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29200" y="17716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4178240"/>
      </p:ext>
    </p:extLst>
  </p:cSld>
  <p:clrMapOvr>
    <a:masterClrMapping/>
  </p:clrMapOvr>
  <p:transition spd="med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8" name="Rectangle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562595"/>
      </p:ext>
    </p:extLst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4" name="Rectangle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234123"/>
      </p:ext>
    </p:extLst>
  </p:cSld>
  <p:clrMapOvr>
    <a:masterClrMapping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3" name="Rectangle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156761"/>
      </p:ext>
    </p:extLst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469993"/>
      </p:ext>
    </p:extLst>
  </p:cSld>
  <p:clrMapOvr>
    <a:masterClrMapping/>
  </p:clrMapOvr>
  <p:transition spd="med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5085212"/>
      </p:ext>
    </p:extLst>
  </p:cSld>
  <p:clrMapOvr>
    <a:masterClrMapping/>
  </p:clrMapOvr>
  <p:transition spd="med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Rectangle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703210"/>
      </p:ext>
    </p:extLst>
  </p:cSld>
  <p:clrMapOvr>
    <a:masterClrMapping/>
  </p:clrMapOvr>
  <p:transition spd="med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96100" y="40005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40005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Rectangle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3864909"/>
      </p:ext>
    </p:extLst>
  </p:cSld>
  <p:clrMapOvr>
    <a:masterClrMapping/>
  </p:clrMapOvr>
  <p:transition spd="med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40005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066800" y="1771650"/>
            <a:ext cx="7772400" cy="4114800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  <a:endParaRPr lang="ru-RU" noProof="0"/>
          </a:p>
        </p:txBody>
      </p:sp>
      <p:sp>
        <p:nvSpPr>
          <p:cNvPr id="4" name="Rectangle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Rectangle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348549"/>
      </p:ext>
    </p:extLst>
  </p:cSld>
  <p:clrMapOvr>
    <a:masterClrMapping/>
  </p:clrMapOvr>
  <p:transition spd="med"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40005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066800" y="177165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29200" y="177165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685567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rgbClr val="8C73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50800"/>
            <a:ext cx="8926513" cy="6743700"/>
            <a:chOff x="0" y="42"/>
            <a:chExt cx="4217" cy="5664"/>
          </a:xfrm>
        </p:grpSpPr>
        <p:grpSp>
          <p:nvGrpSpPr>
            <p:cNvPr id="1032" name="Group 3"/>
            <p:cNvGrpSpPr>
              <a:grpSpLocks/>
            </p:cNvGrpSpPr>
            <p:nvPr/>
          </p:nvGrpSpPr>
          <p:grpSpPr bwMode="auto">
            <a:xfrm>
              <a:off x="0" y="42"/>
              <a:ext cx="4217" cy="5664"/>
              <a:chOff x="0" y="42"/>
              <a:chExt cx="4217" cy="5664"/>
            </a:xfrm>
          </p:grpSpPr>
          <p:sp>
            <p:nvSpPr>
              <p:cNvPr id="1056" name="Rectangle 4"/>
              <p:cNvSpPr>
                <a:spLocks noChangeArrowheads="1"/>
              </p:cNvSpPr>
              <p:nvPr/>
            </p:nvSpPr>
            <p:spPr bwMode="ltGray">
              <a:xfrm>
                <a:off x="250" y="169"/>
                <a:ext cx="3967" cy="5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>
                  <a:latin typeface="Times New Roman" pitchFamily="18" charset="0"/>
                </a:endParaRPr>
              </a:p>
            </p:txBody>
          </p:sp>
          <p:pic>
            <p:nvPicPr>
              <p:cNvPr id="1057" name="Picture 5" descr="minispir"/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ltGray">
              <a:xfrm>
                <a:off x="0" y="42"/>
                <a:ext cx="558" cy="3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58" name="Rectangle 6"/>
              <p:cNvSpPr>
                <a:spLocks noChangeArrowheads="1"/>
              </p:cNvSpPr>
              <p:nvPr/>
            </p:nvSpPr>
            <p:spPr bwMode="ltGray">
              <a:xfrm>
                <a:off x="282" y="3469"/>
                <a:ext cx="492" cy="38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endParaRPr lang="ru-RU" altLang="ru-RU">
                  <a:latin typeface="Times New Roman" pitchFamily="18" charset="0"/>
                </a:endParaRPr>
              </a:p>
            </p:txBody>
          </p:sp>
          <p:pic>
            <p:nvPicPr>
              <p:cNvPr id="1059" name="Picture 7" descr="minispir"/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9999"/>
              <a:stretch>
                <a:fillRect/>
              </a:stretch>
            </p:blipFill>
            <p:spPr bwMode="ltGray">
              <a:xfrm>
                <a:off x="0" y="3546"/>
                <a:ext cx="558" cy="21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033" name="Group 8"/>
            <p:cNvGrpSpPr>
              <a:grpSpLocks/>
            </p:cNvGrpSpPr>
            <p:nvPr/>
          </p:nvGrpSpPr>
          <p:grpSpPr bwMode="auto">
            <a:xfrm>
              <a:off x="543" y="1296"/>
              <a:ext cx="3658" cy="4032"/>
              <a:chOff x="198" y="1296"/>
              <a:chExt cx="3658" cy="4032"/>
            </a:xfrm>
          </p:grpSpPr>
          <p:sp>
            <p:nvSpPr>
              <p:cNvPr id="1034" name="Line 9"/>
              <p:cNvSpPr>
                <a:spLocks noChangeShapeType="1"/>
              </p:cNvSpPr>
              <p:nvPr/>
            </p:nvSpPr>
            <p:spPr bwMode="ltGray">
              <a:xfrm>
                <a:off x="198" y="1299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5" name="Line 10"/>
              <p:cNvSpPr>
                <a:spLocks noChangeShapeType="1"/>
              </p:cNvSpPr>
              <p:nvPr/>
            </p:nvSpPr>
            <p:spPr bwMode="ltGray">
              <a:xfrm>
                <a:off x="198" y="1491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6" name="Line 11"/>
              <p:cNvSpPr>
                <a:spLocks noChangeShapeType="1"/>
              </p:cNvSpPr>
              <p:nvPr/>
            </p:nvSpPr>
            <p:spPr bwMode="ltGray">
              <a:xfrm>
                <a:off x="198" y="1683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7" name="Line 12"/>
              <p:cNvSpPr>
                <a:spLocks noChangeShapeType="1"/>
              </p:cNvSpPr>
              <p:nvPr/>
            </p:nvSpPr>
            <p:spPr bwMode="ltGray">
              <a:xfrm>
                <a:off x="198" y="1875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8" name="Line 13"/>
              <p:cNvSpPr>
                <a:spLocks noChangeShapeType="1"/>
              </p:cNvSpPr>
              <p:nvPr/>
            </p:nvSpPr>
            <p:spPr bwMode="ltGray">
              <a:xfrm>
                <a:off x="198" y="2067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9" name="Line 14"/>
              <p:cNvSpPr>
                <a:spLocks noChangeShapeType="1"/>
              </p:cNvSpPr>
              <p:nvPr/>
            </p:nvSpPr>
            <p:spPr bwMode="ltGray">
              <a:xfrm>
                <a:off x="198" y="2259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0" name="Line 15"/>
              <p:cNvSpPr>
                <a:spLocks noChangeShapeType="1"/>
              </p:cNvSpPr>
              <p:nvPr/>
            </p:nvSpPr>
            <p:spPr bwMode="ltGray">
              <a:xfrm>
                <a:off x="198" y="2451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1" name="Line 16"/>
              <p:cNvSpPr>
                <a:spLocks noChangeShapeType="1"/>
              </p:cNvSpPr>
              <p:nvPr/>
            </p:nvSpPr>
            <p:spPr bwMode="ltGray">
              <a:xfrm>
                <a:off x="198" y="2643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2" name="Line 17"/>
              <p:cNvSpPr>
                <a:spLocks noChangeShapeType="1"/>
              </p:cNvSpPr>
              <p:nvPr/>
            </p:nvSpPr>
            <p:spPr bwMode="ltGray">
              <a:xfrm>
                <a:off x="198" y="2835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3" name="Line 18"/>
              <p:cNvSpPr>
                <a:spLocks noChangeShapeType="1"/>
              </p:cNvSpPr>
              <p:nvPr/>
            </p:nvSpPr>
            <p:spPr bwMode="ltGray">
              <a:xfrm>
                <a:off x="198" y="3027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4" name="Line 19"/>
              <p:cNvSpPr>
                <a:spLocks noChangeShapeType="1"/>
              </p:cNvSpPr>
              <p:nvPr/>
            </p:nvSpPr>
            <p:spPr bwMode="ltGray">
              <a:xfrm>
                <a:off x="198" y="3219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5" name="Line 20"/>
              <p:cNvSpPr>
                <a:spLocks noChangeShapeType="1"/>
              </p:cNvSpPr>
              <p:nvPr/>
            </p:nvSpPr>
            <p:spPr bwMode="ltGray">
              <a:xfrm>
                <a:off x="198" y="3411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6" name="Line 21"/>
              <p:cNvSpPr>
                <a:spLocks noChangeShapeType="1"/>
              </p:cNvSpPr>
              <p:nvPr/>
            </p:nvSpPr>
            <p:spPr bwMode="ltGray">
              <a:xfrm>
                <a:off x="198" y="3603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7" name="Line 22"/>
              <p:cNvSpPr>
                <a:spLocks noChangeShapeType="1"/>
              </p:cNvSpPr>
              <p:nvPr/>
            </p:nvSpPr>
            <p:spPr bwMode="ltGray">
              <a:xfrm>
                <a:off x="198" y="3795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8" name="Line 23"/>
              <p:cNvSpPr>
                <a:spLocks noChangeShapeType="1"/>
              </p:cNvSpPr>
              <p:nvPr/>
            </p:nvSpPr>
            <p:spPr bwMode="ltGray">
              <a:xfrm>
                <a:off x="198" y="3987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9" name="Line 24"/>
              <p:cNvSpPr>
                <a:spLocks noChangeShapeType="1"/>
              </p:cNvSpPr>
              <p:nvPr/>
            </p:nvSpPr>
            <p:spPr bwMode="ltGray">
              <a:xfrm>
                <a:off x="198" y="4179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50" name="Line 25"/>
              <p:cNvSpPr>
                <a:spLocks noChangeShapeType="1"/>
              </p:cNvSpPr>
              <p:nvPr/>
            </p:nvSpPr>
            <p:spPr bwMode="ltGray">
              <a:xfrm>
                <a:off x="198" y="4371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51" name="Line 26"/>
              <p:cNvSpPr>
                <a:spLocks noChangeShapeType="1"/>
              </p:cNvSpPr>
              <p:nvPr/>
            </p:nvSpPr>
            <p:spPr bwMode="ltGray">
              <a:xfrm>
                <a:off x="198" y="4563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52" name="Line 27"/>
              <p:cNvSpPr>
                <a:spLocks noChangeShapeType="1"/>
              </p:cNvSpPr>
              <p:nvPr/>
            </p:nvSpPr>
            <p:spPr bwMode="ltGray">
              <a:xfrm>
                <a:off x="198" y="4755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53" name="Line 28"/>
              <p:cNvSpPr>
                <a:spLocks noChangeShapeType="1"/>
              </p:cNvSpPr>
              <p:nvPr/>
            </p:nvSpPr>
            <p:spPr bwMode="ltGray">
              <a:xfrm>
                <a:off x="198" y="4947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54" name="Line 29"/>
              <p:cNvSpPr>
                <a:spLocks noChangeShapeType="1"/>
              </p:cNvSpPr>
              <p:nvPr/>
            </p:nvSpPr>
            <p:spPr bwMode="ltGray">
              <a:xfrm>
                <a:off x="198" y="5139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55" name="Line 30"/>
              <p:cNvSpPr>
                <a:spLocks noChangeShapeType="1"/>
              </p:cNvSpPr>
              <p:nvPr/>
            </p:nvSpPr>
            <p:spPr bwMode="ltGray">
              <a:xfrm>
                <a:off x="198" y="5331"/>
                <a:ext cx="3658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1027" name="Rectangle 31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40005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8" name="Rectangle 3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77165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93217" name="Rectangle 3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41400" y="61579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fontAlgn="auto" hangingPunct="0">
              <a:spcBef>
                <a:spcPct val="50000"/>
              </a:spcBef>
              <a:spcAft>
                <a:spcPts val="0"/>
              </a:spcAft>
              <a:defRPr sz="1400">
                <a:solidFill>
                  <a:schemeClr val="folHlink"/>
                </a:solidFill>
                <a:latin typeface="+mn-lt"/>
                <a:cs typeface="+mn-cs"/>
              </a:defRPr>
            </a:lvl1pPr>
          </a:lstStyle>
          <a:p>
            <a:fld id="{B4C71EC6-210F-42DE-9C53-41977AD35B3D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93218" name="Rectangle 3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05200" y="615791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0" fontAlgn="auto" hangingPunct="0">
              <a:spcBef>
                <a:spcPct val="50000"/>
              </a:spcBef>
              <a:spcAft>
                <a:spcPts val="0"/>
              </a:spcAft>
              <a:defRPr sz="1400">
                <a:solidFill>
                  <a:schemeClr val="folHlink"/>
                </a:solidFill>
                <a:latin typeface="+mn-lt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93219" name="Rectangle 3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1579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fontAlgn="auto" hangingPunct="0">
              <a:spcBef>
                <a:spcPct val="50000"/>
              </a:spcBef>
              <a:spcAft>
                <a:spcPts val="0"/>
              </a:spcAft>
              <a:defRPr sz="1400">
                <a:solidFill>
                  <a:schemeClr val="folHlink"/>
                </a:solidFill>
                <a:latin typeface="+mn-lt"/>
                <a:cs typeface="+mn-cs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 spd="med">
    <p:wipe dir="r"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057400"/>
            <a:ext cx="7978080" cy="1143000"/>
          </a:xfrm>
        </p:spPr>
        <p:txBody>
          <a:bodyPr/>
          <a:lstStyle/>
          <a:p>
            <a:r>
              <a:rPr lang="ru-RU" sz="3600" dirty="0" smtClean="0"/>
              <a:t>Буквы А – О в корнях -ЛАГ- </a:t>
            </a:r>
            <a:r>
              <a:rPr lang="ru-RU" sz="3600" dirty="0">
                <a:solidFill>
                  <a:srgbClr val="221304"/>
                </a:solidFill>
              </a:rPr>
              <a:t>– </a:t>
            </a:r>
            <a:r>
              <a:rPr lang="ru-RU" sz="3600" dirty="0" smtClean="0"/>
              <a:t>- ЛОЖ-, -РАСТ- (-РАЩ-) </a:t>
            </a:r>
            <a:r>
              <a:rPr lang="ru-RU" sz="3600" dirty="0" smtClean="0">
                <a:solidFill>
                  <a:srgbClr val="221304"/>
                </a:solidFill>
              </a:rPr>
              <a:t>–</a:t>
            </a:r>
            <a:r>
              <a:rPr lang="ru-RU" sz="3600" dirty="0" smtClean="0"/>
              <a:t> -РОС-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pPr algn="r"/>
            <a:r>
              <a:rPr lang="ru-RU" dirty="0" smtClean="0"/>
              <a:t>5 класс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3653838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2800" u="heavy" dirty="0">
                <a:solidFill>
                  <a:srgbClr val="221304"/>
                </a:solidFill>
                <a:uFill>
                  <a:solidFill>
                    <a:srgbClr val="C00000"/>
                  </a:solidFill>
                </a:uFill>
              </a:rPr>
              <a:t>Буквы А – О в корнях -ЛАГ- – - ЛОЖ-</a:t>
            </a:r>
            <a:endParaRPr lang="ru-RU" sz="2800" u="heavy" dirty="0">
              <a:uFill>
                <a:solidFill>
                  <a:srgbClr val="C00000"/>
                </a:solidFill>
              </a:u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В корне </a:t>
            </a:r>
            <a:r>
              <a:rPr lang="ru-RU" sz="3600" i="1" dirty="0" smtClean="0">
                <a:solidFill>
                  <a:srgbClr val="0000FF"/>
                </a:solidFill>
              </a:rPr>
              <a:t>-лаг- </a:t>
            </a:r>
            <a:r>
              <a:rPr lang="ru-RU" dirty="0" smtClean="0"/>
              <a:t>– </a:t>
            </a:r>
            <a:r>
              <a:rPr lang="ru-RU" sz="3600" i="1" dirty="0" smtClean="0">
                <a:solidFill>
                  <a:srgbClr val="0000FF"/>
                </a:solidFill>
              </a:rPr>
              <a:t>-лож-</a:t>
            </a:r>
            <a:r>
              <a:rPr lang="ru-RU" dirty="0" smtClean="0"/>
              <a:t> в безударном положении пишется буква </a:t>
            </a:r>
            <a:r>
              <a:rPr lang="ru-RU" sz="3600" i="1" dirty="0" smtClean="0">
                <a:solidFill>
                  <a:srgbClr val="C00000"/>
                </a:solidFill>
              </a:rPr>
              <a:t>а</a:t>
            </a:r>
            <a:r>
              <a:rPr lang="ru-RU" dirty="0" smtClean="0"/>
              <a:t>, если за корнем стоит суффикс </a:t>
            </a:r>
            <a:r>
              <a:rPr lang="ru-RU" sz="3600" i="1" dirty="0" smtClean="0">
                <a:solidFill>
                  <a:srgbClr val="C00000"/>
                </a:solidFill>
              </a:rPr>
              <a:t>-а-</a:t>
            </a:r>
            <a:r>
              <a:rPr lang="ru-RU" dirty="0" smtClean="0"/>
              <a:t>:</a:t>
            </a:r>
          </a:p>
          <a:p>
            <a:pPr marL="0" indent="0">
              <a:spcBef>
                <a:spcPts val="0"/>
              </a:spcBef>
              <a:buNone/>
            </a:pPr>
            <a:endParaRPr lang="ru-RU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 </a:t>
            </a:r>
            <a:r>
              <a:rPr lang="ru-RU" dirty="0" smtClean="0"/>
              <a:t>             </a:t>
            </a:r>
            <a:r>
              <a:rPr lang="ru-RU" i="1" dirty="0" smtClean="0"/>
              <a:t>при</a:t>
            </a:r>
            <a:r>
              <a:rPr lang="ru-RU" i="1" dirty="0" smtClean="0">
                <a:solidFill>
                  <a:srgbClr val="0000FF"/>
                </a:solidFill>
              </a:rPr>
              <a:t>л</a:t>
            </a:r>
            <a:r>
              <a:rPr lang="ru-RU" i="1" u="sng" dirty="0" smtClean="0">
                <a:solidFill>
                  <a:srgbClr val="0000FF"/>
                </a:solidFill>
                <a:uFill>
                  <a:solidFill>
                    <a:srgbClr val="C00000"/>
                  </a:solidFill>
                </a:uFill>
              </a:rPr>
              <a:t>а</a:t>
            </a:r>
            <a:r>
              <a:rPr lang="ru-RU" i="1" dirty="0" smtClean="0">
                <a:solidFill>
                  <a:srgbClr val="0000FF"/>
                </a:solidFill>
              </a:rPr>
              <a:t>г</a:t>
            </a:r>
            <a:r>
              <a:rPr lang="ru-RU" i="1" dirty="0" smtClean="0">
                <a:solidFill>
                  <a:srgbClr val="C00000"/>
                </a:solidFill>
              </a:rPr>
              <a:t>а</a:t>
            </a:r>
            <a:r>
              <a:rPr lang="ru-RU" i="1" dirty="0" smtClean="0"/>
              <a:t>тельное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i="1" dirty="0" smtClean="0"/>
              <a:t>              из</a:t>
            </a:r>
            <a:r>
              <a:rPr lang="ru-RU" i="1" dirty="0" smtClean="0">
                <a:solidFill>
                  <a:srgbClr val="0000FF"/>
                </a:solidFill>
              </a:rPr>
              <a:t>л</a:t>
            </a:r>
            <a:r>
              <a:rPr lang="ru-RU" i="1" u="sng" dirty="0" smtClean="0">
                <a:solidFill>
                  <a:srgbClr val="0000FF"/>
                </a:solidFill>
                <a:uFill>
                  <a:solidFill>
                    <a:srgbClr val="C00000"/>
                  </a:solidFill>
                </a:uFill>
              </a:rPr>
              <a:t>а</a:t>
            </a:r>
            <a:r>
              <a:rPr lang="ru-RU" i="1" dirty="0" smtClean="0">
                <a:solidFill>
                  <a:srgbClr val="0000FF"/>
                </a:solidFill>
              </a:rPr>
              <a:t>г</a:t>
            </a:r>
            <a:r>
              <a:rPr lang="ru-RU" i="1" dirty="0" smtClean="0">
                <a:solidFill>
                  <a:srgbClr val="C00000"/>
                </a:solidFill>
              </a:rPr>
              <a:t>а</a:t>
            </a:r>
            <a:r>
              <a:rPr lang="ru-RU" i="1" dirty="0" smtClean="0"/>
              <a:t>ть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i="1" dirty="0" smtClean="0"/>
              <a:t>              с</a:t>
            </a:r>
            <a:r>
              <a:rPr lang="ru-RU" i="1" dirty="0" smtClean="0">
                <a:solidFill>
                  <a:srgbClr val="0000FF"/>
                </a:solidFill>
              </a:rPr>
              <a:t>л</a:t>
            </a:r>
            <a:r>
              <a:rPr lang="ru-RU" i="1" u="sng" dirty="0" smtClean="0">
                <a:solidFill>
                  <a:srgbClr val="0000FF"/>
                </a:solidFill>
                <a:uFill>
                  <a:solidFill>
                    <a:srgbClr val="C00000"/>
                  </a:solidFill>
                </a:uFill>
              </a:rPr>
              <a:t>а</a:t>
            </a:r>
            <a:r>
              <a:rPr lang="ru-RU" i="1" dirty="0" smtClean="0">
                <a:solidFill>
                  <a:srgbClr val="0000FF"/>
                </a:solidFill>
              </a:rPr>
              <a:t>г</a:t>
            </a:r>
            <a:r>
              <a:rPr lang="ru-RU" i="1" dirty="0" smtClean="0">
                <a:solidFill>
                  <a:srgbClr val="C00000"/>
                </a:solidFill>
              </a:rPr>
              <a:t>а</a:t>
            </a:r>
            <a:r>
              <a:rPr lang="ru-RU" i="1" dirty="0" smtClean="0"/>
              <a:t>ть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12175102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Буква </a:t>
            </a:r>
            <a:r>
              <a:rPr lang="ru-RU" sz="3600" i="1" dirty="0" smtClean="0">
                <a:solidFill>
                  <a:srgbClr val="C00000"/>
                </a:solidFill>
              </a:rPr>
              <a:t>о</a:t>
            </a:r>
            <a:r>
              <a:rPr lang="ru-RU" dirty="0" smtClean="0"/>
              <a:t> пишется, если за корнем </a:t>
            </a:r>
            <a:r>
              <a:rPr lang="ru-RU" u="sng" dirty="0" smtClean="0"/>
              <a:t>нет суффикса </a:t>
            </a:r>
            <a:r>
              <a:rPr lang="ru-RU" sz="3600" i="1" u="sng" dirty="0" smtClean="0"/>
              <a:t>а</a:t>
            </a:r>
            <a:r>
              <a:rPr lang="ru-RU" dirty="0" smtClean="0"/>
              <a:t>:</a:t>
            </a:r>
          </a:p>
          <a:p>
            <a:pPr marL="0" indent="0">
              <a:spcBef>
                <a:spcPts val="0"/>
              </a:spcBef>
              <a:buNone/>
            </a:pPr>
            <a:endParaRPr lang="ru-RU" dirty="0"/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              </a:t>
            </a:r>
            <a:r>
              <a:rPr lang="ru-RU" i="1" dirty="0" smtClean="0"/>
              <a:t>из</a:t>
            </a:r>
            <a:r>
              <a:rPr lang="ru-RU" i="1" dirty="0" smtClean="0">
                <a:solidFill>
                  <a:srgbClr val="0000FF"/>
                </a:solidFill>
              </a:rPr>
              <a:t>л</a:t>
            </a:r>
            <a:r>
              <a:rPr lang="ru-RU" i="1" u="sng" dirty="0" smtClean="0">
                <a:solidFill>
                  <a:srgbClr val="0000FF"/>
                </a:solidFill>
                <a:uFill>
                  <a:solidFill>
                    <a:srgbClr val="C00000"/>
                  </a:solidFill>
                </a:uFill>
              </a:rPr>
              <a:t>о</a:t>
            </a:r>
            <a:r>
              <a:rPr lang="ru-RU" i="1" dirty="0" smtClean="0">
                <a:solidFill>
                  <a:srgbClr val="0000FF"/>
                </a:solidFill>
              </a:rPr>
              <a:t>ж</a:t>
            </a:r>
            <a:r>
              <a:rPr lang="ru-RU" i="1" dirty="0" smtClean="0"/>
              <a:t>ение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i="1" dirty="0" smtClean="0"/>
              <a:t>              при</a:t>
            </a:r>
            <a:r>
              <a:rPr lang="ru-RU" i="1" dirty="0" smtClean="0">
                <a:solidFill>
                  <a:srgbClr val="0000FF"/>
                </a:solidFill>
              </a:rPr>
              <a:t>л</a:t>
            </a:r>
            <a:r>
              <a:rPr lang="ru-RU" i="1" u="sng" dirty="0" smtClean="0">
                <a:solidFill>
                  <a:srgbClr val="0000FF"/>
                </a:solidFill>
                <a:uFill>
                  <a:solidFill>
                    <a:srgbClr val="C00000"/>
                  </a:solidFill>
                </a:uFill>
              </a:rPr>
              <a:t>о</a:t>
            </a:r>
            <a:r>
              <a:rPr lang="ru-RU" i="1" dirty="0" smtClean="0">
                <a:solidFill>
                  <a:srgbClr val="0000FF"/>
                </a:solidFill>
              </a:rPr>
              <a:t>ж</a:t>
            </a:r>
            <a:r>
              <a:rPr lang="ru-RU" i="1" dirty="0" smtClean="0"/>
              <a:t>ить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i="1" dirty="0" smtClean="0"/>
              <a:t>              по</a:t>
            </a:r>
            <a:r>
              <a:rPr lang="ru-RU" i="1" dirty="0" smtClean="0">
                <a:solidFill>
                  <a:srgbClr val="0000FF"/>
                </a:solidFill>
              </a:rPr>
              <a:t>л</a:t>
            </a:r>
            <a:r>
              <a:rPr lang="ru-RU" i="1" u="sng" dirty="0" smtClean="0">
                <a:solidFill>
                  <a:srgbClr val="0000FF"/>
                </a:solidFill>
                <a:uFill>
                  <a:solidFill>
                    <a:srgbClr val="C00000"/>
                  </a:solidFill>
                </a:uFill>
              </a:rPr>
              <a:t>о</a:t>
            </a:r>
            <a:r>
              <a:rPr lang="ru-RU" i="1" dirty="0" smtClean="0">
                <a:solidFill>
                  <a:srgbClr val="0000FF"/>
                </a:solidFill>
              </a:rPr>
              <a:t>ж</a:t>
            </a:r>
            <a:r>
              <a:rPr lang="ru-RU" i="1" dirty="0" smtClean="0"/>
              <a:t>ение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410247571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2800" u="heavy" dirty="0">
                <a:solidFill>
                  <a:srgbClr val="221304"/>
                </a:solidFill>
                <a:uFill>
                  <a:solidFill>
                    <a:srgbClr val="C00000"/>
                  </a:solidFill>
                </a:uFill>
              </a:rPr>
              <a:t>Буквы А – О в корнях </a:t>
            </a:r>
            <a:r>
              <a:rPr lang="ru-RU" sz="2800" u="heavy" dirty="0" smtClean="0">
                <a:solidFill>
                  <a:srgbClr val="221304"/>
                </a:solidFill>
                <a:uFill>
                  <a:solidFill>
                    <a:srgbClr val="C00000"/>
                  </a:solidFill>
                </a:uFill>
              </a:rPr>
              <a:t>-РАСТ-(-РАЩ-) </a:t>
            </a:r>
            <a:r>
              <a:rPr lang="ru-RU" sz="2800" u="heavy" dirty="0">
                <a:solidFill>
                  <a:srgbClr val="221304"/>
                </a:solidFill>
                <a:uFill>
                  <a:solidFill>
                    <a:srgbClr val="C00000"/>
                  </a:solidFill>
                </a:uFill>
              </a:rPr>
              <a:t>– - </a:t>
            </a:r>
            <a:r>
              <a:rPr lang="ru-RU" sz="2800" u="heavy" dirty="0" smtClean="0">
                <a:solidFill>
                  <a:srgbClr val="221304"/>
                </a:solidFill>
                <a:uFill>
                  <a:solidFill>
                    <a:srgbClr val="C00000"/>
                  </a:solidFill>
                </a:uFill>
              </a:rPr>
              <a:t>РОС-</a:t>
            </a:r>
            <a:endParaRPr lang="ru-RU" sz="2800" u="heavy" dirty="0">
              <a:uFill>
                <a:solidFill>
                  <a:srgbClr val="C00000"/>
                </a:solidFill>
              </a:u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В корне </a:t>
            </a:r>
            <a:r>
              <a:rPr lang="ru-RU" sz="3600" i="1" dirty="0" smtClean="0">
                <a:solidFill>
                  <a:srgbClr val="0000FF"/>
                </a:solidFill>
              </a:rPr>
              <a:t>-</a:t>
            </a:r>
            <a:r>
              <a:rPr lang="ru-RU" sz="3600" i="1" dirty="0" err="1" smtClean="0">
                <a:solidFill>
                  <a:srgbClr val="0000FF"/>
                </a:solidFill>
              </a:rPr>
              <a:t>раст</a:t>
            </a:r>
            <a:r>
              <a:rPr lang="ru-RU" sz="3600" i="1" dirty="0" smtClean="0">
                <a:solidFill>
                  <a:srgbClr val="0000FF"/>
                </a:solidFill>
              </a:rPr>
              <a:t>- (-</a:t>
            </a:r>
            <a:r>
              <a:rPr lang="ru-RU" sz="3600" i="1" dirty="0" err="1" smtClean="0">
                <a:solidFill>
                  <a:srgbClr val="0000FF"/>
                </a:solidFill>
              </a:rPr>
              <a:t>ращ</a:t>
            </a:r>
            <a:r>
              <a:rPr lang="ru-RU" sz="3600" i="1" dirty="0" smtClean="0">
                <a:solidFill>
                  <a:srgbClr val="0000FF"/>
                </a:solidFill>
              </a:rPr>
              <a:t>-)</a:t>
            </a:r>
            <a:r>
              <a:rPr lang="ru-RU" dirty="0" smtClean="0"/>
              <a:t>– </a:t>
            </a:r>
            <a:r>
              <a:rPr lang="ru-RU" sz="3600" i="1" dirty="0" smtClean="0">
                <a:solidFill>
                  <a:srgbClr val="0000FF"/>
                </a:solidFill>
              </a:rPr>
              <a:t>-рос-</a:t>
            </a:r>
            <a:r>
              <a:rPr lang="ru-RU" dirty="0" smtClean="0"/>
              <a:t> буква </a:t>
            </a:r>
            <a:r>
              <a:rPr lang="ru-RU" sz="3600" i="1" dirty="0" smtClean="0">
                <a:solidFill>
                  <a:srgbClr val="C00000"/>
                </a:solidFill>
              </a:rPr>
              <a:t>а</a:t>
            </a:r>
            <a:r>
              <a:rPr lang="ru-RU" dirty="0" smtClean="0"/>
              <a:t> пишется перед </a:t>
            </a:r>
            <a:r>
              <a:rPr lang="ru-RU" sz="3600" i="1" dirty="0" err="1" smtClean="0">
                <a:solidFill>
                  <a:srgbClr val="C00000"/>
                </a:solidFill>
              </a:rPr>
              <a:t>ст</a:t>
            </a:r>
            <a:r>
              <a:rPr lang="ru-RU" sz="3600" i="1" dirty="0" smtClean="0"/>
              <a:t>,</a:t>
            </a:r>
            <a:r>
              <a:rPr lang="ru-RU" sz="3600" i="1" dirty="0" smtClean="0">
                <a:solidFill>
                  <a:srgbClr val="C00000"/>
                </a:solidFill>
              </a:rPr>
              <a:t> щ</a:t>
            </a:r>
            <a:r>
              <a:rPr lang="ru-RU" dirty="0" smtClean="0"/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 </a:t>
            </a:r>
            <a:r>
              <a:rPr lang="ru-RU" dirty="0" smtClean="0"/>
              <a:t>             </a:t>
            </a:r>
            <a:r>
              <a:rPr lang="ru-RU" i="1" dirty="0" smtClean="0"/>
              <a:t>воз</a:t>
            </a:r>
            <a:r>
              <a:rPr lang="ru-RU" i="1" dirty="0" smtClean="0">
                <a:solidFill>
                  <a:srgbClr val="0000FF"/>
                </a:solidFill>
              </a:rPr>
              <a:t>р</a:t>
            </a:r>
            <a:r>
              <a:rPr lang="ru-RU" i="1" dirty="0" smtClean="0">
                <a:solidFill>
                  <a:srgbClr val="C00000"/>
                </a:solidFill>
              </a:rPr>
              <a:t>а</a:t>
            </a:r>
            <a:r>
              <a:rPr lang="ru-RU" i="1" u="sng" dirty="0" smtClean="0">
                <a:solidFill>
                  <a:srgbClr val="0000FF"/>
                </a:solidFill>
                <a:uFill>
                  <a:solidFill>
                    <a:srgbClr val="C00000"/>
                  </a:solidFill>
                </a:uFill>
              </a:rPr>
              <a:t>ст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i="1" dirty="0" smtClean="0"/>
              <a:t>              </a:t>
            </a:r>
            <a:r>
              <a:rPr lang="ru-RU" i="1" dirty="0" smtClean="0">
                <a:solidFill>
                  <a:srgbClr val="0000FF"/>
                </a:solidFill>
              </a:rPr>
              <a:t>р</a:t>
            </a:r>
            <a:r>
              <a:rPr lang="ru-RU" i="1" dirty="0" smtClean="0">
                <a:solidFill>
                  <a:srgbClr val="C00000"/>
                </a:solidFill>
              </a:rPr>
              <a:t>а</a:t>
            </a:r>
            <a:r>
              <a:rPr lang="ru-RU" i="1" u="sng" dirty="0" smtClean="0">
                <a:solidFill>
                  <a:srgbClr val="0000FF"/>
                </a:solidFill>
                <a:uFill>
                  <a:solidFill>
                    <a:srgbClr val="C00000"/>
                  </a:solidFill>
                </a:uFill>
              </a:rPr>
              <a:t>ст</a:t>
            </a:r>
            <a:r>
              <a:rPr lang="ru-RU" i="1" dirty="0" smtClean="0"/>
              <a:t>ительность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i="1" dirty="0" smtClean="0"/>
              <a:t>              вы</a:t>
            </a:r>
            <a:r>
              <a:rPr lang="ru-RU" i="1" dirty="0" smtClean="0">
                <a:solidFill>
                  <a:srgbClr val="0000FF"/>
                </a:solidFill>
              </a:rPr>
              <a:t>р</a:t>
            </a:r>
            <a:r>
              <a:rPr lang="ru-RU" i="1" dirty="0" smtClean="0">
                <a:solidFill>
                  <a:srgbClr val="C00000"/>
                </a:solidFill>
              </a:rPr>
              <a:t>а</a:t>
            </a:r>
            <a:r>
              <a:rPr lang="ru-RU" i="1" u="sng" dirty="0" smtClean="0">
                <a:solidFill>
                  <a:srgbClr val="0000FF"/>
                </a:solidFill>
                <a:uFill>
                  <a:solidFill>
                    <a:srgbClr val="C00000"/>
                  </a:solidFill>
                </a:uFill>
              </a:rPr>
              <a:t>щ</a:t>
            </a:r>
            <a:r>
              <a:rPr lang="ru-RU" i="1" dirty="0" smtClean="0"/>
              <a:t>ивать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i="1" dirty="0" smtClean="0"/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ru-RU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 </a:t>
            </a:r>
            <a:r>
              <a:rPr lang="ru-RU" dirty="0" smtClean="0"/>
              <a:t>             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21597376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</a:rPr>
              <a:t>Буква </a:t>
            </a:r>
            <a:r>
              <a:rPr lang="ru-RU" sz="3600" i="1" dirty="0">
                <a:solidFill>
                  <a:srgbClr val="C00000"/>
                </a:solidFill>
              </a:rPr>
              <a:t>о</a:t>
            </a:r>
            <a:r>
              <a:rPr lang="ru-RU" dirty="0">
                <a:solidFill>
                  <a:srgbClr val="000000"/>
                </a:solidFill>
              </a:rPr>
              <a:t> пишется перед </a:t>
            </a:r>
            <a:r>
              <a:rPr lang="ru-RU" sz="3600" i="1" dirty="0">
                <a:solidFill>
                  <a:srgbClr val="C00000"/>
                </a:solidFill>
              </a:rPr>
              <a:t>с</a:t>
            </a:r>
            <a:r>
              <a:rPr lang="ru-RU" dirty="0">
                <a:solidFill>
                  <a:srgbClr val="000000"/>
                </a:solidFill>
              </a:rPr>
              <a:t>: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dirty="0">
                <a:solidFill>
                  <a:srgbClr val="000000"/>
                </a:solidFill>
              </a:rPr>
              <a:t>              </a:t>
            </a:r>
            <a:r>
              <a:rPr lang="ru-RU" i="1" dirty="0">
                <a:solidFill>
                  <a:srgbClr val="000000"/>
                </a:solidFill>
              </a:rPr>
              <a:t>вы</a:t>
            </a:r>
            <a:r>
              <a:rPr lang="ru-RU" i="1" dirty="0">
                <a:solidFill>
                  <a:srgbClr val="0000FF"/>
                </a:solidFill>
              </a:rPr>
              <a:t>р</a:t>
            </a:r>
            <a:r>
              <a:rPr lang="ru-RU" i="1" dirty="0">
                <a:solidFill>
                  <a:srgbClr val="C00000"/>
                </a:solidFill>
              </a:rPr>
              <a:t>о</a:t>
            </a:r>
            <a:r>
              <a:rPr lang="ru-RU" i="1" u="sng" dirty="0">
                <a:solidFill>
                  <a:srgbClr val="0000FF"/>
                </a:solidFill>
                <a:uFill>
                  <a:solidFill>
                    <a:srgbClr val="C00000"/>
                  </a:solidFill>
                </a:uFill>
              </a:rPr>
              <a:t>с</a:t>
            </a:r>
            <a:r>
              <a:rPr lang="ru-RU" i="1" dirty="0">
                <a:solidFill>
                  <a:srgbClr val="000000"/>
                </a:solidFill>
              </a:rPr>
              <a:t>ший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i="1" dirty="0">
                <a:solidFill>
                  <a:srgbClr val="000000"/>
                </a:solidFill>
              </a:rPr>
              <a:t>              за</a:t>
            </a:r>
            <a:r>
              <a:rPr lang="ru-RU" i="1" dirty="0">
                <a:solidFill>
                  <a:srgbClr val="0000FF"/>
                </a:solidFill>
              </a:rPr>
              <a:t>р</a:t>
            </a:r>
            <a:r>
              <a:rPr lang="ru-RU" i="1" dirty="0">
                <a:solidFill>
                  <a:srgbClr val="C00000"/>
                </a:solidFill>
              </a:rPr>
              <a:t>о</a:t>
            </a:r>
            <a:r>
              <a:rPr lang="ru-RU" i="1" u="sng" dirty="0">
                <a:solidFill>
                  <a:srgbClr val="0000FF"/>
                </a:solidFill>
                <a:uFill>
                  <a:solidFill>
                    <a:srgbClr val="C00000"/>
                  </a:solidFill>
                </a:uFill>
              </a:rPr>
              <a:t>с</a:t>
            </a:r>
            <a:r>
              <a:rPr lang="ru-RU" i="1" dirty="0">
                <a:solidFill>
                  <a:srgbClr val="000000"/>
                </a:solidFill>
              </a:rPr>
              <a:t>ли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i="1" dirty="0">
                <a:solidFill>
                  <a:srgbClr val="000000"/>
                </a:solidFill>
              </a:rPr>
              <a:t>              по</a:t>
            </a:r>
            <a:r>
              <a:rPr lang="ru-RU" i="1" dirty="0">
                <a:solidFill>
                  <a:srgbClr val="0000FF"/>
                </a:solidFill>
              </a:rPr>
              <a:t>р</a:t>
            </a:r>
            <a:r>
              <a:rPr lang="ru-RU" i="1" dirty="0">
                <a:solidFill>
                  <a:srgbClr val="C00000"/>
                </a:solidFill>
              </a:rPr>
              <a:t>о</a:t>
            </a:r>
            <a:r>
              <a:rPr lang="ru-RU" i="1" u="sng" dirty="0">
                <a:solidFill>
                  <a:srgbClr val="0000FF"/>
                </a:solidFill>
                <a:uFill>
                  <a:solidFill>
                    <a:srgbClr val="C00000"/>
                  </a:solidFill>
                </a:uFill>
              </a:rPr>
              <a:t>с</a:t>
            </a:r>
            <a:r>
              <a:rPr lang="ru-RU" i="1" dirty="0">
                <a:solidFill>
                  <a:srgbClr val="000000"/>
                </a:solidFill>
              </a:rPr>
              <a:t>ли</a:t>
            </a:r>
          </a:p>
        </p:txBody>
      </p:sp>
    </p:spTree>
    <p:extLst>
      <p:ext uri="{BB962C8B-B14F-4D97-AF65-F5344CB8AC3E}">
        <p14:creationId xmlns:p14="http://schemas.microsoft.com/office/powerpoint/2010/main" val="2335453803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dirty="0" smtClean="0">
                <a:solidFill>
                  <a:srgbClr val="C00000"/>
                </a:solidFill>
              </a:rPr>
              <a:t>Слова-исключения!</a:t>
            </a:r>
          </a:p>
          <a:p>
            <a:pPr marL="0" indent="0">
              <a:spcBef>
                <a:spcPts val="0"/>
              </a:spcBef>
              <a:buNone/>
            </a:pPr>
            <a:endParaRPr lang="ru-RU" dirty="0" smtClean="0">
              <a:solidFill>
                <a:srgbClr val="C0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 </a:t>
            </a:r>
            <a:r>
              <a:rPr lang="ru-RU" dirty="0" smtClean="0"/>
              <a:t>                 </a:t>
            </a:r>
            <a:r>
              <a:rPr lang="ru-RU" i="1" dirty="0" smtClean="0">
                <a:solidFill>
                  <a:srgbClr val="0000FF"/>
                </a:solidFill>
              </a:rPr>
              <a:t>р</a:t>
            </a:r>
            <a:r>
              <a:rPr lang="ru-RU" i="1" dirty="0" smtClean="0">
                <a:solidFill>
                  <a:srgbClr val="C00000"/>
                </a:solidFill>
              </a:rPr>
              <a:t>о</a:t>
            </a:r>
            <a:r>
              <a:rPr lang="ru-RU" i="1" dirty="0" smtClean="0">
                <a:solidFill>
                  <a:srgbClr val="0000FF"/>
                </a:solidFill>
              </a:rPr>
              <a:t>ст</a:t>
            </a:r>
            <a:r>
              <a:rPr lang="ru-RU" i="1" dirty="0" smtClean="0"/>
              <a:t>ок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i="1" dirty="0" smtClean="0"/>
              <a:t>                  </a:t>
            </a:r>
            <a:r>
              <a:rPr lang="ru-RU" i="1" dirty="0" smtClean="0">
                <a:solidFill>
                  <a:srgbClr val="0000FF"/>
                </a:solidFill>
              </a:rPr>
              <a:t>р</a:t>
            </a:r>
            <a:r>
              <a:rPr lang="ru-RU" i="1" dirty="0" smtClean="0">
                <a:solidFill>
                  <a:srgbClr val="C00000"/>
                </a:solidFill>
              </a:rPr>
              <a:t>о</a:t>
            </a:r>
            <a:r>
              <a:rPr lang="ru-RU" i="1" dirty="0" smtClean="0">
                <a:solidFill>
                  <a:srgbClr val="0000FF"/>
                </a:solidFill>
              </a:rPr>
              <a:t>ст</a:t>
            </a:r>
            <a:r>
              <a:rPr lang="ru-RU" i="1" dirty="0" smtClean="0"/>
              <a:t>овщик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i="1" dirty="0" smtClean="0"/>
              <a:t>                  </a:t>
            </a:r>
            <a:r>
              <a:rPr lang="ru-RU" i="1" dirty="0" smtClean="0">
                <a:solidFill>
                  <a:srgbClr val="0000FF"/>
                </a:solidFill>
              </a:rPr>
              <a:t>Р</a:t>
            </a:r>
            <a:r>
              <a:rPr lang="ru-RU" i="1" dirty="0" smtClean="0">
                <a:solidFill>
                  <a:srgbClr val="C00000"/>
                </a:solidFill>
              </a:rPr>
              <a:t>о</a:t>
            </a:r>
            <a:r>
              <a:rPr lang="ru-RU" i="1" dirty="0" smtClean="0">
                <a:solidFill>
                  <a:srgbClr val="0000FF"/>
                </a:solidFill>
              </a:rPr>
              <a:t>ст</a:t>
            </a:r>
            <a:r>
              <a:rPr lang="ru-RU" i="1" dirty="0" smtClean="0"/>
              <a:t>ов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i="1" dirty="0" smtClean="0"/>
              <a:t>                  </a:t>
            </a:r>
            <a:r>
              <a:rPr lang="ru-RU" i="1" dirty="0" smtClean="0">
                <a:solidFill>
                  <a:srgbClr val="0000FF"/>
                </a:solidFill>
              </a:rPr>
              <a:t>Р</a:t>
            </a:r>
            <a:r>
              <a:rPr lang="ru-RU" i="1" dirty="0" smtClean="0">
                <a:solidFill>
                  <a:srgbClr val="C00000"/>
                </a:solidFill>
              </a:rPr>
              <a:t>о</a:t>
            </a:r>
            <a:r>
              <a:rPr lang="ru-RU" i="1" dirty="0" smtClean="0">
                <a:solidFill>
                  <a:srgbClr val="0000FF"/>
                </a:solidFill>
              </a:rPr>
              <a:t>ст</a:t>
            </a:r>
            <a:r>
              <a:rPr lang="ru-RU" i="1" dirty="0" smtClean="0"/>
              <a:t>ислав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i="1" dirty="0" smtClean="0"/>
              <a:t>                  от</a:t>
            </a:r>
            <a:r>
              <a:rPr lang="ru-RU" i="1" dirty="0" smtClean="0">
                <a:solidFill>
                  <a:srgbClr val="0000FF"/>
                </a:solidFill>
              </a:rPr>
              <a:t>р</a:t>
            </a:r>
            <a:r>
              <a:rPr lang="ru-RU" i="1" dirty="0" smtClean="0">
                <a:solidFill>
                  <a:srgbClr val="C00000"/>
                </a:solidFill>
              </a:rPr>
              <a:t>а</a:t>
            </a:r>
            <a:r>
              <a:rPr lang="ru-RU" i="1" dirty="0" smtClean="0">
                <a:solidFill>
                  <a:srgbClr val="0000FF"/>
                </a:solidFill>
              </a:rPr>
              <a:t>с</a:t>
            </a:r>
            <a:r>
              <a:rPr lang="ru-RU" i="1" dirty="0" smtClean="0"/>
              <a:t>ль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405348442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dirty="0" smtClean="0">
                <a:solidFill>
                  <a:srgbClr val="C00000"/>
                </a:solidFill>
              </a:rPr>
              <a:t>Запомните!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Чередующуюся гласную в корне </a:t>
            </a:r>
            <a:r>
              <a:rPr lang="ru-RU" u="sng" dirty="0" smtClean="0"/>
              <a:t>нельзя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u="sng" dirty="0" smtClean="0"/>
              <a:t>проверять ударением</a:t>
            </a:r>
            <a:r>
              <a:rPr lang="ru-RU" dirty="0" smtClean="0"/>
              <a:t>! Здесь применяем правило: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i="1" dirty="0" smtClean="0"/>
              <a:t>    В слове </a:t>
            </a:r>
            <a:r>
              <a:rPr lang="ru-RU" sz="3600" i="1" dirty="0" smtClean="0">
                <a:solidFill>
                  <a:srgbClr val="0000FF"/>
                </a:solidFill>
              </a:rPr>
              <a:t>выр</a:t>
            </a:r>
            <a:r>
              <a:rPr lang="ru-RU" sz="3600" i="1" u="sng" dirty="0" smtClean="0">
                <a:solidFill>
                  <a:srgbClr val="0000FF"/>
                </a:solidFill>
                <a:uFill>
                  <a:solidFill>
                    <a:srgbClr val="C00000"/>
                  </a:solidFill>
                </a:uFill>
              </a:rPr>
              <a:t>о</a:t>
            </a:r>
            <a:r>
              <a:rPr lang="ru-RU" sz="3600" i="1" dirty="0" smtClean="0">
                <a:solidFill>
                  <a:srgbClr val="0000FF"/>
                </a:solidFill>
              </a:rPr>
              <a:t>с</a:t>
            </a:r>
            <a:r>
              <a:rPr lang="ru-RU" i="1" dirty="0" smtClean="0"/>
              <a:t> в корне пишем гласную </a:t>
            </a:r>
            <a:r>
              <a:rPr lang="ru-RU" sz="3600" i="1" dirty="0" smtClean="0">
                <a:solidFill>
                  <a:srgbClr val="C00000"/>
                </a:solidFill>
              </a:rPr>
              <a:t>о</a:t>
            </a:r>
            <a:r>
              <a:rPr lang="ru-RU" i="1" dirty="0" smtClean="0"/>
              <a:t>,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i="1" dirty="0"/>
              <a:t> </a:t>
            </a:r>
            <a:r>
              <a:rPr lang="ru-RU" i="1" dirty="0" smtClean="0"/>
              <a:t>   потому что в корне с чередующейся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i="1" dirty="0"/>
              <a:t> </a:t>
            </a:r>
            <a:r>
              <a:rPr lang="ru-RU" i="1" dirty="0" smtClean="0"/>
              <a:t>   гласной буква </a:t>
            </a:r>
            <a:r>
              <a:rPr lang="ru-RU" sz="3600" i="1" dirty="0" smtClean="0">
                <a:solidFill>
                  <a:srgbClr val="C00000"/>
                </a:solidFill>
              </a:rPr>
              <a:t>о</a:t>
            </a:r>
            <a:r>
              <a:rPr lang="ru-RU" i="1" dirty="0" smtClean="0"/>
              <a:t> пишется перед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i="1" dirty="0"/>
              <a:t> </a:t>
            </a:r>
            <a:r>
              <a:rPr lang="ru-RU" i="1" dirty="0" smtClean="0"/>
              <a:t>   согласной </a:t>
            </a:r>
            <a:r>
              <a:rPr lang="ru-RU" sz="3600" i="1" dirty="0" smtClean="0">
                <a:solidFill>
                  <a:srgbClr val="0000FF"/>
                </a:solidFill>
              </a:rPr>
              <a:t>с</a:t>
            </a:r>
            <a:r>
              <a:rPr lang="ru-RU" i="1" dirty="0" smtClean="0"/>
              <a:t>.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25441081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dirty="0" smtClean="0">
                <a:solidFill>
                  <a:srgbClr val="C00000"/>
                </a:solidFill>
              </a:rPr>
              <a:t>Запомните!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Нужно отличать корень </a:t>
            </a:r>
            <a:r>
              <a:rPr lang="ru-RU" sz="3600" i="1" dirty="0" smtClean="0">
                <a:solidFill>
                  <a:srgbClr val="0000FF"/>
                </a:solidFill>
              </a:rPr>
              <a:t>-рос-  </a:t>
            </a:r>
            <a:r>
              <a:rPr lang="ru-RU" dirty="0" smtClean="0"/>
              <a:t>с чередующейся гласной </a:t>
            </a:r>
            <a:r>
              <a:rPr lang="ru-RU" sz="3600" i="1" dirty="0" smtClean="0">
                <a:solidFill>
                  <a:srgbClr val="C00000"/>
                </a:solidFill>
              </a:rPr>
              <a:t>о</a:t>
            </a:r>
            <a:r>
              <a:rPr lang="ru-RU" dirty="0" smtClean="0"/>
              <a:t> от </a:t>
            </a:r>
            <a:r>
              <a:rPr lang="ru-RU" u="sng" dirty="0" smtClean="0"/>
              <a:t>омонимичного</a:t>
            </a:r>
            <a:r>
              <a:rPr lang="ru-RU" dirty="0" smtClean="0"/>
              <a:t> корня </a:t>
            </a:r>
            <a:r>
              <a:rPr lang="ru-RU" sz="3600" i="1" dirty="0" smtClean="0">
                <a:solidFill>
                  <a:srgbClr val="0000FF"/>
                </a:solidFill>
              </a:rPr>
              <a:t>-рос- </a:t>
            </a:r>
            <a:r>
              <a:rPr lang="ru-RU" dirty="0" smtClean="0"/>
              <a:t>с безударной гласной, </a:t>
            </a:r>
            <a:r>
              <a:rPr lang="ru-RU" i="1" dirty="0" smtClean="0">
                <a:solidFill>
                  <a:srgbClr val="C00000"/>
                </a:solidFill>
              </a:rPr>
              <a:t>проверяемой ударением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6599043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Слова с чередующейся гласной в корне: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i="1" dirty="0" smtClean="0"/>
              <a:t>     за</a:t>
            </a:r>
            <a:r>
              <a:rPr lang="ru-RU" i="1" dirty="0" smtClean="0">
                <a:solidFill>
                  <a:srgbClr val="0000FF"/>
                </a:solidFill>
              </a:rPr>
              <a:t>р</a:t>
            </a:r>
            <a:r>
              <a:rPr lang="ru-RU" i="1" dirty="0" smtClean="0">
                <a:solidFill>
                  <a:srgbClr val="C00000"/>
                </a:solidFill>
              </a:rPr>
              <a:t>о</a:t>
            </a:r>
            <a:r>
              <a:rPr lang="ru-RU" i="1" u="sng" dirty="0" smtClean="0">
                <a:solidFill>
                  <a:srgbClr val="0000FF"/>
                </a:solidFill>
                <a:uFill>
                  <a:solidFill>
                    <a:srgbClr val="C00000"/>
                  </a:solidFill>
                </a:uFill>
              </a:rPr>
              <a:t>с</a:t>
            </a:r>
            <a:r>
              <a:rPr lang="ru-RU" i="1" dirty="0" smtClean="0">
                <a:uFill>
                  <a:solidFill>
                    <a:srgbClr val="C00000"/>
                  </a:solidFill>
                </a:uFill>
              </a:rPr>
              <a:t>ший</a:t>
            </a:r>
            <a:r>
              <a:rPr lang="ru-RU" i="1" dirty="0" smtClean="0"/>
              <a:t>, вы</a:t>
            </a:r>
            <a:r>
              <a:rPr lang="ru-RU" i="1" dirty="0" smtClean="0">
                <a:solidFill>
                  <a:srgbClr val="0000FF"/>
                </a:solidFill>
              </a:rPr>
              <a:t>р</a:t>
            </a:r>
            <a:r>
              <a:rPr lang="ru-RU" i="1" dirty="0" smtClean="0">
                <a:solidFill>
                  <a:srgbClr val="C00000"/>
                </a:solidFill>
              </a:rPr>
              <a:t>о</a:t>
            </a:r>
            <a:r>
              <a:rPr lang="ru-RU" i="1" u="sng" dirty="0" smtClean="0">
                <a:solidFill>
                  <a:srgbClr val="0000FF"/>
                </a:solidFill>
                <a:uFill>
                  <a:solidFill>
                    <a:srgbClr val="C00000"/>
                  </a:solidFill>
                </a:uFill>
              </a:rPr>
              <a:t>с</a:t>
            </a:r>
            <a:r>
              <a:rPr lang="ru-RU" i="1" dirty="0" smtClean="0"/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ru-RU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Слова с </a:t>
            </a:r>
            <a:r>
              <a:rPr lang="ru-RU" dirty="0"/>
              <a:t>безударной </a:t>
            </a:r>
            <a:r>
              <a:rPr lang="ru-RU" dirty="0" smtClean="0"/>
              <a:t>гласной, проверяемой ударением: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>
                <a:solidFill>
                  <a:srgbClr val="0000FF"/>
                </a:solidFill>
              </a:rPr>
              <a:t>     </a:t>
            </a:r>
            <a:r>
              <a:rPr lang="ru-RU" i="1" dirty="0" smtClean="0">
                <a:solidFill>
                  <a:srgbClr val="0000FF"/>
                </a:solidFill>
              </a:rPr>
              <a:t>р</a:t>
            </a:r>
            <a:r>
              <a:rPr lang="ru-RU" i="1" dirty="0" smtClean="0">
                <a:solidFill>
                  <a:srgbClr val="C00000"/>
                </a:solidFill>
              </a:rPr>
              <a:t>о</a:t>
            </a:r>
            <a:r>
              <a:rPr lang="ru-RU" i="1" dirty="0" smtClean="0">
                <a:solidFill>
                  <a:srgbClr val="0000FF"/>
                </a:solidFill>
              </a:rPr>
              <a:t>с</a:t>
            </a:r>
            <a:r>
              <a:rPr lang="ru-RU" i="1" dirty="0" smtClean="0"/>
              <a:t>а (</a:t>
            </a:r>
            <a:r>
              <a:rPr lang="ru-RU" i="1" dirty="0" err="1" smtClean="0">
                <a:solidFill>
                  <a:srgbClr val="0000FF"/>
                </a:solidFill>
              </a:rPr>
              <a:t>ро</a:t>
            </a:r>
            <a:r>
              <a:rPr lang="ru-RU" i="1" dirty="0" err="1" smtClean="0"/>
              <a:t>ʹ</a:t>
            </a:r>
            <a:r>
              <a:rPr lang="ru-RU" i="1" dirty="0" err="1" smtClean="0">
                <a:solidFill>
                  <a:srgbClr val="0000FF"/>
                </a:solidFill>
              </a:rPr>
              <a:t>с</a:t>
            </a:r>
            <a:r>
              <a:rPr lang="ru-RU" i="1" dirty="0" err="1" smtClean="0"/>
              <a:t>ы</a:t>
            </a:r>
            <a:r>
              <a:rPr lang="ru-RU" i="1" dirty="0" smtClean="0"/>
              <a:t>), </a:t>
            </a:r>
            <a:r>
              <a:rPr lang="ru-RU" i="1" dirty="0" smtClean="0">
                <a:solidFill>
                  <a:srgbClr val="0000FF"/>
                </a:solidFill>
              </a:rPr>
              <a:t>р</a:t>
            </a:r>
            <a:r>
              <a:rPr lang="ru-RU" i="1" dirty="0" smtClean="0">
                <a:solidFill>
                  <a:srgbClr val="C00000"/>
                </a:solidFill>
              </a:rPr>
              <a:t>о</a:t>
            </a:r>
            <a:r>
              <a:rPr lang="ru-RU" i="1" dirty="0" smtClean="0">
                <a:solidFill>
                  <a:srgbClr val="0000FF"/>
                </a:solidFill>
              </a:rPr>
              <a:t>с</a:t>
            </a:r>
            <a:r>
              <a:rPr lang="ru-RU" i="1" dirty="0" smtClean="0"/>
              <a:t>инка </a:t>
            </a:r>
            <a:r>
              <a:rPr lang="ru-RU" i="1" dirty="0" smtClean="0">
                <a:solidFill>
                  <a:srgbClr val="000000"/>
                </a:solidFill>
              </a:rPr>
              <a:t>(</a:t>
            </a:r>
            <a:r>
              <a:rPr lang="ru-RU" i="1" dirty="0" err="1">
                <a:solidFill>
                  <a:srgbClr val="0000FF"/>
                </a:solidFill>
              </a:rPr>
              <a:t>ро</a:t>
            </a:r>
            <a:r>
              <a:rPr lang="ru-RU" i="1" dirty="0" err="1">
                <a:solidFill>
                  <a:srgbClr val="000000"/>
                </a:solidFill>
              </a:rPr>
              <a:t>ʹ</a:t>
            </a:r>
            <a:r>
              <a:rPr lang="ru-RU" i="1" dirty="0" err="1">
                <a:solidFill>
                  <a:srgbClr val="0000FF"/>
                </a:solidFill>
              </a:rPr>
              <a:t>с</a:t>
            </a:r>
            <a:r>
              <a:rPr lang="ru-RU" i="1" dirty="0" err="1">
                <a:solidFill>
                  <a:srgbClr val="000000"/>
                </a:solidFill>
              </a:rPr>
              <a:t>ы</a:t>
            </a:r>
            <a:r>
              <a:rPr lang="ru-RU" i="1" dirty="0" smtClean="0">
                <a:solidFill>
                  <a:srgbClr val="000000"/>
                </a:solidFill>
              </a:rPr>
              <a:t>).</a:t>
            </a:r>
            <a:r>
              <a:rPr lang="ru-RU" i="1" dirty="0" smtClean="0"/>
              <a:t>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709932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87624" y="4437112"/>
            <a:ext cx="7772400" cy="1362075"/>
          </a:xfrm>
        </p:spPr>
        <p:txBody>
          <a:bodyPr/>
          <a:lstStyle/>
          <a:p>
            <a:r>
              <a:rPr lang="ru-RU" sz="3600" b="0" dirty="0" smtClean="0"/>
              <a:t>проверьте себя</a:t>
            </a:r>
            <a:endParaRPr lang="ru-RU" sz="3600" b="0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680422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2800" u="sng" dirty="0" smtClean="0">
                <a:solidFill>
                  <a:srgbClr val="C00000"/>
                </a:solidFill>
                <a:uFill>
                  <a:solidFill>
                    <a:schemeClr val="tx2">
                      <a:lumMod val="90000"/>
                      <a:lumOff val="10000"/>
                    </a:schemeClr>
                  </a:solidFill>
                </a:uFill>
              </a:rPr>
              <a:t>Вставьте пропущенные буквы</a:t>
            </a:r>
            <a:endParaRPr lang="ru-RU" sz="2800" u="sng" dirty="0">
              <a:solidFill>
                <a:srgbClr val="C00000"/>
              </a:solidFill>
              <a:uFill>
                <a:solidFill>
                  <a:schemeClr val="tx2">
                    <a:lumMod val="90000"/>
                    <a:lumOff val="10000"/>
                  </a:schemeClr>
                </a:solidFill>
              </a:u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i="1" dirty="0" err="1" smtClean="0"/>
              <a:t>Изл</a:t>
            </a:r>
            <a:r>
              <a:rPr lang="ru-RU" i="1" dirty="0" smtClean="0"/>
              <a:t>..гать</a:t>
            </a:r>
            <a:r>
              <a:rPr lang="ru-RU" i="1" dirty="0"/>
              <a:t>, </a:t>
            </a:r>
            <a:r>
              <a:rPr lang="ru-RU" i="1" dirty="0" err="1" smtClean="0"/>
              <a:t>изл</a:t>
            </a:r>
            <a:r>
              <a:rPr lang="ru-RU" i="1" dirty="0" smtClean="0"/>
              <a:t>..жить</a:t>
            </a:r>
            <a:r>
              <a:rPr lang="ru-RU" i="1" dirty="0"/>
              <a:t>, </a:t>
            </a:r>
            <a:r>
              <a:rPr lang="ru-RU" i="1" dirty="0" err="1" smtClean="0"/>
              <a:t>предпол</a:t>
            </a:r>
            <a:r>
              <a:rPr lang="ru-RU" i="1" dirty="0" smtClean="0"/>
              <a:t>..гать</a:t>
            </a:r>
            <a:r>
              <a:rPr lang="ru-RU" i="1" dirty="0"/>
              <a:t>, </a:t>
            </a:r>
            <a:r>
              <a:rPr lang="ru-RU" i="1" dirty="0" err="1" smtClean="0"/>
              <a:t>предл</a:t>
            </a:r>
            <a:r>
              <a:rPr lang="ru-RU" i="1" dirty="0" smtClean="0"/>
              <a:t>..</a:t>
            </a:r>
            <a:r>
              <a:rPr lang="ru-RU" i="1" dirty="0" err="1" smtClean="0"/>
              <a:t>жение</a:t>
            </a:r>
            <a:r>
              <a:rPr lang="ru-RU" i="1" dirty="0"/>
              <a:t>, </a:t>
            </a:r>
            <a:r>
              <a:rPr lang="ru-RU" i="1" dirty="0" err="1" smtClean="0"/>
              <a:t>прил</a:t>
            </a:r>
            <a:r>
              <a:rPr lang="ru-RU" i="1" dirty="0" smtClean="0"/>
              <a:t>..</a:t>
            </a:r>
            <a:r>
              <a:rPr lang="ru-RU" i="1" dirty="0" err="1" smtClean="0"/>
              <a:t>гательное</a:t>
            </a:r>
            <a:r>
              <a:rPr lang="ru-RU" i="1" dirty="0" smtClean="0"/>
              <a:t>, </a:t>
            </a:r>
            <a:r>
              <a:rPr lang="ru-RU" i="1" dirty="0" err="1" smtClean="0"/>
              <a:t>р..сток</a:t>
            </a:r>
            <a:r>
              <a:rPr lang="ru-RU" i="1" dirty="0" smtClean="0"/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i="1" dirty="0" err="1" smtClean="0"/>
              <a:t>выр</a:t>
            </a:r>
            <a:r>
              <a:rPr lang="ru-RU" i="1" dirty="0" smtClean="0"/>
              <a:t>..</a:t>
            </a:r>
            <a:r>
              <a:rPr lang="ru-RU" i="1" dirty="0" err="1" smtClean="0"/>
              <a:t>сший</a:t>
            </a:r>
            <a:r>
              <a:rPr lang="ru-RU" i="1" dirty="0" smtClean="0"/>
              <a:t>, </a:t>
            </a:r>
            <a:r>
              <a:rPr lang="ru-RU" i="1" dirty="0" err="1" smtClean="0"/>
              <a:t>выр</a:t>
            </a:r>
            <a:r>
              <a:rPr lang="ru-RU" i="1" dirty="0" smtClean="0"/>
              <a:t>..</a:t>
            </a:r>
            <a:r>
              <a:rPr lang="ru-RU" i="1" dirty="0" err="1" smtClean="0"/>
              <a:t>щивать</a:t>
            </a:r>
            <a:r>
              <a:rPr lang="ru-RU" i="1" dirty="0" smtClean="0"/>
              <a:t>, </a:t>
            </a:r>
            <a:r>
              <a:rPr lang="ru-RU" i="1" dirty="0" err="1" smtClean="0"/>
              <a:t>отр</a:t>
            </a:r>
            <a:r>
              <a:rPr lang="ru-RU" i="1" dirty="0" smtClean="0"/>
              <a:t>..</a:t>
            </a:r>
            <a:r>
              <a:rPr lang="ru-RU" i="1" dirty="0" err="1" smtClean="0"/>
              <a:t>сль</a:t>
            </a:r>
            <a:r>
              <a:rPr lang="ru-RU" i="1" dirty="0" smtClean="0"/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ru-RU" i="1" dirty="0" smtClean="0"/>
          </a:p>
          <a:p>
            <a:pPr marL="0" lvl="0" indent="0">
              <a:spcBef>
                <a:spcPts val="0"/>
              </a:spcBef>
              <a:buNone/>
            </a:pPr>
            <a:r>
              <a:rPr lang="ru-RU" i="1" dirty="0" smtClean="0">
                <a:solidFill>
                  <a:srgbClr val="000000"/>
                </a:solidFill>
              </a:rPr>
              <a:t>Из</a:t>
            </a:r>
            <a:r>
              <a:rPr lang="ru-RU" i="1" dirty="0" smtClean="0">
                <a:solidFill>
                  <a:srgbClr val="0000FF"/>
                </a:solidFill>
              </a:rPr>
              <a:t>л</a:t>
            </a:r>
            <a:r>
              <a:rPr lang="ru-RU" i="1" dirty="0" smtClean="0">
                <a:solidFill>
                  <a:srgbClr val="C00000"/>
                </a:solidFill>
              </a:rPr>
              <a:t>а</a:t>
            </a:r>
            <a:r>
              <a:rPr lang="ru-RU" i="1" dirty="0" smtClean="0">
                <a:solidFill>
                  <a:srgbClr val="0000FF"/>
                </a:solidFill>
              </a:rPr>
              <a:t>г</a:t>
            </a:r>
            <a:r>
              <a:rPr lang="ru-RU" i="1" dirty="0" smtClean="0">
                <a:solidFill>
                  <a:srgbClr val="000000"/>
                </a:solidFill>
              </a:rPr>
              <a:t>ать</a:t>
            </a:r>
            <a:r>
              <a:rPr lang="ru-RU" i="1" dirty="0">
                <a:solidFill>
                  <a:srgbClr val="000000"/>
                </a:solidFill>
              </a:rPr>
              <a:t>, </a:t>
            </a:r>
            <a:r>
              <a:rPr lang="ru-RU" i="1" dirty="0" smtClean="0">
                <a:solidFill>
                  <a:srgbClr val="000000"/>
                </a:solidFill>
              </a:rPr>
              <a:t>из</a:t>
            </a:r>
            <a:r>
              <a:rPr lang="ru-RU" i="1" dirty="0" smtClean="0">
                <a:solidFill>
                  <a:srgbClr val="0000FF"/>
                </a:solidFill>
              </a:rPr>
              <a:t>л</a:t>
            </a:r>
            <a:r>
              <a:rPr lang="ru-RU" i="1" dirty="0" smtClean="0">
                <a:solidFill>
                  <a:srgbClr val="C00000"/>
                </a:solidFill>
              </a:rPr>
              <a:t>о</a:t>
            </a:r>
            <a:r>
              <a:rPr lang="ru-RU" i="1" dirty="0" smtClean="0">
                <a:solidFill>
                  <a:srgbClr val="0000FF"/>
                </a:solidFill>
              </a:rPr>
              <a:t>ж</a:t>
            </a:r>
            <a:r>
              <a:rPr lang="ru-RU" i="1" dirty="0" smtClean="0">
                <a:solidFill>
                  <a:srgbClr val="000000"/>
                </a:solidFill>
              </a:rPr>
              <a:t>ить</a:t>
            </a:r>
            <a:r>
              <a:rPr lang="ru-RU" i="1" dirty="0">
                <a:solidFill>
                  <a:srgbClr val="000000"/>
                </a:solidFill>
              </a:rPr>
              <a:t>, </a:t>
            </a:r>
            <a:r>
              <a:rPr lang="ru-RU" i="1" dirty="0" smtClean="0">
                <a:solidFill>
                  <a:srgbClr val="000000"/>
                </a:solidFill>
              </a:rPr>
              <a:t>предпо</a:t>
            </a:r>
            <a:r>
              <a:rPr lang="ru-RU" i="1" dirty="0" smtClean="0">
                <a:solidFill>
                  <a:srgbClr val="0000FF"/>
                </a:solidFill>
              </a:rPr>
              <a:t>л</a:t>
            </a:r>
            <a:r>
              <a:rPr lang="ru-RU" i="1" dirty="0" smtClean="0">
                <a:solidFill>
                  <a:srgbClr val="C00000"/>
                </a:solidFill>
              </a:rPr>
              <a:t>а</a:t>
            </a:r>
            <a:r>
              <a:rPr lang="ru-RU" i="1" dirty="0" smtClean="0">
                <a:solidFill>
                  <a:srgbClr val="0000FF"/>
                </a:solidFill>
              </a:rPr>
              <a:t>г</a:t>
            </a:r>
            <a:r>
              <a:rPr lang="ru-RU" i="1" dirty="0" smtClean="0">
                <a:solidFill>
                  <a:srgbClr val="000000"/>
                </a:solidFill>
              </a:rPr>
              <a:t>ать</a:t>
            </a:r>
            <a:r>
              <a:rPr lang="ru-RU" i="1" dirty="0">
                <a:solidFill>
                  <a:srgbClr val="000000"/>
                </a:solidFill>
              </a:rPr>
              <a:t>, </a:t>
            </a:r>
            <a:r>
              <a:rPr lang="ru-RU" i="1" dirty="0" smtClean="0">
                <a:solidFill>
                  <a:srgbClr val="000000"/>
                </a:solidFill>
              </a:rPr>
              <a:t>пред</a:t>
            </a:r>
            <a:r>
              <a:rPr lang="ru-RU" i="1" dirty="0" smtClean="0">
                <a:solidFill>
                  <a:srgbClr val="0000FF"/>
                </a:solidFill>
              </a:rPr>
              <a:t>л</a:t>
            </a:r>
            <a:r>
              <a:rPr lang="ru-RU" i="1" dirty="0" smtClean="0">
                <a:solidFill>
                  <a:srgbClr val="C00000"/>
                </a:solidFill>
              </a:rPr>
              <a:t>о</a:t>
            </a:r>
            <a:r>
              <a:rPr lang="ru-RU" i="1" dirty="0" smtClean="0">
                <a:solidFill>
                  <a:srgbClr val="0000FF"/>
                </a:solidFill>
              </a:rPr>
              <a:t>ж</a:t>
            </a:r>
            <a:r>
              <a:rPr lang="ru-RU" i="1" dirty="0" smtClean="0">
                <a:solidFill>
                  <a:srgbClr val="000000"/>
                </a:solidFill>
              </a:rPr>
              <a:t>ение</a:t>
            </a:r>
            <a:r>
              <a:rPr lang="ru-RU" i="1" dirty="0">
                <a:solidFill>
                  <a:srgbClr val="000000"/>
                </a:solidFill>
              </a:rPr>
              <a:t>, </a:t>
            </a:r>
            <a:r>
              <a:rPr lang="ru-RU" i="1" dirty="0" smtClean="0">
                <a:solidFill>
                  <a:srgbClr val="000000"/>
                </a:solidFill>
              </a:rPr>
              <a:t>при</a:t>
            </a:r>
            <a:r>
              <a:rPr lang="ru-RU" i="1" dirty="0" smtClean="0">
                <a:solidFill>
                  <a:srgbClr val="0000FF"/>
                </a:solidFill>
              </a:rPr>
              <a:t>л</a:t>
            </a:r>
            <a:r>
              <a:rPr lang="ru-RU" i="1" dirty="0" smtClean="0">
                <a:solidFill>
                  <a:srgbClr val="C00000"/>
                </a:solidFill>
              </a:rPr>
              <a:t>а</a:t>
            </a:r>
            <a:r>
              <a:rPr lang="ru-RU" i="1" dirty="0" smtClean="0">
                <a:solidFill>
                  <a:srgbClr val="0000FF"/>
                </a:solidFill>
              </a:rPr>
              <a:t>г</a:t>
            </a:r>
            <a:r>
              <a:rPr lang="ru-RU" i="1" dirty="0" smtClean="0">
                <a:solidFill>
                  <a:srgbClr val="000000"/>
                </a:solidFill>
              </a:rPr>
              <a:t>ательное</a:t>
            </a:r>
            <a:r>
              <a:rPr lang="ru-RU" i="1" dirty="0">
                <a:solidFill>
                  <a:srgbClr val="000000"/>
                </a:solidFill>
              </a:rPr>
              <a:t>, </a:t>
            </a:r>
            <a:r>
              <a:rPr lang="ru-RU" i="1" dirty="0" smtClean="0">
                <a:solidFill>
                  <a:srgbClr val="0000FF"/>
                </a:solidFill>
              </a:rPr>
              <a:t>р</a:t>
            </a:r>
            <a:r>
              <a:rPr lang="ru-RU" i="1" dirty="0" smtClean="0">
                <a:solidFill>
                  <a:srgbClr val="C00000"/>
                </a:solidFill>
              </a:rPr>
              <a:t>о</a:t>
            </a:r>
            <a:r>
              <a:rPr lang="ru-RU" i="1" dirty="0" smtClean="0">
                <a:solidFill>
                  <a:srgbClr val="0000FF"/>
                </a:solidFill>
              </a:rPr>
              <a:t>ст</a:t>
            </a:r>
            <a:r>
              <a:rPr lang="ru-RU" i="1" dirty="0" smtClean="0">
                <a:solidFill>
                  <a:srgbClr val="000000"/>
                </a:solidFill>
              </a:rPr>
              <a:t>ок</a:t>
            </a:r>
            <a:r>
              <a:rPr lang="ru-RU" i="1" dirty="0">
                <a:solidFill>
                  <a:srgbClr val="000000"/>
                </a:solidFill>
              </a:rPr>
              <a:t>,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i="1" dirty="0" smtClean="0">
                <a:solidFill>
                  <a:srgbClr val="000000"/>
                </a:solidFill>
              </a:rPr>
              <a:t>вы</a:t>
            </a:r>
            <a:r>
              <a:rPr lang="ru-RU" i="1" dirty="0" smtClean="0">
                <a:solidFill>
                  <a:srgbClr val="0000FF"/>
                </a:solidFill>
              </a:rPr>
              <a:t>р</a:t>
            </a:r>
            <a:r>
              <a:rPr lang="ru-RU" i="1" dirty="0" smtClean="0">
                <a:solidFill>
                  <a:srgbClr val="C00000"/>
                </a:solidFill>
              </a:rPr>
              <a:t>о</a:t>
            </a:r>
            <a:r>
              <a:rPr lang="ru-RU" i="1" dirty="0" smtClean="0">
                <a:solidFill>
                  <a:srgbClr val="0000FF"/>
                </a:solidFill>
              </a:rPr>
              <a:t>с</a:t>
            </a:r>
            <a:r>
              <a:rPr lang="ru-RU" i="1" dirty="0" smtClean="0">
                <a:solidFill>
                  <a:srgbClr val="000000"/>
                </a:solidFill>
              </a:rPr>
              <a:t>ший</a:t>
            </a:r>
            <a:r>
              <a:rPr lang="ru-RU" i="1" dirty="0">
                <a:solidFill>
                  <a:srgbClr val="000000"/>
                </a:solidFill>
              </a:rPr>
              <a:t>, </a:t>
            </a:r>
            <a:r>
              <a:rPr lang="ru-RU" i="1" dirty="0" smtClean="0">
                <a:solidFill>
                  <a:srgbClr val="000000"/>
                </a:solidFill>
              </a:rPr>
              <a:t>вы</a:t>
            </a:r>
            <a:r>
              <a:rPr lang="ru-RU" i="1" dirty="0" smtClean="0">
                <a:solidFill>
                  <a:srgbClr val="0000FF"/>
                </a:solidFill>
              </a:rPr>
              <a:t>р</a:t>
            </a:r>
            <a:r>
              <a:rPr lang="ru-RU" i="1" dirty="0" smtClean="0">
                <a:solidFill>
                  <a:srgbClr val="C00000"/>
                </a:solidFill>
              </a:rPr>
              <a:t>а</a:t>
            </a:r>
            <a:r>
              <a:rPr lang="ru-RU" i="1" dirty="0" smtClean="0">
                <a:solidFill>
                  <a:srgbClr val="0000FF"/>
                </a:solidFill>
              </a:rPr>
              <a:t>щ</a:t>
            </a:r>
            <a:r>
              <a:rPr lang="ru-RU" i="1" dirty="0" smtClean="0">
                <a:solidFill>
                  <a:srgbClr val="000000"/>
                </a:solidFill>
              </a:rPr>
              <a:t>ивать</a:t>
            </a:r>
            <a:r>
              <a:rPr lang="ru-RU" i="1" dirty="0">
                <a:solidFill>
                  <a:srgbClr val="000000"/>
                </a:solidFill>
              </a:rPr>
              <a:t>, </a:t>
            </a:r>
            <a:r>
              <a:rPr lang="ru-RU" i="1" dirty="0" smtClean="0">
                <a:solidFill>
                  <a:srgbClr val="000000"/>
                </a:solidFill>
              </a:rPr>
              <a:t>от</a:t>
            </a:r>
            <a:r>
              <a:rPr lang="ru-RU" i="1" dirty="0" smtClean="0">
                <a:solidFill>
                  <a:srgbClr val="0000FF"/>
                </a:solidFill>
              </a:rPr>
              <a:t>р</a:t>
            </a:r>
            <a:r>
              <a:rPr lang="ru-RU" i="1" dirty="0" smtClean="0">
                <a:solidFill>
                  <a:srgbClr val="C00000"/>
                </a:solidFill>
              </a:rPr>
              <a:t>а</a:t>
            </a:r>
            <a:r>
              <a:rPr lang="ru-RU" i="1" dirty="0" smtClean="0">
                <a:solidFill>
                  <a:srgbClr val="0000FF"/>
                </a:solidFill>
              </a:rPr>
              <a:t>с</a:t>
            </a:r>
            <a:r>
              <a:rPr lang="ru-RU" i="1" dirty="0" smtClean="0">
                <a:solidFill>
                  <a:srgbClr val="000000"/>
                </a:solidFill>
              </a:rPr>
              <a:t>ль</a:t>
            </a:r>
            <a:r>
              <a:rPr lang="ru-RU" i="1" dirty="0">
                <a:solidFill>
                  <a:srgbClr val="000000"/>
                </a:solidFill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352147968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2400" u="sng" dirty="0" smtClean="0">
                <a:solidFill>
                  <a:srgbClr val="C00000"/>
                </a:solidFill>
                <a:uFill>
                  <a:solidFill>
                    <a:schemeClr val="tx2">
                      <a:lumMod val="90000"/>
                      <a:lumOff val="10000"/>
                    </a:schemeClr>
                  </a:solidFill>
                </a:uFill>
              </a:rPr>
              <a:t>Распределите слова на две группы: </a:t>
            </a:r>
            <a:br>
              <a:rPr lang="ru-RU" sz="2400" u="sng" dirty="0" smtClean="0">
                <a:solidFill>
                  <a:srgbClr val="C00000"/>
                </a:solidFill>
                <a:uFill>
                  <a:solidFill>
                    <a:schemeClr val="tx2">
                      <a:lumMod val="90000"/>
                      <a:lumOff val="10000"/>
                    </a:schemeClr>
                  </a:solidFill>
                </a:uFill>
              </a:rPr>
            </a:br>
            <a:r>
              <a:rPr lang="ru-RU" sz="2400" u="sng" dirty="0" smtClean="0">
                <a:solidFill>
                  <a:srgbClr val="C00000"/>
                </a:solidFill>
                <a:uFill>
                  <a:solidFill>
                    <a:schemeClr val="tx2">
                      <a:lumMod val="90000"/>
                      <a:lumOff val="10000"/>
                    </a:schemeClr>
                  </a:solidFill>
                </a:uFill>
              </a:rPr>
              <a:t>1) корни с чередующейся гласной;</a:t>
            </a:r>
            <a:br>
              <a:rPr lang="ru-RU" sz="2400" u="sng" dirty="0" smtClean="0">
                <a:solidFill>
                  <a:srgbClr val="C00000"/>
                </a:solidFill>
                <a:uFill>
                  <a:solidFill>
                    <a:schemeClr val="tx2">
                      <a:lumMod val="90000"/>
                      <a:lumOff val="10000"/>
                    </a:schemeClr>
                  </a:solidFill>
                </a:uFill>
              </a:rPr>
            </a:br>
            <a:r>
              <a:rPr lang="ru-RU" sz="2400" u="sng" dirty="0" smtClean="0">
                <a:solidFill>
                  <a:srgbClr val="C00000"/>
                </a:solidFill>
                <a:uFill>
                  <a:solidFill>
                    <a:schemeClr val="tx2">
                      <a:lumMod val="90000"/>
                      <a:lumOff val="10000"/>
                    </a:schemeClr>
                  </a:solidFill>
                </a:uFill>
              </a:rPr>
              <a:t>2) корни с безударной гласной, проверяемой ударением</a:t>
            </a:r>
            <a:endParaRPr lang="ru-RU" sz="2400" u="sng" dirty="0">
              <a:solidFill>
                <a:srgbClr val="C00000"/>
              </a:solidFill>
              <a:uFill>
                <a:solidFill>
                  <a:schemeClr val="tx2">
                    <a:lumMod val="90000"/>
                    <a:lumOff val="10000"/>
                  </a:schemeClr>
                </a:solidFill>
              </a:u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ru-RU" i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3600" i="1" dirty="0" smtClean="0"/>
              <a:t>Поросший, росток, росинка, выросли,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3600" i="1" dirty="0" smtClean="0"/>
              <a:t>росистый, поросль, роса, заросли.</a:t>
            </a:r>
            <a:endParaRPr lang="ru-RU" sz="3600" i="1" dirty="0"/>
          </a:p>
        </p:txBody>
      </p:sp>
    </p:spTree>
    <p:extLst>
      <p:ext uri="{BB962C8B-B14F-4D97-AF65-F5344CB8AC3E}">
        <p14:creationId xmlns:p14="http://schemas.microsoft.com/office/powerpoint/2010/main" val="286441597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None/>
            </a:pPr>
            <a:r>
              <a:rPr lang="ru-RU" u="sng" dirty="0" smtClean="0">
                <a:solidFill>
                  <a:srgbClr val="000000"/>
                </a:solidFill>
                <a:uFill>
                  <a:solidFill>
                    <a:srgbClr val="C00000"/>
                  </a:solidFill>
                </a:uFill>
              </a:rPr>
              <a:t>Корни с чередующейся гласной</a:t>
            </a:r>
            <a:r>
              <a:rPr lang="ru-RU" dirty="0" smtClean="0">
                <a:solidFill>
                  <a:srgbClr val="000000"/>
                </a:solidFill>
              </a:rPr>
              <a:t>:</a:t>
            </a:r>
          </a:p>
          <a:p>
            <a:pPr marL="0" lvl="0" indent="0">
              <a:spcBef>
                <a:spcPts val="0"/>
              </a:spcBef>
              <a:buNone/>
            </a:pPr>
            <a:endParaRPr lang="ru-RU" dirty="0" smtClean="0">
              <a:solidFill>
                <a:srgbClr val="000000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endParaRPr lang="ru-RU" i="1" dirty="0" smtClean="0">
              <a:solidFill>
                <a:srgbClr val="000000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ru-RU" sz="3200" i="1" dirty="0" smtClean="0">
                <a:solidFill>
                  <a:srgbClr val="000000"/>
                </a:solidFill>
              </a:rPr>
              <a:t>По</a:t>
            </a:r>
            <a:r>
              <a:rPr lang="ru-RU" sz="3200" i="1" dirty="0" smtClean="0">
                <a:solidFill>
                  <a:srgbClr val="0000FF"/>
                </a:solidFill>
              </a:rPr>
              <a:t>рос</a:t>
            </a:r>
            <a:r>
              <a:rPr lang="ru-RU" sz="3200" i="1" dirty="0" smtClean="0">
                <a:solidFill>
                  <a:srgbClr val="000000"/>
                </a:solidFill>
              </a:rPr>
              <a:t>ший</a:t>
            </a:r>
            <a:r>
              <a:rPr lang="ru-RU" sz="3200" i="1" dirty="0">
                <a:solidFill>
                  <a:srgbClr val="000000"/>
                </a:solidFill>
              </a:rPr>
              <a:t>, </a:t>
            </a:r>
            <a:r>
              <a:rPr lang="ru-RU" sz="3200" i="1" dirty="0">
                <a:solidFill>
                  <a:srgbClr val="0000FF"/>
                </a:solidFill>
              </a:rPr>
              <a:t>рост</a:t>
            </a:r>
            <a:r>
              <a:rPr lang="ru-RU" sz="3200" i="1" dirty="0">
                <a:solidFill>
                  <a:srgbClr val="000000"/>
                </a:solidFill>
              </a:rPr>
              <a:t>ок, </a:t>
            </a:r>
            <a:r>
              <a:rPr lang="ru-RU" sz="3200" i="1" dirty="0" smtClean="0">
                <a:solidFill>
                  <a:srgbClr val="000000"/>
                </a:solidFill>
              </a:rPr>
              <a:t>вы</a:t>
            </a:r>
            <a:r>
              <a:rPr lang="ru-RU" sz="3200" i="1" dirty="0" smtClean="0">
                <a:solidFill>
                  <a:srgbClr val="0000FF"/>
                </a:solidFill>
              </a:rPr>
              <a:t>рос</a:t>
            </a:r>
            <a:r>
              <a:rPr lang="ru-RU" sz="3200" i="1" dirty="0" smtClean="0">
                <a:solidFill>
                  <a:srgbClr val="000000"/>
                </a:solidFill>
              </a:rPr>
              <a:t>ли, по</a:t>
            </a:r>
            <a:r>
              <a:rPr lang="ru-RU" sz="3200" i="1" dirty="0" smtClean="0">
                <a:solidFill>
                  <a:srgbClr val="0000FF"/>
                </a:solidFill>
              </a:rPr>
              <a:t>рос</a:t>
            </a:r>
            <a:r>
              <a:rPr lang="ru-RU" sz="3200" i="1" dirty="0" smtClean="0">
                <a:solidFill>
                  <a:srgbClr val="000000"/>
                </a:solidFill>
              </a:rPr>
              <a:t>ль</a:t>
            </a:r>
            <a:r>
              <a:rPr lang="ru-RU" sz="3200" i="1" dirty="0">
                <a:solidFill>
                  <a:srgbClr val="000000"/>
                </a:solidFill>
              </a:rPr>
              <a:t>, </a:t>
            </a:r>
            <a:endParaRPr lang="ru-RU" sz="3200" i="1" dirty="0" smtClean="0">
              <a:solidFill>
                <a:srgbClr val="000000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ru-RU" sz="3200" i="1" dirty="0" smtClean="0">
                <a:solidFill>
                  <a:srgbClr val="000000"/>
                </a:solidFill>
              </a:rPr>
              <a:t>за</a:t>
            </a:r>
            <a:r>
              <a:rPr lang="ru-RU" sz="3200" i="1" dirty="0" smtClean="0">
                <a:solidFill>
                  <a:srgbClr val="0000FF"/>
                </a:solidFill>
              </a:rPr>
              <a:t>рос</a:t>
            </a:r>
            <a:r>
              <a:rPr lang="ru-RU" sz="3200" i="1" dirty="0" smtClean="0">
                <a:solidFill>
                  <a:srgbClr val="000000"/>
                </a:solidFill>
              </a:rPr>
              <a:t>ли</a:t>
            </a:r>
            <a:r>
              <a:rPr lang="ru-RU" sz="3200" i="1" dirty="0">
                <a:solidFill>
                  <a:srgbClr val="000000"/>
                </a:solidFill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None/>
            </a:pPr>
            <a:r>
              <a:rPr lang="ru-RU" u="sng" dirty="0">
                <a:solidFill>
                  <a:srgbClr val="000000"/>
                </a:solidFill>
                <a:uFill>
                  <a:solidFill>
                    <a:srgbClr val="C00000"/>
                  </a:solidFill>
                </a:uFill>
              </a:rPr>
              <a:t>Корни с </a:t>
            </a:r>
            <a:r>
              <a:rPr lang="ru-RU" u="sng" dirty="0" smtClean="0">
                <a:solidFill>
                  <a:srgbClr val="000000"/>
                </a:solidFill>
                <a:uFill>
                  <a:solidFill>
                    <a:srgbClr val="C00000"/>
                  </a:solidFill>
                </a:uFill>
              </a:rPr>
              <a:t>безударной гласной. проверяемой ударением:</a:t>
            </a:r>
          </a:p>
          <a:p>
            <a:pPr marL="0" lvl="0" indent="0"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ru-RU" sz="3200" i="1" dirty="0">
                <a:solidFill>
                  <a:srgbClr val="0000FF"/>
                </a:solidFill>
              </a:rPr>
              <a:t>Р</a:t>
            </a:r>
            <a:r>
              <a:rPr lang="ru-RU" sz="3200" i="1" dirty="0" smtClean="0">
                <a:solidFill>
                  <a:srgbClr val="0000FF"/>
                </a:solidFill>
              </a:rPr>
              <a:t>ос</a:t>
            </a:r>
            <a:r>
              <a:rPr lang="ru-RU" sz="3200" i="1" dirty="0" smtClean="0">
                <a:solidFill>
                  <a:srgbClr val="000000"/>
                </a:solidFill>
              </a:rPr>
              <a:t>инка</a:t>
            </a:r>
            <a:r>
              <a:rPr lang="ru-RU" sz="3200" i="1" dirty="0">
                <a:solidFill>
                  <a:srgbClr val="000000"/>
                </a:solidFill>
              </a:rPr>
              <a:t>, </a:t>
            </a:r>
            <a:r>
              <a:rPr lang="ru-RU" sz="3200" i="1" dirty="0" smtClean="0">
                <a:solidFill>
                  <a:srgbClr val="0000FF"/>
                </a:solidFill>
              </a:rPr>
              <a:t>рос</a:t>
            </a:r>
            <a:r>
              <a:rPr lang="ru-RU" sz="3200" i="1" dirty="0" smtClean="0">
                <a:solidFill>
                  <a:srgbClr val="000000"/>
                </a:solidFill>
              </a:rPr>
              <a:t>истый</a:t>
            </a:r>
            <a:r>
              <a:rPr lang="ru-RU" sz="3200" i="1" dirty="0">
                <a:solidFill>
                  <a:srgbClr val="000000"/>
                </a:solidFill>
              </a:rPr>
              <a:t>, </a:t>
            </a:r>
            <a:r>
              <a:rPr lang="ru-RU" sz="3200" i="1" dirty="0" smtClean="0">
                <a:solidFill>
                  <a:srgbClr val="000000"/>
                </a:solidFill>
              </a:rPr>
              <a:t> </a:t>
            </a:r>
            <a:r>
              <a:rPr lang="ru-RU" sz="3200" i="1" dirty="0" smtClean="0">
                <a:solidFill>
                  <a:srgbClr val="0000FF"/>
                </a:solidFill>
              </a:rPr>
              <a:t>рос</a:t>
            </a:r>
            <a:r>
              <a:rPr lang="ru-RU" sz="3200" i="1" dirty="0" smtClean="0">
                <a:solidFill>
                  <a:srgbClr val="000000"/>
                </a:solidFill>
              </a:rPr>
              <a:t>а</a:t>
            </a:r>
            <a:r>
              <a:rPr lang="ru-RU" sz="3200" i="1" dirty="0">
                <a:solidFill>
                  <a:srgbClr val="000000"/>
                </a:solidFill>
              </a:rPr>
              <a:t>.</a:t>
            </a:r>
          </a:p>
          <a:p>
            <a:pPr marL="0" lvl="0" indent="0">
              <a:spcBef>
                <a:spcPts val="0"/>
              </a:spcBef>
              <a:buNone/>
            </a:pPr>
            <a:endParaRPr lang="ru-RU" dirty="0">
              <a:solidFill>
                <a:srgbClr val="00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321074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2800" u="sng" dirty="0" smtClean="0">
                <a:solidFill>
                  <a:srgbClr val="C00000"/>
                </a:solidFill>
                <a:uFill>
                  <a:solidFill>
                    <a:srgbClr val="221304">
                      <a:lumMod val="90000"/>
                      <a:lumOff val="10000"/>
                    </a:srgbClr>
                  </a:solidFill>
                </a:uFill>
              </a:rPr>
              <a:t>Найдите «лишнее» слово в каждом ряду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i="1" dirty="0" smtClean="0"/>
              <a:t>Изложение, прилагать, полагать, положить,  растительность.</a:t>
            </a:r>
          </a:p>
          <a:p>
            <a:pPr marL="0" lvl="0" indent="0">
              <a:buNone/>
            </a:pPr>
            <a:r>
              <a:rPr lang="ru-RU" sz="2800" i="1" dirty="0">
                <a:solidFill>
                  <a:srgbClr val="0000FF"/>
                </a:solidFill>
              </a:rPr>
              <a:t>Изложение, прилагать, полагать, положить,  </a:t>
            </a:r>
            <a:r>
              <a:rPr lang="ru-RU" sz="2800" i="1" dirty="0">
                <a:solidFill>
                  <a:srgbClr val="C00000"/>
                </a:solidFill>
              </a:rPr>
              <a:t>растительность</a:t>
            </a:r>
            <a:r>
              <a:rPr lang="ru-RU" sz="2800" i="1" dirty="0">
                <a:solidFill>
                  <a:srgbClr val="000000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2800" i="1" dirty="0" smtClean="0"/>
              <a:t>Положение, росток, выросли, положение,</a:t>
            </a:r>
          </a:p>
          <a:p>
            <a:pPr marL="0" indent="0">
              <a:buNone/>
            </a:pPr>
            <a:r>
              <a:rPr lang="ru-RU" sz="2800" i="1" dirty="0" smtClean="0"/>
              <a:t>излагать, проросший, возраст.</a:t>
            </a:r>
          </a:p>
          <a:p>
            <a:pPr marL="0" lvl="0" indent="0">
              <a:buNone/>
            </a:pPr>
            <a:r>
              <a:rPr lang="ru-RU" sz="2800" i="1" dirty="0">
                <a:solidFill>
                  <a:srgbClr val="0000FF"/>
                </a:solidFill>
              </a:rPr>
              <a:t>Положение,</a:t>
            </a:r>
            <a:r>
              <a:rPr lang="ru-RU" sz="2800" i="1" dirty="0">
                <a:solidFill>
                  <a:srgbClr val="000000"/>
                </a:solidFill>
              </a:rPr>
              <a:t> </a:t>
            </a:r>
            <a:r>
              <a:rPr lang="ru-RU" sz="2800" i="1" dirty="0">
                <a:solidFill>
                  <a:srgbClr val="C00000"/>
                </a:solidFill>
              </a:rPr>
              <a:t>росток</a:t>
            </a:r>
            <a:r>
              <a:rPr lang="ru-RU" sz="2800" i="1" dirty="0">
                <a:solidFill>
                  <a:srgbClr val="000000"/>
                </a:solidFill>
              </a:rPr>
              <a:t>, </a:t>
            </a:r>
            <a:r>
              <a:rPr lang="ru-RU" sz="2800" i="1" dirty="0">
                <a:solidFill>
                  <a:srgbClr val="0000FF"/>
                </a:solidFill>
              </a:rPr>
              <a:t>выросли, положение,</a:t>
            </a:r>
          </a:p>
          <a:p>
            <a:pPr marL="0" lvl="0" indent="0">
              <a:buNone/>
            </a:pPr>
            <a:r>
              <a:rPr lang="ru-RU" sz="2800" i="1" dirty="0">
                <a:solidFill>
                  <a:srgbClr val="0000FF"/>
                </a:solidFill>
              </a:rPr>
              <a:t>излагать, проросший, возраст.</a:t>
            </a:r>
          </a:p>
          <a:p>
            <a:pPr marL="0" indent="0">
              <a:buNone/>
            </a:pPr>
            <a:endParaRPr lang="ru-RU" i="1" dirty="0" smtClean="0"/>
          </a:p>
          <a:p>
            <a:pPr marL="0" indent="0">
              <a:buNone/>
            </a:pP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26875673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26">
  <a:themeElements>
    <a:clrScheme name="PORTNOTE 2">
      <a:dk1>
        <a:srgbClr val="000000"/>
      </a:dk1>
      <a:lt1>
        <a:srgbClr val="FFFFFF"/>
      </a:lt1>
      <a:dk2>
        <a:srgbClr val="221304"/>
      </a:dk2>
      <a:lt2>
        <a:srgbClr val="CBBD83"/>
      </a:lt2>
      <a:accent1>
        <a:srgbClr val="A1BD69"/>
      </a:accent1>
      <a:accent2>
        <a:srgbClr val="3694B6"/>
      </a:accent2>
      <a:accent3>
        <a:srgbClr val="FFFFFF"/>
      </a:accent3>
      <a:accent4>
        <a:srgbClr val="000000"/>
      </a:accent4>
      <a:accent5>
        <a:srgbClr val="CDDBB9"/>
      </a:accent5>
      <a:accent6>
        <a:srgbClr val="3086A5"/>
      </a:accent6>
      <a:hlink>
        <a:srgbClr val="9191E1"/>
      </a:hlink>
      <a:folHlink>
        <a:srgbClr val="CC9864"/>
      </a:folHlink>
    </a:clrScheme>
    <a:fontScheme name="PORTNOT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ORTNOTE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9191E1"/>
        </a:hlink>
        <a:folHlink>
          <a:srgbClr val="CC986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RTNOTE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9191E1"/>
        </a:hlink>
        <a:folHlink>
          <a:srgbClr val="CC986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RTNOTE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RTNOTE 4">
        <a:dk1>
          <a:srgbClr val="000066"/>
        </a:dk1>
        <a:lt1>
          <a:srgbClr val="FDEDFD"/>
        </a:lt1>
        <a:dk2>
          <a:srgbClr val="221304"/>
        </a:dk2>
        <a:lt2>
          <a:srgbClr val="F3D9F3"/>
        </a:lt2>
        <a:accent1>
          <a:srgbClr val="A1BD69"/>
        </a:accent1>
        <a:accent2>
          <a:srgbClr val="3694B6"/>
        </a:accent2>
        <a:accent3>
          <a:srgbClr val="FEF4FE"/>
        </a:accent3>
        <a:accent4>
          <a:srgbClr val="000056"/>
        </a:accent4>
        <a:accent5>
          <a:srgbClr val="CDDBB9"/>
        </a:accent5>
        <a:accent6>
          <a:srgbClr val="3086A5"/>
        </a:accent6>
        <a:hlink>
          <a:srgbClr val="9191E1"/>
        </a:hlink>
        <a:folHlink>
          <a:srgbClr val="CC986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RTNOTE 5">
        <a:dk1>
          <a:srgbClr val="000000"/>
        </a:dk1>
        <a:lt1>
          <a:srgbClr val="EBF6FD"/>
        </a:lt1>
        <a:dk2>
          <a:srgbClr val="221304"/>
        </a:dk2>
        <a:lt2>
          <a:srgbClr val="CCECFF"/>
        </a:lt2>
        <a:accent1>
          <a:srgbClr val="A1BD69"/>
        </a:accent1>
        <a:accent2>
          <a:srgbClr val="3694B6"/>
        </a:accent2>
        <a:accent3>
          <a:srgbClr val="F3FAFE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9191E1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Однородные члены предложения  8 класс</Template>
  <TotalTime>695</TotalTime>
  <Words>404</Words>
  <Application>Microsoft Office PowerPoint</Application>
  <PresentationFormat>Экран (4:3)</PresentationFormat>
  <Paragraphs>74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Тема26</vt:lpstr>
      <vt:lpstr>Буквы А – О в корнях -ЛАГ- – - ЛОЖ-, -РАСТ- (-РАЩ-) – -РОС-</vt:lpstr>
      <vt:lpstr>Буквы А – О в корнях -ЛАГ- – - ЛОЖ-</vt:lpstr>
      <vt:lpstr>Презентация PowerPoint</vt:lpstr>
      <vt:lpstr>Буквы А – О в корнях -РАСТ-(-РАЩ-) – - РОС-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проверьте себя</vt:lpstr>
      <vt:lpstr>Вставьте пропущенные буквы</vt:lpstr>
      <vt:lpstr>Распределите слова на две группы:  1) корни с чередующейся гласной; 2) корни с безударной гласной, проверяемой ударением</vt:lpstr>
      <vt:lpstr>Презентация PowerPoint</vt:lpstr>
      <vt:lpstr>Найдите «лишнее» слово в каждом ряду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МОРФЕМНЫЙ  РАЗБОР  СЛОВА</dc:title>
  <dc:creator>Людмила</dc:creator>
  <cp:lastModifiedBy>312</cp:lastModifiedBy>
  <cp:revision>24</cp:revision>
  <dcterms:created xsi:type="dcterms:W3CDTF">2017-02-09T03:27:24Z</dcterms:created>
  <dcterms:modified xsi:type="dcterms:W3CDTF">2017-02-13T04:43:14Z</dcterms:modified>
</cp:coreProperties>
</file>