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1" r:id="rId5"/>
    <p:sldId id="262" r:id="rId6"/>
    <p:sldId id="263" r:id="rId7"/>
    <p:sldId id="258" r:id="rId8"/>
    <p:sldId id="259" r:id="rId9"/>
    <p:sldId id="260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823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5442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211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48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6097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1381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31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041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9725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813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623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B9470D-0AA3-4BB0-BE94-AE4DA35D7DA7}" type="datetimeFigureOut">
              <a:rPr lang="ru-RU" smtClean="0"/>
              <a:pPr/>
              <a:t>03.09.2016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6EC69-C487-4C50-AD19-DF0F65E1DB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5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lient\Pictures\Роза0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5229200"/>
            <a:ext cx="1988830" cy="15121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571480"/>
            <a:ext cx="81369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Жастай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әрбие, </a:t>
            </a:r>
          </a:p>
          <a:p>
            <a:pPr algn="ctr"/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 шыбықты игендей</a:t>
            </a:r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“а”-сынып  </a:t>
            </a:r>
          </a:p>
          <a:p>
            <a:pPr algn="ctr"/>
            <a:r>
              <a:rPr lang="kk-KZ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Тасыбаева Әсем</a:t>
            </a:r>
            <a:endParaRPr lang="ru-RU" sz="5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221826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245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889844"/>
            <a:ext cx="83529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b="1" dirty="0">
                <a:latin typeface="Times New Roman"/>
                <a:ea typeface="Calibri"/>
              </a:rPr>
              <a:t>Мақсаты: </a:t>
            </a:r>
            <a:endParaRPr lang="ru-RU" sz="2400" b="1" dirty="0"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Calibri"/>
              </a:rPr>
              <a:t>Ата-ананың өмірге деген көзқарасын өзгерту. Ата-аналарды </a:t>
            </a:r>
            <a:r>
              <a:rPr lang="kk-KZ" sz="2400" dirty="0" smtClean="0">
                <a:latin typeface="Times New Roman"/>
                <a:ea typeface="Calibri"/>
              </a:rPr>
              <a:t>балаларға </a:t>
            </a:r>
            <a:r>
              <a:rPr lang="kk-KZ" sz="2400" dirty="0">
                <a:latin typeface="Times New Roman"/>
                <a:ea typeface="Calibri"/>
              </a:rPr>
              <a:t>жауапкершілікпен қарауға шақыру. Баланың бүгінгі істеген қадамы ертеңгі тұлға ретінде қалыптасуына үлкен әсер ететінін атап өту</a:t>
            </a:r>
            <a:r>
              <a:rPr lang="kk-KZ" sz="2400" dirty="0" smtClean="0">
                <a:latin typeface="Times New Roman"/>
                <a:ea typeface="Calibri"/>
              </a:rPr>
              <a:t>. Бала </a:t>
            </a:r>
            <a:r>
              <a:rPr lang="kk-KZ" sz="2400" dirty="0">
                <a:latin typeface="Times New Roman"/>
                <a:ea typeface="Calibri"/>
              </a:rPr>
              <a:t>тәрбиесінің алғашқы алтын </a:t>
            </a:r>
            <a:r>
              <a:rPr lang="kk-KZ" sz="2400" dirty="0" smtClean="0">
                <a:latin typeface="Times New Roman"/>
                <a:ea typeface="Calibri"/>
              </a:rPr>
              <a:t>қазығы, </a:t>
            </a:r>
            <a:r>
              <a:rPr lang="kk-KZ" sz="2400" dirty="0">
                <a:latin typeface="Times New Roman"/>
                <a:ea typeface="Calibri"/>
              </a:rPr>
              <a:t>алтын ұясы екенін түсіндіру, ата-анамен бала арасындағы жағдайларды ақылмен шешуге жағдай туғызып,  ата-ананың баласына деген сенімін ояту, оқуға қатысты жауапкершілікті арттыру. </a:t>
            </a:r>
            <a:endParaRPr lang="ru-RU" sz="2400" dirty="0"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kk-KZ" sz="2400" b="1" dirty="0">
                <a:latin typeface="Times New Roman"/>
                <a:ea typeface="Calibri"/>
              </a:rPr>
              <a:t>Міндеті: </a:t>
            </a:r>
            <a:endParaRPr lang="ru-RU" sz="2400" b="1" dirty="0"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Calibri"/>
              </a:rPr>
              <a:t>Мектеп ата-ананың оқу-тәрбие саласындағы рөлі. Алдағы уақытта оқушыларға білім беруде мұғалім мен ата-ананың бірігіп жұмыс жасауын қамтамасыз ету.</a:t>
            </a:r>
            <a:endParaRPr lang="ru-RU" sz="2400" dirty="0"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kk-KZ" sz="2400" dirty="0">
                <a:latin typeface="Times New Roman"/>
                <a:ea typeface="Calibri"/>
              </a:rPr>
              <a:t> </a:t>
            </a:r>
            <a:endParaRPr lang="ru-RU" sz="2400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335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495151"/>
            <a:ext cx="885698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endParaRPr lang="kk-KZ" dirty="0" smtClean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endParaRPr lang="kk-KZ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endParaRPr lang="kk-KZ" dirty="0" smtClean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endParaRPr lang="kk-KZ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sz="2000" b="1" dirty="0" smtClean="0">
                <a:latin typeface="Times New Roman"/>
                <a:ea typeface="Calibri"/>
              </a:rPr>
              <a:t>Барысы</a:t>
            </a:r>
            <a:endParaRPr lang="kk-KZ" sz="2000" b="1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 smtClean="0">
                <a:latin typeface="Times New Roman"/>
                <a:ea typeface="Calibri"/>
              </a:rPr>
              <a:t>Танысу </a:t>
            </a:r>
            <a:r>
              <a:rPr lang="kk-KZ" dirty="0">
                <a:latin typeface="Times New Roman"/>
                <a:ea typeface="Calibri"/>
              </a:rPr>
              <a:t>жаттығуы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Бала деген кім? «Бала біздің гүліміз» Бала-әр ата ананың болашағы, бақыты, ол оның өмірінің жалғасы, сондықтан жайқалған жас ағашты гүлдендірейік.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«Қандай жағымсыз қылықтарды баламызға тілемейміз» (бұлттқа жазу), Жат қылықтардан аулақ болайық (күн шуақтары).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«Пікір айтсам» шыққан сурет бойынша әр топтың пікірі.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Бейнефильм көру (бейнефильмге қатысты «Бақытты жанұя» моделін құрастыру, постер дайындау). Әр бала дара тұлға . Бала тәрбиесінде ата ана балаға қысым көрсетуден аулақ болып, үлгі болуы керек.Ендеше «Бақытты жанұяның» моделін құрастырып көрейік.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Қызықты сұрақтар.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Сергіту жаттығуы «Бразилиялық жаңбыр»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Сіз қандай анасыз? Тест тапсырмалары.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Баланы дұрыс тәрбиелеудің он құпиясы.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«Егер мен баламнан бақытымды көргім келсе» сіз не істейсіз? Әркімнің ойын тыңдау.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Рефлексия «Жүрекше дайындау»</a:t>
            </a:r>
            <a:endParaRPr lang="ru-RU" dirty="0">
              <a:latin typeface="Times New Roman"/>
              <a:ea typeface="Calibri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kk-KZ" dirty="0">
                <a:latin typeface="Times New Roman"/>
                <a:ea typeface="Calibri"/>
              </a:rPr>
              <a:t>Қорытындылау.</a:t>
            </a:r>
            <a:endParaRPr lang="ru-RU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23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олна 9"/>
          <p:cNvSpPr/>
          <p:nvPr/>
        </p:nvSpPr>
        <p:spPr>
          <a:xfrm>
            <a:off x="0" y="4101826"/>
            <a:ext cx="8904982" cy="2495526"/>
          </a:xfrm>
          <a:prstGeom prst="wave">
            <a:avLst>
              <a:gd name="adj1" fmla="val 12500"/>
              <a:gd name="adj2" fmla="val 1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олна 7"/>
          <p:cNvSpPr/>
          <p:nvPr/>
        </p:nvSpPr>
        <p:spPr>
          <a:xfrm>
            <a:off x="251520" y="2975248"/>
            <a:ext cx="8568952" cy="1126578"/>
          </a:xfrm>
          <a:prstGeom prst="wave">
            <a:avLst>
              <a:gd name="adj1" fmla="val 12500"/>
              <a:gd name="adj2" fmla="val 1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6" name="Волна 5"/>
          <p:cNvSpPr/>
          <p:nvPr/>
        </p:nvSpPr>
        <p:spPr>
          <a:xfrm>
            <a:off x="251520" y="1484784"/>
            <a:ext cx="8568952" cy="1490464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kk-KZ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аналарға арналған</a:t>
            </a:r>
            <a:r>
              <a:rPr 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kk-KZ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772816"/>
            <a:ext cx="84374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Таңертен сабаққа барарда балаңызды жайлап қана оятыңыз. Сіздің биязы үніңіз бен </a:t>
            </a:r>
          </a:p>
          <a:p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үлкіңіз ақ ұйқысын ашуы тиіс. Кешегі түкке тұрмайтын нәрсеге бола жүйкесін жұқарт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аңыз. Тамағын ішпей жатып ұрыс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керіс ұйымдастырмаңыз.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284984"/>
            <a:ext cx="6394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.Егер балаңыз сабақтан кешігіп қалса «Бол да, болға» салмаңыз, </a:t>
            </a:r>
          </a:p>
          <a:p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оны ертерек оятпаған өзіңіз кінәлісіз.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1" y="4725144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Балаңызды (әсіресе таңертең) ашқұрсақ жібермеңіз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«Тыныш жүр», «бұзық болма», «бүгін екі алып келсең  құртамын» деген ескертулерді айта бермеңіз.Керісінше оған жылу сыйлап, жақсы баға алуына тілектестік білдіріңіз.</a:t>
            </a:r>
          </a:p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бірдеңеге ашуланып жүрсе бас салып сұрақтың астына алмаңыз, сабасына түскен соң, өзі ақ айтып береді.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35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олна 10"/>
          <p:cNvSpPr/>
          <p:nvPr/>
        </p:nvSpPr>
        <p:spPr>
          <a:xfrm>
            <a:off x="294968" y="5761537"/>
            <a:ext cx="8381488" cy="9144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олна 9"/>
          <p:cNvSpPr/>
          <p:nvPr/>
        </p:nvSpPr>
        <p:spPr>
          <a:xfrm>
            <a:off x="294968" y="4365104"/>
            <a:ext cx="8381488" cy="106065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олна 8"/>
          <p:cNvSpPr/>
          <p:nvPr/>
        </p:nvSpPr>
        <p:spPr>
          <a:xfrm>
            <a:off x="294968" y="3140968"/>
            <a:ext cx="8381488" cy="1043301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олна 7"/>
          <p:cNvSpPr/>
          <p:nvPr/>
        </p:nvSpPr>
        <p:spPr>
          <a:xfrm>
            <a:off x="294968" y="1968043"/>
            <a:ext cx="8381488" cy="9144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олна 4"/>
          <p:cNvSpPr/>
          <p:nvPr/>
        </p:nvSpPr>
        <p:spPr>
          <a:xfrm>
            <a:off x="251521" y="620688"/>
            <a:ext cx="8424935" cy="1224136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1521" y="83671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Есіктен кірмей жатып «Бүгін қандай баға алдың?» деп  сұрай бермеңіз. 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Мектептен келген балаңызды көңілді қарсы алыңыз, оның сабақтан шаршап келгенін 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ескеріңіз.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1" y="2132856"/>
            <a:ext cx="8615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Баланың бір қылығы үшін мұғалім сізді шақыртып алса, өзара әңгіме барысына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 қатыстырмаңыз.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2" y="3356992"/>
            <a:ext cx="857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Мектептен келе сала баланы отырғызып қойып сабаққа дайындалтпаңыз.Олар да</a:t>
            </a:r>
          </a:p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ойнап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демалған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түсте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ұйықтап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демалсын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581128"/>
            <a:ext cx="8428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әзірленуін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етпеңіз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әзірленген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үзіліс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1" y="5877272"/>
            <a:ext cx="9172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Сабаққа әзірленіп жатқан балаға дөрекі сөйлемеңіз, желкесіне төніп тұрмаңыз.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Керісінші кеңес беріңіз, онымен бірге дайындалуға көмек беріңіз.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406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ерфолента 8"/>
          <p:cNvSpPr/>
          <p:nvPr/>
        </p:nvSpPr>
        <p:spPr>
          <a:xfrm>
            <a:off x="683567" y="4293096"/>
            <a:ext cx="8136903" cy="108012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683569" y="2852936"/>
            <a:ext cx="8136902" cy="1152127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683568" y="1556792"/>
            <a:ext cx="8136903" cy="108011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683569" y="332656"/>
            <a:ext cx="8136903" cy="108011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95536" y="548680"/>
            <a:ext cx="8719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«Егер, сен осы сабақты орындамасаң!» деп басталатын  тәртіпке шақыру баланың 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жүйкесіне әсер етеді. Одан да әңгімелесе отырып балаңызға жайлап көмектесіңіз.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772816"/>
            <a:ext cx="7703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Күнде жарты сағат ештеңкеге алаңдамай, балаңызбен міндетті  түрде </a:t>
            </a:r>
          </a:p>
          <a:p>
            <a:pPr algn="ctr"/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еркін тақырыпта сөйлесіп тұрыңыз.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9" y="3068960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Балаңыздың көңіл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күйі нашар болса, онда бірден назар аударыңыз. Ол сабақтан</a:t>
            </a:r>
          </a:p>
          <a:p>
            <a:pPr algn="ctr"/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орығуы мүмкін немесе басқа да жағдай.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1406" y="4509119"/>
            <a:ext cx="7037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Егер балаңыз сіздің айтқандарыңызды мүлдем орындамайтын болса, </a:t>
            </a:r>
          </a:p>
          <a:p>
            <a:pPr algn="ctr"/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нда ұстазымен, психолог маманымен,  дәрігермен сөйлесіңіз.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699" y="5322508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31" y="5346700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920" y="5373216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7349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БАЛА Т</a:t>
            </a:r>
            <a:r>
              <a:rPr lang="kk-KZ" sz="5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ӘРБИЕСІ</a:t>
            </a:r>
            <a:endParaRPr lang="ru-RU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Бала тәрбиесі..mp4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="" xmlns:p14="http://schemas.microsoft.com/office/powerpoint/2010/main" r:embed="rId3">
                  <p14:trim end="27820.00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9275" y="1600200"/>
            <a:ext cx="8045450" cy="4525963"/>
          </a:xfrm>
        </p:spPr>
      </p:pic>
    </p:spTree>
    <p:extLst>
      <p:ext uri="{BB962C8B-B14F-4D97-AF65-F5344CB8AC3E}">
        <p14:creationId xmlns="" xmlns:p14="http://schemas.microsoft.com/office/powerpoint/2010/main" val="338586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10485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 smtClean="0">
                <a:solidFill>
                  <a:srgbClr val="002060"/>
                </a:solidFill>
                <a:latin typeface="Times New Roman"/>
                <a:ea typeface="Calibri"/>
              </a:rPr>
              <a:t>Ата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-</a:t>
            </a: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аналарға арналған тест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«Сіз қандай ата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Calibri"/>
              </a:rPr>
              <a:t>-</a:t>
            </a: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анасыз?»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Балаларыңызбен карым-қатынас кезінде жиі қолданылатын сөздерді белгілеңіз.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Мен саған қанша рет айтамын?  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Маған кеңес бере қойшы айналайын!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Мен сенсіз не істер едім?!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Кетші, бұл не тағы, баршы сосын айтамын!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Біз бәрін бірге ойласатын достар едік қой, айтшы!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Кімге тартқан бәлесің өзің?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Мен сендей кезімде.......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Сен менің тірегімсің, қолқанатымсың, айналайын!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Сенің жаныңдағы достар қандай осы?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Балам, қызым сен қалай ойлайсың, жұрттың баласы бала сияқты алсен болсаң.....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Ақылдымсың ғой сен менің......</a:t>
            </a:r>
            <a:endParaRPr lang="ru-RU" b="1" dirty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solidFill>
                  <a:srgbClr val="002060"/>
                </a:solidFill>
                <a:latin typeface="Times New Roman"/>
                <a:ea typeface="Calibri"/>
              </a:rPr>
              <a:t> </a:t>
            </a:r>
            <a:endParaRPr lang="ru-RU" b="1" dirty="0">
              <a:solidFill>
                <a:srgbClr val="002060"/>
              </a:solidFill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11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880145"/>
            <a:ext cx="9036496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 smtClean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endParaRPr lang="kk-KZ" b="1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 smtClean="0">
                <a:latin typeface="Times New Roman"/>
                <a:ea typeface="Calibri"/>
              </a:rPr>
              <a:t>Жауаптары</a:t>
            </a:r>
            <a:endParaRPr lang="ru-RU" sz="1600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en-US" b="1" dirty="0">
                <a:latin typeface="Times New Roman"/>
                <a:ea typeface="Calibri"/>
              </a:rPr>
              <a:t>7-8</a:t>
            </a:r>
            <a:r>
              <a:rPr lang="kk-KZ" b="1" dirty="0">
                <a:latin typeface="Times New Roman"/>
                <a:ea typeface="Calibri"/>
              </a:rPr>
              <a:t>  ұпай</a:t>
            </a:r>
            <a:endParaRPr lang="ru-RU" sz="1600" dirty="0"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Сіз өз балаңызбен жиі қарым-қатынас жасап отырмасаңыз да, ол сізді құрметтейді. Сіздің көзқарасыңыз оның тұлға болып қалыптасуына көмектеседі.</a:t>
            </a:r>
            <a:endParaRPr lang="ru-RU" sz="1600" dirty="0"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 algn="just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9-10 ұпай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Балаңыз сізді құрметтегенімен әрқашан ашық сөйлесе бермейді. Оның тұлғалық дамуы кездейсоқ жағдаяттар  ықпалынан болмақ.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en-US" b="1" dirty="0">
                <a:latin typeface="Times New Roman"/>
                <a:ea typeface="Calibri"/>
              </a:rPr>
              <a:t>11-12</a:t>
            </a:r>
            <a:r>
              <a:rPr lang="kk-KZ" b="1" dirty="0">
                <a:latin typeface="Times New Roman"/>
                <a:ea typeface="Calibri"/>
              </a:rPr>
              <a:t> ұпай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Сіздің бала тәрбиесіне мұқияттылау болғаныңыз жөн. Балаңыз сізді құрметтейді, бірақ ол ата-ананың жылы сөздеріне, аялы алақанына зәру.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13-14 ұпай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Сіздің бала тәрбиесіне байланысты ұстанған жолыңыз дұрыс емес екенін өзіңіз де білесіз. Балаңыз бен сіздің араңызда сенімсіздік бар, оған көбірек көңіл бөлуге тырысыңыз, балаңыздың сөздеріне құлақ асыңыз.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solidFill>
                  <a:srgbClr val="FF0000"/>
                </a:solidFill>
                <a:latin typeface="Times New Roman"/>
                <a:ea typeface="Calibri"/>
              </a:rPr>
              <a:t>Біздің тестіміз істің шын жағдайына қатысты емеурін ғана, ал шын мәнінде сіздің қандай ата-ана екеніңізді тек </a:t>
            </a:r>
            <a:r>
              <a:rPr lang="kk-KZ" b="1" dirty="0" smtClean="0">
                <a:solidFill>
                  <a:srgbClr val="FF0000"/>
                </a:solidFill>
                <a:latin typeface="Times New Roman"/>
                <a:ea typeface="Calibri"/>
              </a:rPr>
              <a:t>өзіңіз </a:t>
            </a:r>
            <a:r>
              <a:rPr lang="kk-KZ" b="1" dirty="0">
                <a:solidFill>
                  <a:srgbClr val="FF0000"/>
                </a:solidFill>
                <a:latin typeface="Times New Roman"/>
                <a:ea typeface="Calibri"/>
              </a:rPr>
              <a:t>ғана білесіз!</a:t>
            </a:r>
            <a:endParaRPr lang="ru-RU" sz="1600" dirty="0">
              <a:solidFill>
                <a:srgbClr val="FF0000"/>
              </a:solidFill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solidFill>
                  <a:srgbClr val="FF0000"/>
                </a:solidFill>
                <a:latin typeface="Times New Roman"/>
                <a:ea typeface="Calibri"/>
              </a:rPr>
              <a:t> </a:t>
            </a:r>
            <a:endParaRPr lang="ru-RU" sz="1600" dirty="0">
              <a:solidFill>
                <a:srgbClr val="FF0000"/>
              </a:solidFill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Calibri"/>
            </a:endParaRPr>
          </a:p>
          <a:p>
            <a:pPr marL="457200" algn="ctr">
              <a:spcAft>
                <a:spcPts val="0"/>
              </a:spcAft>
            </a:pPr>
            <a:r>
              <a:rPr lang="kk-KZ" b="1" dirty="0">
                <a:latin typeface="Times New Roman"/>
                <a:ea typeface="Calibri"/>
              </a:rPr>
              <a:t> </a:t>
            </a:r>
            <a:endParaRPr lang="ru-RU" sz="1600" dirty="0">
              <a:effectLst/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614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132856"/>
            <a:ext cx="84249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«Таяқтау оңай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 қиын»</a:t>
            </a:r>
          </a:p>
          <a:p>
            <a:pPr algn="ctr"/>
            <a:endParaRPr lang="kk-KZ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«Баланы өсіру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балапан ұшыру емес»</a:t>
            </a:r>
          </a:p>
          <a:p>
            <a:pPr algn="ctr"/>
            <a:endParaRPr lang="kk-KZ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Алтын уақыттарыңызды балаларыңызға арнап, келгендеріңізге </a:t>
            </a:r>
          </a:p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рахмет!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49" y="332656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787" y="332656"/>
            <a:ext cx="19875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356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606</Words>
  <Application>Microsoft Office PowerPoint</Application>
  <PresentationFormat>Экран (4:3)</PresentationFormat>
  <Paragraphs>114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Ата-аналарға арналған 14 кеңес</vt:lpstr>
      <vt:lpstr>Слайд 5</vt:lpstr>
      <vt:lpstr>Слайд 6</vt:lpstr>
      <vt:lpstr>БАЛА ТӘРБИЕСІ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Klient</dc:creator>
  <cp:lastModifiedBy>57 мектеп</cp:lastModifiedBy>
  <cp:revision>21</cp:revision>
  <dcterms:created xsi:type="dcterms:W3CDTF">2014-09-05T05:50:52Z</dcterms:created>
  <dcterms:modified xsi:type="dcterms:W3CDTF">2016-09-03T04:29:00Z</dcterms:modified>
</cp:coreProperties>
</file>