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2" r:id="rId5"/>
    <p:sldId id="275" r:id="rId6"/>
    <p:sldId id="279" r:id="rId7"/>
    <p:sldId id="281" r:id="rId8"/>
    <p:sldId id="28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03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273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42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560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65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536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70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14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94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90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3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FC2BA-A76D-43C9-A494-CEC692D8D92C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ACC24-8F93-4F8B-89D3-612811002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7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gif"/><Relationship Id="rId18" Type="http://schemas.openxmlformats.org/officeDocument/2006/relationships/image" Target="../media/image17.gif"/><Relationship Id="rId3" Type="http://schemas.openxmlformats.org/officeDocument/2006/relationships/image" Target="../media/image2.gif"/><Relationship Id="rId21" Type="http://schemas.openxmlformats.org/officeDocument/2006/relationships/image" Target="../media/image20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17" Type="http://schemas.openxmlformats.org/officeDocument/2006/relationships/image" Target="../media/image16.gif"/><Relationship Id="rId2" Type="http://schemas.openxmlformats.org/officeDocument/2006/relationships/image" Target="../media/image1.gif"/><Relationship Id="rId16" Type="http://schemas.openxmlformats.org/officeDocument/2006/relationships/image" Target="../media/image15.gif"/><Relationship Id="rId20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24" Type="http://schemas.openxmlformats.org/officeDocument/2006/relationships/image" Target="../media/image23.gif"/><Relationship Id="rId5" Type="http://schemas.openxmlformats.org/officeDocument/2006/relationships/image" Target="../media/image4.gif"/><Relationship Id="rId15" Type="http://schemas.openxmlformats.org/officeDocument/2006/relationships/image" Target="../media/image14.gif"/><Relationship Id="rId23" Type="http://schemas.openxmlformats.org/officeDocument/2006/relationships/image" Target="../media/image22.gif"/><Relationship Id="rId10" Type="http://schemas.openxmlformats.org/officeDocument/2006/relationships/image" Target="../media/image9.gif"/><Relationship Id="rId19" Type="http://schemas.openxmlformats.org/officeDocument/2006/relationships/image" Target="../media/image18.gif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gif"/><Relationship Id="rId22" Type="http://schemas.openxmlformats.org/officeDocument/2006/relationships/image" Target="../media/image21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gif"/><Relationship Id="rId4" Type="http://schemas.openxmlformats.org/officeDocument/2006/relationships/image" Target="../media/image24.png"/><Relationship Id="rId9" Type="http://schemas.openxmlformats.org/officeDocument/2006/relationships/image" Target="../media/image2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0.gif"/><Relationship Id="rId4" Type="http://schemas.openxmlformats.org/officeDocument/2006/relationships/image" Target="../media/image31.png"/><Relationship Id="rId9" Type="http://schemas.openxmlformats.org/officeDocument/2006/relationships/image" Target="../media/image2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10" Type="http://schemas.openxmlformats.org/officeDocument/2006/relationships/image" Target="../media/image30.gif"/><Relationship Id="rId4" Type="http://schemas.openxmlformats.org/officeDocument/2006/relationships/image" Target="../media/image35.png"/><Relationship Id="rId9" Type="http://schemas.openxmlformats.org/officeDocument/2006/relationships/image" Target="../media/image2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30.gif"/><Relationship Id="rId4" Type="http://schemas.openxmlformats.org/officeDocument/2006/relationships/image" Target="../media/image39.png"/><Relationship Id="rId9" Type="http://schemas.openxmlformats.org/officeDocument/2006/relationships/image" Target="../media/image2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30.gif"/><Relationship Id="rId4" Type="http://schemas.openxmlformats.org/officeDocument/2006/relationships/image" Target="../media/image43.png"/><Relationship Id="rId9" Type="http://schemas.openxmlformats.org/officeDocument/2006/relationships/image" Target="../media/image29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kot-pes.com/sojka-foto/" TargetMode="External"/><Relationship Id="rId13" Type="http://schemas.openxmlformats.org/officeDocument/2006/relationships/hyperlink" Target="http://animalsfoto.com/ivolga-ptiytsa-foto.html" TargetMode="External"/><Relationship Id="rId18" Type="http://schemas.openxmlformats.org/officeDocument/2006/relationships/hyperlink" Target="http://webmandry.com/ptitsa-vorona-opisanie" TargetMode="External"/><Relationship Id="rId3" Type="http://schemas.openxmlformats.org/officeDocument/2006/relationships/image" Target="../media/image48.gif"/><Relationship Id="rId21" Type="http://schemas.openxmlformats.org/officeDocument/2006/relationships/hyperlink" Target="http://pravda-chto.ru/ptica-udod-foto-i-opisanie/" TargetMode="External"/><Relationship Id="rId7" Type="http://schemas.openxmlformats.org/officeDocument/2006/relationships/hyperlink" Target="http://animalreader.ru/ptitsa-solovey-foto-prirodnogo-pevtsa.html" TargetMode="External"/><Relationship Id="rId12" Type="http://schemas.openxmlformats.org/officeDocument/2006/relationships/hyperlink" Target="http://zoolog.guru/pticy/volnye-pticy/kak-vyglyadit-popolzen-opisanie-pticy-foto.htm" TargetMode="External"/><Relationship Id="rId17" Type="http://schemas.openxmlformats.org/officeDocument/2006/relationships/hyperlink" Target="http://webmandry.com/ptitsa-zhavoronok" TargetMode="External"/><Relationship Id="rId2" Type="http://schemas.openxmlformats.org/officeDocument/2006/relationships/image" Target="../media/image47.gif"/><Relationship Id="rId16" Type="http://schemas.openxmlformats.org/officeDocument/2006/relationships/hyperlink" Target="http://animalsfoto.com/kak-vyiglyadit-ptiytsa-javoronok-foto.html#6" TargetMode="External"/><Relationship Id="rId20" Type="http://schemas.openxmlformats.org/officeDocument/2006/relationships/hyperlink" Target="http://webmandry.com/pevchaya-ptitsa-zyablik-opisanie-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ot-pes.com/shhegol-foto-pticy-vosxishhaet-zvonkim-peniem-shhegolyaet-yarkim-opereniem/--&#1092;&#1086;&#1090;&#1086;,&#1090;&#1077;&#1082;&#1089;&#1090;" TargetMode="External"/><Relationship Id="rId11" Type="http://schemas.openxmlformats.org/officeDocument/2006/relationships/hyperlink" Target="http://animalsfoto.com/kak-vyiglyadit-ptiytsa-popolzenym-foto.htm-&#1092;&#1086;&#1090;&#1086;" TargetMode="External"/><Relationship Id="rId5" Type="http://schemas.openxmlformats.org/officeDocument/2006/relationships/hyperlink" Target="https://givotniymir.ru/tryasoguzka-ptica-obra" TargetMode="External"/><Relationship Id="rId15" Type="http://schemas.openxmlformats.org/officeDocument/2006/relationships/hyperlink" Target="http://animalreader.ru/interesnoe-o-zaryankah-vidyi-foto-opisanie.html" TargetMode="External"/><Relationship Id="rId23" Type="http://schemas.openxmlformats.org/officeDocument/2006/relationships/image" Target="../media/image49.gif"/><Relationship Id="rId10" Type="http://schemas.openxmlformats.org/officeDocument/2006/relationships/hyperlink" Target="http://kot-pes.com/sviristel-foto-ptica/" TargetMode="External"/><Relationship Id="rId19" Type="http://schemas.openxmlformats.org/officeDocument/2006/relationships/hyperlink" Target="http://nashzeleniymir.ru/&#1074;&#1086;&#1088;&#1086;&#1085;&#1072;" TargetMode="External"/><Relationship Id="rId4" Type="http://schemas.openxmlformats.org/officeDocument/2006/relationships/hyperlink" Target="http://kot-pes.com/chizh-ptica-foto" TargetMode="External"/><Relationship Id="rId9" Type="http://schemas.openxmlformats.org/officeDocument/2006/relationships/hyperlink" Target="http://komotoz.ru/photo/zhivotnye/snegir.php" TargetMode="External"/><Relationship Id="rId14" Type="http://schemas.openxmlformats.org/officeDocument/2006/relationships/hyperlink" Target="https://givotniymir.ru/zelenushka-ptica-obraz-zhizni-i-sreda-obitaniya-pticy-zelenushki/" TargetMode="External"/><Relationship Id="rId22" Type="http://schemas.openxmlformats.org/officeDocument/2006/relationships/hyperlink" Target="https://givotniymir.ru/soroka-osobennosti-i-obraz-zhizni-soroki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hyperlink" Target="https://givotniymir.ru/korolek-ptica-obraz-zhizni-i-sreda-obitaniya-pticy-korolek/" TargetMode="External"/><Relationship Id="rId7" Type="http://schemas.openxmlformats.org/officeDocument/2006/relationships/hyperlink" Target="http://ankartin.narod.ru/aniraz.htm" TargetMode="External"/><Relationship Id="rId2" Type="http://schemas.openxmlformats.org/officeDocument/2006/relationships/hyperlink" Target="https://givotniymir.ru/kukushka-ptica-obraz-zhizni-i-sreda-obitaniya-kukushki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nimalsfoto.com/jivotnyie" TargetMode="External"/><Relationship Id="rId5" Type="http://schemas.openxmlformats.org/officeDocument/2006/relationships/hyperlink" Target="https://givotniymir.ru/galka-ptica-obraz-zhizni-i-sreda-obitaniya-galki/" TargetMode="External"/><Relationship Id="rId4" Type="http://schemas.openxmlformats.org/officeDocument/2006/relationships/hyperlink" Target="http://kot-pes.com/grach-foto-pti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 descr="http://liubavyshka.ru/_ph/54/2/23950199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81382"/>
            <a:ext cx="6023504" cy="3347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Рисунок 51" descr="http://liubavyshka.ru/_ph/54/2/23950199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168" y="1327988"/>
            <a:ext cx="6099308" cy="3994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Мультфильмы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040" y="2667335"/>
            <a:ext cx="1855175" cy="41906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6741" y="197644"/>
            <a:ext cx="5292969" cy="783737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«Знатоки  птиц».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Приветствия картинк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54" y="197644"/>
            <a:ext cx="2595929" cy="2469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Приветствия картинк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742" y="3657600"/>
            <a:ext cx="2977661" cy="2860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Мультфильмы картинк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923" y="3870081"/>
            <a:ext cx="2244237" cy="2926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Мультфильмы картинки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292" y="2667336"/>
            <a:ext cx="4654983" cy="3974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Диссней картинки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812" y="4314092"/>
            <a:ext cx="1612111" cy="220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Музыкальные картинки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2" y="2233948"/>
            <a:ext cx="1380862" cy="1636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Книги, библиотека смайлик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0" y="3543480"/>
            <a:ext cx="2892847" cy="325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Пернатые картинки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867" y="422030"/>
            <a:ext cx="2590255" cy="1811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Пернатые картинки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10" y="105508"/>
            <a:ext cx="2464413" cy="1465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Пернатые картинки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589" y="5076092"/>
            <a:ext cx="1347891" cy="1565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Пернатые картинки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48" y="1645159"/>
            <a:ext cx="9525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Пернатые картинки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26" y="1327988"/>
            <a:ext cx="9525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Пернатые картинки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617" y="3097989"/>
            <a:ext cx="9525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Пернатые картинки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903" y="2217657"/>
            <a:ext cx="9525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Пернатые картинки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153" y="2702702"/>
            <a:ext cx="9525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 descr="Пернатые картинки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5569" y="3008233"/>
            <a:ext cx="1336431" cy="1233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Птицы смайлик"/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89" y="5158154"/>
            <a:ext cx="1301449" cy="1483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 descr="Пернатые картинки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652" y="427892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 descr="Пернатые картинки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735" y="502159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 descr="Пернатые картинки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22" y="2881225"/>
            <a:ext cx="990600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30" descr="Пернатые картинки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878" y="6012470"/>
            <a:ext cx="990600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31" descr="Пернатые картинки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0591" y="2084447"/>
            <a:ext cx="1343025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Пернатые картинки"/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964" y="3369517"/>
            <a:ext cx="6667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Пернатые картинки"/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741" y="2393051"/>
            <a:ext cx="6667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 descr="fc9d193d16d86fbfc18fc087e72f8a7f.gif"/>
          <p:cNvPicPr/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641" y="4746104"/>
            <a:ext cx="1258639" cy="189593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36" name="Picture 15" descr="305b981f68f5"/>
          <p:cNvPicPr/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061696" y="4878828"/>
            <a:ext cx="942975" cy="915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Рисунок 37" descr="Пернатые картинки"/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472" y="4746104"/>
            <a:ext cx="1518783" cy="2047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Рисунок 38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336" y="2106280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Рисунок 39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577" y="1926045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Рисунок 40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353" y="1744205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Рисунок 41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436" y="2550367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Рисунок 42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979" y="2505075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Рисунок 43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369" y="3300685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Рисунок 44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093" y="1880989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Рисунок 45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453" y="2550367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Рисунок 46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797" y="2033555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Рисунок 47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146" y="1087667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Рисунок 48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456" y="1831563"/>
            <a:ext cx="8858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Рисунок 49" descr="Пернатые картинки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472" y="1461899"/>
            <a:ext cx="885825" cy="819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9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3517"/>
            <a:ext cx="12192000" cy="68615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6002215" cy="68096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"/>
            <a:ext cx="600221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0"/>
            <a:ext cx="6002215" cy="6889546"/>
          </a:xfrm>
          <a:prstGeom prst="rect">
            <a:avLst/>
          </a:prstGeom>
        </p:spPr>
      </p:pic>
      <p:pic>
        <p:nvPicPr>
          <p:cNvPr id="2" name="жавороно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45981" y="194919"/>
            <a:ext cx="609600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2795748" y="42407"/>
            <a:ext cx="2241896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Жаворонок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02215" y="0"/>
            <a:ext cx="6096000" cy="6678751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just"/>
            <a:r>
              <a:rPr lang="ru-RU" dirty="0" smtClean="0">
                <a:solidFill>
                  <a:srgbClr val="333333"/>
                </a:solidFill>
                <a:latin typeface="Helvetica Neue"/>
              </a:rPr>
              <a:t>Эта птица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— житель открытых пространств. 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Селится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в степях, лугах, полях, пустынях, 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полупустынях.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 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Птицы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имеют покровительственную окраску под цвет почвы, совсем небольшие или средние размеры: массу 15-80 г, длину 10-25 см. 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Ноги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короткие, однако отлично приспособленные для передвижения по поверхности, потому что корм птица находит себе именно на земле: насекомых, моллюсков, части растений (почки, семена, цветки и др.). На земле же 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устраивает гнездо, маскируя его пучком травы, кустиком, камнем.</a:t>
            </a:r>
          </a:p>
          <a:p>
            <a:pPr algn="just"/>
            <a:r>
              <a:rPr lang="ru-RU" dirty="0">
                <a:solidFill>
                  <a:srgbClr val="333333"/>
                </a:solidFill>
                <a:latin typeface="Helvetica Neue"/>
              </a:rPr>
              <a:t>Построив гнездо, самка 10-12 суток высиживает 2-8 яиц, а затем на пару с самцом около 10 дней выкармливает </a:t>
            </a:r>
            <a:r>
              <a:rPr lang="ru-RU" dirty="0" err="1" smtClean="0">
                <a:solidFill>
                  <a:srgbClr val="333333"/>
                </a:solidFill>
                <a:latin typeface="Helvetica Neue"/>
              </a:rPr>
              <a:t>птенцо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 . После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этого, еще не обучившись летать, птенцы гнездо покидают, но еще 7-10 дней родители продолжают их подкармливать. За один сезон 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пара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может делать 1-2 кладки яиц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.</a:t>
            </a:r>
            <a:r>
              <a:rPr lang="ru-RU" dirty="0"/>
              <a:t> </a:t>
            </a:r>
            <a:r>
              <a:rPr lang="ru-RU" dirty="0" smtClean="0"/>
              <a:t>С </a:t>
            </a:r>
            <a:r>
              <a:rPr lang="ru-RU" sz="2000" dirty="0"/>
              <a:t>наступлением глубокой осени улетают на юг, но пребывание их в южных регионах непродолжительно. Они первыми возвращаются весной, когда снег сходит еще </a:t>
            </a:r>
            <a:r>
              <a:rPr lang="ru-RU" sz="2000" dirty="0" smtClean="0"/>
              <a:t>не полностью </a:t>
            </a:r>
            <a:r>
              <a:rPr lang="ru-RU" sz="2000" dirty="0"/>
              <a:t>и сразу же начинают петь. </a:t>
            </a:r>
            <a:r>
              <a:rPr lang="ru-RU" sz="2000" dirty="0" smtClean="0"/>
              <a:t>Пение </a:t>
            </a:r>
            <a:r>
              <a:rPr lang="ru-RU" sz="2000" dirty="0"/>
              <a:t>удивительно по своей красоте, и многие </a:t>
            </a:r>
            <a:r>
              <a:rPr lang="ru-RU" sz="2000" dirty="0" smtClean="0"/>
              <a:t>находят </a:t>
            </a:r>
            <a:r>
              <a:rPr lang="ru-RU" sz="2000" dirty="0"/>
              <a:t>его более прекрасным, чем даже трели соловья.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pic>
        <p:nvPicPr>
          <p:cNvPr id="9" name="Рисунок 8" descr="Картинки для презентаций 3d анимации для PowePoint. Вопрос или достижение фоны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1207477" cy="149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Часы смайлики картинки гифки анимаци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44"/>
            <a:ext cx="676275" cy="64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71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66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17586"/>
            <a:ext cx="12192000" cy="6875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"/>
            <a:ext cx="609805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9774"/>
            <a:ext cx="6098058" cy="68082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6098058" cy="6858000"/>
          </a:xfrm>
          <a:prstGeom prst="rect">
            <a:avLst/>
          </a:prstGeom>
        </p:spPr>
      </p:pic>
      <p:pic>
        <p:nvPicPr>
          <p:cNvPr id="2" name="дяте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67986" y="107752"/>
            <a:ext cx="609600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2948284" y="49774"/>
            <a:ext cx="1368516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Дятел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98059" y="0"/>
            <a:ext cx="6096000" cy="6740307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Величина 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птицы,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как у дрозда: длина тела взрослой особи составляет 22-27 см, при весе от 60 до 100 г. Основной окрас оперения составляют черный и белый 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цвета.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Голова, спина и надхвостье — чёрные с синим отливом, подхвостье красное или розовое. Плечи, живот, а также лоб и щеки, в зависимости от ареала, окрашены в белый, </a:t>
            </a:r>
            <a:r>
              <a:rPr lang="ru-RU" dirty="0" err="1">
                <a:solidFill>
                  <a:srgbClr val="333333"/>
                </a:solidFill>
                <a:latin typeface="Tahoma" panose="020B0604030504040204" pitchFamily="34" charset="0"/>
              </a:rPr>
              <a:t>буровато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-белый или темно-коричневый цвета. На плечах птицы 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выделяются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белые участки, разделенные черной спинной полосой. Черные маховые перья покрыты белыми пятнами, образующими 5 светлых полос на крыле. Светлые щеки дятла окаймляют черные "усы". </a:t>
            </a:r>
          </a:p>
          <a:p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У самцов на затылке проходит красная поперечная полоса — единственное половое 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отличие.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Молодые особи окрашены, как взрослые, но отличаются красным теменем с вкраплением узких, черных полосок. </a:t>
            </a:r>
          </a:p>
          <a:p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Глаза 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у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красные, либо карие. Крепкий, острый клюв свинцово-черного цвета, ноги темно-коричневые.</a:t>
            </a:r>
          </a:p>
          <a:p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Отличительной 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особенностью является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жесткий, острый </a:t>
            </a:r>
            <a:r>
              <a:rPr lang="ru-RU" dirty="0" err="1" smtClean="0">
                <a:solidFill>
                  <a:srgbClr val="333333"/>
                </a:solidFill>
                <a:latin typeface="Tahoma" panose="020B0604030504040204" pitchFamily="34" charset="0"/>
              </a:rPr>
              <a:t>хвост,используемый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в качестве опоры при передвижении по вертикальным поверхностям. А также наличие длинного (до 4 см), липкого языка, </a:t>
            </a:r>
            <a:r>
              <a:rPr lang="ru-RU" dirty="0" smtClean="0">
                <a:solidFill>
                  <a:srgbClr val="333333"/>
                </a:solidFill>
                <a:latin typeface="Tahoma" panose="020B0604030504040204" pitchFamily="34" charset="0"/>
              </a:rPr>
              <a:t>которым </a:t>
            </a:r>
            <a:r>
              <a:rPr lang="ru-RU" dirty="0">
                <a:solidFill>
                  <a:srgbClr val="333333"/>
                </a:solidFill>
                <a:latin typeface="Tahoma" panose="020B0604030504040204" pitchFamily="34" charset="0"/>
              </a:rPr>
              <a:t>извлекают добычу из самых узких отверстий.</a:t>
            </a:r>
            <a:endParaRPr lang="ru-RU" b="0" i="0" dirty="0">
              <a:solidFill>
                <a:srgbClr val="333333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8" name="Рисунок 7" descr="Картинки для презентаций 3d анимации для PowePoint. Вопрос или достижение фоны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31" y="5404338"/>
            <a:ext cx="1147031" cy="1174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Часы смайлики картинки гифки анимаци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76275" cy="64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072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61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2783"/>
            <a:ext cx="12191999" cy="68707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" y="1758462"/>
            <a:ext cx="6562603" cy="509953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64923" y="0"/>
            <a:ext cx="5627077" cy="680186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666666"/>
                </a:solidFill>
                <a:latin typeface="Roboto Condensed"/>
              </a:rPr>
              <a:t>По мнению языковедов, название птицы, скорее всего, созвучно словам «ворожея», «ворог», «враг</a:t>
            </a:r>
            <a:r>
              <a:rPr lang="ru-RU" dirty="0" smtClean="0">
                <a:solidFill>
                  <a:srgbClr val="666666"/>
                </a:solidFill>
                <a:latin typeface="Roboto Condensed"/>
              </a:rPr>
              <a:t>».</a:t>
            </a:r>
            <a:r>
              <a:rPr lang="ru-RU" dirty="0"/>
              <a:t> </a:t>
            </a:r>
            <a:r>
              <a:rPr lang="ru-RU" sz="2000" dirty="0"/>
              <a:t>Я</a:t>
            </a:r>
            <a:r>
              <a:rPr lang="ru-RU" sz="2000" dirty="0" smtClean="0"/>
              <a:t>вляются </a:t>
            </a:r>
            <a:r>
              <a:rPr lang="ru-RU" sz="2000" dirty="0"/>
              <a:t>самыми крупными </a:t>
            </a:r>
            <a:r>
              <a:rPr lang="ru-RU" sz="2000" dirty="0" smtClean="0"/>
              <a:t>из </a:t>
            </a:r>
            <a:r>
              <a:rPr lang="ru-RU" sz="2000" dirty="0"/>
              <a:t>отряда </a:t>
            </a:r>
            <a:r>
              <a:rPr lang="ru-RU" sz="2000" dirty="0" err="1"/>
              <a:t>воробьинообразных</a:t>
            </a:r>
            <a:r>
              <a:rPr lang="ru-RU" sz="2000" dirty="0"/>
              <a:t>. Длина </a:t>
            </a:r>
            <a:r>
              <a:rPr lang="ru-RU" sz="2000" dirty="0" smtClean="0"/>
              <a:t>в </a:t>
            </a:r>
            <a:r>
              <a:rPr lang="ru-RU" sz="2000" dirty="0"/>
              <a:t>пределах 48-56 см. Самец крупнее самки, масса </a:t>
            </a:r>
            <a:r>
              <a:rPr lang="ru-RU" sz="2000" dirty="0" smtClean="0"/>
              <a:t>самца </a:t>
            </a:r>
            <a:r>
              <a:rPr lang="ru-RU" sz="2000" dirty="0"/>
              <a:t>составляет 700-800 грамм, самки весят от 460-550 гр. Длина крыла самца </a:t>
            </a:r>
            <a:r>
              <a:rPr lang="ru-RU" sz="2000" dirty="0" smtClean="0"/>
              <a:t>достигает </a:t>
            </a:r>
            <a:r>
              <a:rPr lang="ru-RU" sz="2000" dirty="0"/>
              <a:t>27-30 см, у женской особи крылья вырастают от 25 до 27 см. Сильные крылья у большинства видов отличаются заостренной формой. Размах крыльев </a:t>
            </a:r>
            <a:r>
              <a:rPr lang="ru-RU" sz="2000" dirty="0" smtClean="0"/>
              <a:t>составляет </a:t>
            </a:r>
            <a:r>
              <a:rPr lang="ru-RU" sz="2000" dirty="0"/>
              <a:t>около 1 м</a:t>
            </a:r>
            <a:r>
              <a:rPr lang="ru-RU" sz="2000" dirty="0" smtClean="0"/>
              <a:t>.</a:t>
            </a:r>
            <a:r>
              <a:rPr lang="ru-RU" sz="2000" dirty="0"/>
              <a:t> Большинство </a:t>
            </a:r>
            <a:r>
              <a:rPr lang="ru-RU" sz="2000" dirty="0" smtClean="0"/>
              <a:t>видов </a:t>
            </a:r>
            <a:r>
              <a:rPr lang="ru-RU" sz="2000" dirty="0"/>
              <a:t>обладают серым или черным окрасом оперения, которое отливает на солнце металлическим, пурпурным, фиолетовым или зеленым цветом. Основание пера, как правило, серое, в редких случаях белое.</a:t>
            </a:r>
          </a:p>
          <a:p>
            <a:pPr fontAlgn="base"/>
            <a:r>
              <a:rPr lang="ru-RU" sz="2000" dirty="0"/>
              <a:t>Голос </a:t>
            </a:r>
            <a:r>
              <a:rPr lang="ru-RU" sz="2000" dirty="0" smtClean="0"/>
              <a:t>высокий</a:t>
            </a:r>
            <a:r>
              <a:rPr lang="ru-RU" sz="2000" dirty="0"/>
              <a:t>, хриплый, иногда грубый и гортанный, напоминающий хохот. </a:t>
            </a:r>
            <a:r>
              <a:rPr lang="ru-RU" sz="2000" dirty="0" smtClean="0"/>
              <a:t>«Язык</a:t>
            </a:r>
            <a:r>
              <a:rPr lang="ru-RU" sz="2000" dirty="0"/>
              <a:t>» очень развит, звуки разной тональности используются во время брачных игр, для оповещения к общему сбору, ругани, угроз, а также тревожных сигналов.</a:t>
            </a:r>
          </a:p>
          <a:p>
            <a:endParaRPr lang="ru-RU" sz="2000" dirty="0"/>
          </a:p>
        </p:txBody>
      </p:sp>
      <p:pic>
        <p:nvPicPr>
          <p:cNvPr id="1026" name="Picture 2" descr="Клюв вороны фот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" y="0"/>
            <a:ext cx="65626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8" y="1"/>
            <a:ext cx="6562604" cy="6858000"/>
          </a:xfrm>
          <a:prstGeom prst="rect">
            <a:avLst/>
          </a:prstGeom>
        </p:spPr>
      </p:pic>
      <p:pic>
        <p:nvPicPr>
          <p:cNvPr id="2" name="ворон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39400" y="303213"/>
            <a:ext cx="609600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4835700" y="111143"/>
            <a:ext cx="1579278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Ворон</a:t>
            </a:r>
            <a:endParaRPr lang="ru-RU" sz="4000" dirty="0"/>
          </a:p>
        </p:txBody>
      </p:sp>
      <p:pic>
        <p:nvPicPr>
          <p:cNvPr id="8" name="Рисунок 7" descr="Картинки для презентаций 3d анимации для PowePoint. Вопрос или достижение фоны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" y="5122985"/>
            <a:ext cx="1076206" cy="1491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Часы смайлики картинки гифки анимаци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" y="0"/>
            <a:ext cx="676275" cy="64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448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2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10699"/>
            <a:ext cx="12191998" cy="6908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553199" cy="68294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53200" y="0"/>
            <a:ext cx="5638799" cy="686341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Огромное количество стихотворений, сказок и различных детских </a:t>
            </a:r>
            <a:r>
              <a:rPr lang="ru-RU" sz="2000" dirty="0" err="1">
                <a:solidFill>
                  <a:srgbClr val="3D3D3D"/>
                </a:solidFill>
                <a:latin typeface="Times New Roman" panose="02020603050405020304" pitchFamily="18" charset="0"/>
              </a:rPr>
              <a:t>потешек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 посвящено этой удивительной птице.  </a:t>
            </a:r>
            <a:r>
              <a:rPr lang="ru-RU" sz="2000" b="1" dirty="0">
                <a:solidFill>
                  <a:srgbClr val="3D3D3D"/>
                </a:solidFill>
                <a:latin typeface="Times New Roman" panose="02020603050405020304" pitchFamily="18" charset="0"/>
              </a:rPr>
              <a:t>Картинки </a:t>
            </a:r>
            <a:r>
              <a:rPr lang="ru-RU" sz="2000" b="1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ее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 украшают огромное количество книг, они всегда необычные и яркие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 Внешнего отличия между самцами и самками нет, хотя самцы немного тяжелее, их вес составляет чуть больше 230 граммов, в то время как самки весят около 200 граммов.   В длину 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птицы 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могут достигать 50 сантиметров и иметь размах крыльев приблизительно 90 сантиметров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 Походка у 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них особенная 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и неповторимая, хотя по земле, в большинстве случаев, эта птица перемещается скачками. На кроне деревьев 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также перемещаются прыжками,  и делаю они это очень ловко и проворно. В воздухе птица планирует, её полёт волнообразный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 Стрёкот 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птиц 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очень специфичный и спутать его с другими пернатыми просто невозможно. Темп этого стрёкота служит своего рода сигналом </a:t>
            </a:r>
            <a:r>
              <a:rPr lang="ru-RU" sz="2000" dirty="0" smtClean="0">
                <a:solidFill>
                  <a:srgbClr val="3D3D3D"/>
                </a:solidFill>
                <a:latin typeface="Times New Roman" panose="02020603050405020304" pitchFamily="18" charset="0"/>
              </a:rPr>
              <a:t>для </a:t>
            </a:r>
            <a:r>
              <a:rPr lang="ru-RU" sz="2000" dirty="0">
                <a:solidFill>
                  <a:srgbClr val="3D3D3D"/>
                </a:solidFill>
                <a:latin typeface="Times New Roman" panose="02020603050405020304" pitchFamily="18" charset="0"/>
              </a:rPr>
              <a:t>остальных птиц, чаще всего быстрые и отрывистые звуки птицы предупреждают об опасности. 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33993"/>
            <a:ext cx="6553199" cy="6863417"/>
          </a:xfrm>
          <a:prstGeom prst="rect">
            <a:avLst/>
          </a:prstGeom>
        </p:spPr>
      </p:pic>
      <p:pic>
        <p:nvPicPr>
          <p:cNvPr id="2050" name="Picture 2" descr="Сорока-Особенности-и-образ-жизни-сороки-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5531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rok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15586" y="255588"/>
            <a:ext cx="609600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3510992" y="95747"/>
            <a:ext cx="1942391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Сорока</a:t>
            </a:r>
            <a:endParaRPr lang="ru-RU" sz="4400" dirty="0"/>
          </a:p>
        </p:txBody>
      </p:sp>
      <p:pic>
        <p:nvPicPr>
          <p:cNvPr id="8" name="Рисунок 7" descr="Картинки для презентаций 3d анимации для PowePoint. Вопрос или достижение фоны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9" y="5357446"/>
            <a:ext cx="1135307" cy="130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Часы смайлики картинки гифки анимаци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6275" cy="64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046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27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0" y="-25400"/>
            <a:ext cx="12176910" cy="6883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053050" cy="6857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705305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53050" y="0"/>
            <a:ext cx="5138950" cy="67403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fontAlgn="base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Очень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красивая, статная и умная птица. По размеру он соответствует сапсану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Птица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вольная, однако жить предпочитает в колониях, что его сильно отличает от многих других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родственных.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 В северных регионах птица ведет перелетный образ жизни, поэтому издавна ее появление привыкли связывать с наступлением весеннего тепла. Именно это явление изображено на известной картине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Саврасова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 Если вы внимательно рассмотрите фото птицы, то увидите незначительные отличия от вороны, причем не только в окраске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Основные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приметы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птицы: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большой клюв без оперения у основания, «штанишки» из перьев на ногах, черная с металлическим отблеском окраска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Очень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любит ходить по свежей пашне, склевывая различных насекомых. Кстати, благодаря именно этой повадке,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считают отменным помощником земледельцев: стая способна в считанные минуты расправиться с огромным количеством личинок майского хруща – одних из самых опасных вредителей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7053050" cy="6857999"/>
          </a:xfrm>
          <a:prstGeom prst="rect">
            <a:avLst/>
          </a:prstGeom>
        </p:spPr>
      </p:pic>
      <p:pic>
        <p:nvPicPr>
          <p:cNvPr id="2" name="grac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32110" y="291978"/>
            <a:ext cx="609600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4120592" y="139821"/>
            <a:ext cx="1353576" cy="83099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Грач</a:t>
            </a:r>
            <a:endParaRPr lang="ru-RU" sz="4800" dirty="0"/>
          </a:p>
        </p:txBody>
      </p:sp>
      <p:pic>
        <p:nvPicPr>
          <p:cNvPr id="8" name="Рисунок 7" descr="Картинки для презентаций 3d анимации для PowePoint. Вопрос или достижение фоны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23" y="5263662"/>
            <a:ext cx="1299431" cy="1385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Часы смайлики картинки гифки анимаци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0" y="0"/>
            <a:ext cx="676275" cy="64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816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98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ниги, библиотека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" y="4349263"/>
            <a:ext cx="1294667" cy="2194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Работа,хобби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82" y="611587"/>
            <a:ext cx="1428750" cy="12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711570" y="611587"/>
            <a:ext cx="10316307" cy="609397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inherit"/>
                <a:hlinkClick r:id="rId4"/>
              </a:rPr>
              <a:t>http://kot-pes.com/chizh-ptica-foto</a:t>
            </a:r>
            <a:r>
              <a:rPr lang="ru-RU" dirty="0">
                <a:latin typeface="inherit"/>
              </a:rPr>
              <a:t>  - фото </a:t>
            </a:r>
            <a:r>
              <a:rPr lang="ru-RU" dirty="0" err="1">
                <a:latin typeface="inherit"/>
              </a:rPr>
              <a:t>чижа,текст</a:t>
            </a:r>
            <a:r>
              <a:rPr lang="ru-RU" dirty="0">
                <a:latin typeface="inherit"/>
              </a:rPr>
              <a:t>.</a:t>
            </a:r>
          </a:p>
          <a:p>
            <a:r>
              <a:rPr lang="en-US" dirty="0">
                <a:hlinkClick r:id="rId5"/>
              </a:rPr>
              <a:t>https://givotniymir.ru/tryasoguzka-ptica-obra</a:t>
            </a:r>
            <a:r>
              <a:rPr lang="ru-RU" dirty="0"/>
              <a:t>  -фото </a:t>
            </a:r>
            <a:r>
              <a:rPr lang="ru-RU" dirty="0" err="1"/>
              <a:t>трясогузки,текст</a:t>
            </a:r>
            <a:r>
              <a:rPr lang="ru-RU" dirty="0" smtClean="0"/>
              <a:t>.</a:t>
            </a:r>
          </a:p>
          <a:p>
            <a:r>
              <a:rPr lang="ru-RU" sz="1600" dirty="0">
                <a:latin typeface="inherit"/>
                <a:hlinkClick r:id="rId6"/>
              </a:rPr>
              <a:t>http://kot-pes.com/shhegol-foto-pticy-vosxishhaet-zvonkim-peniem-shhegolyaet-yarkim-opereniem</a:t>
            </a:r>
            <a:r>
              <a:rPr lang="ru-RU" sz="1600" dirty="0" smtClean="0">
                <a:latin typeface="inherit"/>
                <a:hlinkClick r:id="rId6"/>
              </a:rPr>
              <a:t>/--фото,текст</a:t>
            </a:r>
            <a:r>
              <a:rPr lang="ru-RU" sz="1600" dirty="0" smtClean="0">
                <a:latin typeface="inherit"/>
              </a:rPr>
              <a:t> щегол</a:t>
            </a:r>
          </a:p>
          <a:p>
            <a:r>
              <a:rPr lang="en-US" sz="1600" dirty="0" smtClean="0">
                <a:latin typeface="inherit"/>
                <a:hlinkClick r:id="rId7"/>
              </a:rPr>
              <a:t>http</a:t>
            </a:r>
            <a:r>
              <a:rPr lang="en-US" sz="1600" dirty="0">
                <a:latin typeface="inherit"/>
                <a:hlinkClick r:id="rId7"/>
              </a:rPr>
              <a:t>://</a:t>
            </a:r>
            <a:r>
              <a:rPr lang="en-US" sz="1600" dirty="0" smtClean="0">
                <a:latin typeface="inherit"/>
                <a:hlinkClick r:id="rId7"/>
              </a:rPr>
              <a:t>animalreader.ru/ptitsa-solovey-foto-prirodnogo-pevtsa.html</a:t>
            </a:r>
            <a:r>
              <a:rPr lang="ru-RU" sz="1600" dirty="0" smtClean="0">
                <a:latin typeface="inherit"/>
              </a:rPr>
              <a:t> - </a:t>
            </a:r>
            <a:r>
              <a:rPr lang="ru-RU" sz="1600" dirty="0" err="1" smtClean="0">
                <a:latin typeface="inherit"/>
              </a:rPr>
              <a:t>фото,текст</a:t>
            </a:r>
            <a:r>
              <a:rPr lang="ru-RU" sz="1600" dirty="0" smtClean="0">
                <a:latin typeface="inherit"/>
              </a:rPr>
              <a:t> соловей.</a:t>
            </a:r>
          </a:p>
          <a:p>
            <a:r>
              <a:rPr lang="ru-RU" sz="1600" dirty="0">
                <a:latin typeface="inherit"/>
                <a:hlinkClick r:id="rId8"/>
              </a:rPr>
              <a:t>http://kot-pes.com/sojka-foto</a:t>
            </a:r>
            <a:r>
              <a:rPr lang="ru-RU" sz="1600" dirty="0" smtClean="0">
                <a:latin typeface="inherit"/>
                <a:hlinkClick r:id="rId8"/>
              </a:rPr>
              <a:t>/</a:t>
            </a:r>
            <a:r>
              <a:rPr lang="ru-RU" sz="1600" dirty="0" smtClean="0">
                <a:latin typeface="inherit"/>
              </a:rPr>
              <a:t> -</a:t>
            </a:r>
            <a:r>
              <a:rPr lang="ru-RU" sz="1600" dirty="0" err="1" smtClean="0">
                <a:latin typeface="inherit"/>
              </a:rPr>
              <a:t>фото,текст</a:t>
            </a:r>
            <a:r>
              <a:rPr lang="ru-RU" sz="1600" dirty="0" smtClean="0">
                <a:latin typeface="inherit"/>
              </a:rPr>
              <a:t> сойка.</a:t>
            </a:r>
          </a:p>
          <a:p>
            <a:r>
              <a:rPr lang="en-US" sz="1600" dirty="0">
                <a:latin typeface="inherit"/>
                <a:hlinkClick r:id="rId9"/>
              </a:rPr>
              <a:t>http://</a:t>
            </a:r>
            <a:r>
              <a:rPr lang="en-US" sz="1600" dirty="0" smtClean="0">
                <a:latin typeface="inherit"/>
                <a:hlinkClick r:id="rId9"/>
              </a:rPr>
              <a:t>komotoz.ru/photo/zhivotnye/snegir.php</a:t>
            </a:r>
            <a:r>
              <a:rPr lang="ru-RU" sz="1600" dirty="0" smtClean="0">
                <a:latin typeface="inherit"/>
              </a:rPr>
              <a:t>  - </a:t>
            </a:r>
            <a:r>
              <a:rPr lang="ru-RU" sz="1600" dirty="0" err="1" smtClean="0">
                <a:latin typeface="inherit"/>
              </a:rPr>
              <a:t>фото,текст</a:t>
            </a:r>
            <a:r>
              <a:rPr lang="ru-RU" sz="1600" dirty="0" smtClean="0">
                <a:latin typeface="inherit"/>
              </a:rPr>
              <a:t> </a:t>
            </a:r>
            <a:r>
              <a:rPr lang="ru-RU" sz="1600" dirty="0" err="1" smtClean="0">
                <a:latin typeface="inherit"/>
              </a:rPr>
              <a:t>снигирь,ворона,скворец,иволга</a:t>
            </a:r>
            <a:endParaRPr lang="ru-RU" sz="1600" dirty="0" smtClean="0">
              <a:latin typeface="inherit"/>
            </a:endParaRPr>
          </a:p>
          <a:p>
            <a:r>
              <a:rPr lang="ru-RU" sz="1600" dirty="0" smtClean="0">
                <a:latin typeface="inherit"/>
                <a:hlinkClick r:id="rId10"/>
              </a:rPr>
              <a:t>http</a:t>
            </a:r>
            <a:r>
              <a:rPr lang="ru-RU" sz="1600" dirty="0">
                <a:latin typeface="inherit"/>
                <a:hlinkClick r:id="rId10"/>
              </a:rPr>
              <a:t>://kot-pes.com/sviristel-foto-ptica</a:t>
            </a:r>
            <a:r>
              <a:rPr lang="ru-RU" sz="1600" dirty="0" smtClean="0">
                <a:latin typeface="inherit"/>
                <a:hlinkClick r:id="rId10"/>
              </a:rPr>
              <a:t>/</a:t>
            </a:r>
            <a:r>
              <a:rPr lang="ru-RU" sz="1600" dirty="0" smtClean="0">
                <a:latin typeface="inherit"/>
              </a:rPr>
              <a:t>  - фото ,текст свиристель.</a:t>
            </a:r>
          </a:p>
          <a:p>
            <a:r>
              <a:rPr lang="en-US" sz="1600" dirty="0">
                <a:latin typeface="Arial" panose="020B0604020202020204" pitchFamily="34" charset="0"/>
                <a:hlinkClick r:id="rId11"/>
              </a:rPr>
              <a:t>http://</a:t>
            </a:r>
            <a:r>
              <a:rPr lang="en-US" sz="1600" dirty="0" smtClean="0">
                <a:latin typeface="Arial" panose="020B0604020202020204" pitchFamily="34" charset="0"/>
                <a:hlinkClick r:id="rId11"/>
              </a:rPr>
              <a:t>animalsfoto.com/kak-vyiglyadit-ptiytsa-popolzenym-foto.htm</a:t>
            </a:r>
            <a:r>
              <a:rPr lang="ru-RU" sz="1600" dirty="0" smtClean="0">
                <a:latin typeface="Arial" panose="020B0604020202020204" pitchFamily="34" charset="0"/>
                <a:hlinkClick r:id="rId11"/>
              </a:rPr>
              <a:t>-фото</a:t>
            </a:r>
            <a:r>
              <a:rPr lang="ru-RU" sz="1600" dirty="0" smtClean="0">
                <a:latin typeface="Arial" panose="020B0604020202020204" pitchFamily="34" charset="0"/>
              </a:rPr>
              <a:t> поползень.</a:t>
            </a:r>
          </a:p>
          <a:p>
            <a:r>
              <a:rPr lang="en-US" sz="1600" dirty="0">
                <a:latin typeface="Arial" panose="020B0604020202020204" pitchFamily="34" charset="0"/>
                <a:hlinkClick r:id="rId12"/>
              </a:rPr>
              <a:t>http://</a:t>
            </a:r>
            <a:r>
              <a:rPr lang="en-US" sz="1600" dirty="0" smtClean="0">
                <a:latin typeface="Arial" panose="020B0604020202020204" pitchFamily="34" charset="0"/>
                <a:hlinkClick r:id="rId12"/>
              </a:rPr>
              <a:t>zoolog.guru/pticy/volnye-pticy/kak-vyglyadit-popolzen-opisanie-pticy-foto.htm</a:t>
            </a:r>
            <a:r>
              <a:rPr lang="ru-RU" sz="1600" dirty="0" smtClean="0">
                <a:latin typeface="Arial" panose="020B0604020202020204" pitchFamily="34" charset="0"/>
              </a:rPr>
              <a:t> - текст поползень.</a:t>
            </a:r>
          </a:p>
          <a:p>
            <a:r>
              <a:rPr lang="en-US" sz="1600" dirty="0">
                <a:latin typeface="Arial" panose="020B0604020202020204" pitchFamily="34" charset="0"/>
                <a:hlinkClick r:id="rId13"/>
              </a:rPr>
              <a:t>http://</a:t>
            </a:r>
            <a:r>
              <a:rPr lang="en-US" sz="1600" dirty="0" smtClean="0">
                <a:latin typeface="Arial" panose="020B0604020202020204" pitchFamily="34" charset="0"/>
                <a:hlinkClick r:id="rId13"/>
              </a:rPr>
              <a:t>animalsfoto.com/ivolga-ptiytsa-foto.html</a:t>
            </a:r>
            <a:r>
              <a:rPr lang="ru-RU" sz="1600" dirty="0" smtClean="0">
                <a:latin typeface="Arial" panose="020B0604020202020204" pitchFamily="34" charset="0"/>
              </a:rPr>
              <a:t> -</a:t>
            </a:r>
            <a:r>
              <a:rPr lang="ru-RU" sz="1600" dirty="0" err="1" smtClean="0">
                <a:latin typeface="Arial" panose="020B0604020202020204" pitchFamily="34" charset="0"/>
              </a:rPr>
              <a:t>фото,текст</a:t>
            </a:r>
            <a:r>
              <a:rPr lang="ru-RU" sz="1600" dirty="0" smtClean="0">
                <a:latin typeface="Arial" panose="020B0604020202020204" pitchFamily="34" charset="0"/>
              </a:rPr>
              <a:t> иволги и серой вороны.</a:t>
            </a:r>
          </a:p>
          <a:p>
            <a:r>
              <a:rPr lang="en-US" sz="1600" dirty="0" smtClean="0">
                <a:latin typeface="Arial" panose="020B0604020202020204" pitchFamily="34" charset="0"/>
                <a:hlinkClick r:id="rId14"/>
              </a:rPr>
              <a:t>https</a:t>
            </a:r>
            <a:r>
              <a:rPr lang="en-US" sz="1600" dirty="0">
                <a:latin typeface="Arial" panose="020B0604020202020204" pitchFamily="34" charset="0"/>
                <a:hlinkClick r:id="rId14"/>
              </a:rPr>
              <a:t>://givotniymir.ru/zelenushka-ptica-obraz-zhizni-i-sreda-obitaniya-pticy-zelenushki</a:t>
            </a:r>
            <a:r>
              <a:rPr lang="en-US" sz="1600" dirty="0" smtClean="0">
                <a:latin typeface="Arial" panose="020B0604020202020204" pitchFamily="34" charset="0"/>
                <a:hlinkClick r:id="rId14"/>
              </a:rPr>
              <a:t>/</a:t>
            </a:r>
            <a:r>
              <a:rPr lang="ru-RU" sz="1600" dirty="0" smtClean="0">
                <a:latin typeface="Arial" panose="020B0604020202020204" pitchFamily="34" charset="0"/>
              </a:rPr>
              <a:t> - </a:t>
            </a:r>
            <a:r>
              <a:rPr lang="ru-RU" sz="1600" dirty="0" err="1" smtClean="0">
                <a:latin typeface="Arial" panose="020B0604020202020204" pitchFamily="34" charset="0"/>
              </a:rPr>
              <a:t>фото,текст</a:t>
            </a:r>
            <a:r>
              <a:rPr lang="ru-RU" sz="1600" dirty="0" smtClean="0">
                <a:latin typeface="Arial" panose="020B0604020202020204" pitchFamily="34" charset="0"/>
              </a:rPr>
              <a:t> зеленушка.</a:t>
            </a:r>
          </a:p>
          <a:p>
            <a:r>
              <a:rPr lang="en-US" sz="1600" dirty="0">
                <a:latin typeface="Arial" panose="020B0604020202020204" pitchFamily="34" charset="0"/>
                <a:hlinkClick r:id="rId15"/>
              </a:rPr>
              <a:t>http://</a:t>
            </a:r>
            <a:r>
              <a:rPr lang="en-US" sz="1600" dirty="0" smtClean="0">
                <a:latin typeface="Arial" panose="020B0604020202020204" pitchFamily="34" charset="0"/>
                <a:hlinkClick r:id="rId15"/>
              </a:rPr>
              <a:t>animalreader.ru/interesnoe-o-zaryankah-vidyi-foto-opisanie.html</a:t>
            </a:r>
            <a:r>
              <a:rPr lang="ru-RU" sz="1600" dirty="0" smtClean="0">
                <a:latin typeface="Arial" panose="020B0604020202020204" pitchFamily="34" charset="0"/>
              </a:rPr>
              <a:t>  - </a:t>
            </a:r>
            <a:r>
              <a:rPr lang="ru-RU" sz="1600" dirty="0" err="1" smtClean="0">
                <a:latin typeface="Arial" panose="020B0604020202020204" pitchFamily="34" charset="0"/>
              </a:rPr>
              <a:t>фото,текст</a:t>
            </a:r>
            <a:r>
              <a:rPr lang="ru-RU" sz="1600" dirty="0" smtClean="0"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</a:rPr>
              <a:t>зарянки</a:t>
            </a:r>
            <a:r>
              <a:rPr lang="ru-RU" sz="1600" dirty="0" smtClean="0">
                <a:latin typeface="Arial" panose="020B0604020202020204" pitchFamily="34" charset="0"/>
              </a:rPr>
              <a:t>.</a:t>
            </a:r>
          </a:p>
          <a:p>
            <a:r>
              <a:rPr lang="en-US" sz="1600" dirty="0">
                <a:latin typeface="Arial" panose="020B0604020202020204" pitchFamily="34" charset="0"/>
                <a:hlinkClick r:id="rId16"/>
              </a:rPr>
              <a:t>http://</a:t>
            </a:r>
            <a:r>
              <a:rPr lang="en-US" sz="1600" dirty="0" smtClean="0">
                <a:latin typeface="Arial" panose="020B0604020202020204" pitchFamily="34" charset="0"/>
                <a:hlinkClick r:id="rId16"/>
              </a:rPr>
              <a:t>animalsfoto.com/kak-vyiglyadit-ptiytsa-javoronok-foto.html#6</a:t>
            </a:r>
            <a:r>
              <a:rPr lang="ru-RU" sz="1600" dirty="0" smtClean="0">
                <a:latin typeface="Arial" panose="020B0604020202020204" pitchFamily="34" charset="0"/>
              </a:rPr>
              <a:t> – фото </a:t>
            </a:r>
            <a:r>
              <a:rPr lang="ru-RU" sz="1600" dirty="0" err="1" smtClean="0">
                <a:latin typeface="Arial" panose="020B0604020202020204" pitchFamily="34" charset="0"/>
              </a:rPr>
              <a:t>жаворонок,дятел</a:t>
            </a:r>
            <a:endParaRPr lang="ru-RU" sz="1600" dirty="0" smtClean="0">
              <a:latin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hlinkClick r:id="rId17"/>
              </a:rPr>
              <a:t>http://</a:t>
            </a:r>
            <a:r>
              <a:rPr lang="en-US" sz="1600" dirty="0" smtClean="0">
                <a:latin typeface="Arial" panose="020B0604020202020204" pitchFamily="34" charset="0"/>
                <a:hlinkClick r:id="rId17"/>
              </a:rPr>
              <a:t>webmandry.com/ptitsa-zhavoronok</a:t>
            </a:r>
            <a:r>
              <a:rPr lang="ru-RU" sz="1600" dirty="0" smtClean="0">
                <a:latin typeface="Arial" panose="020B0604020202020204" pitchFamily="34" charset="0"/>
              </a:rPr>
              <a:t> - текст</a:t>
            </a:r>
          </a:p>
          <a:p>
            <a:r>
              <a:rPr lang="en-US" sz="1600" dirty="0">
                <a:latin typeface="Arial" panose="020B0604020202020204" pitchFamily="34" charset="0"/>
                <a:hlinkClick r:id="rId18"/>
              </a:rPr>
              <a:t>http://</a:t>
            </a:r>
            <a:r>
              <a:rPr lang="en-US" sz="1600" dirty="0" smtClean="0">
                <a:latin typeface="Arial" panose="020B0604020202020204" pitchFamily="34" charset="0"/>
                <a:hlinkClick r:id="rId18"/>
              </a:rPr>
              <a:t>webmandry.com/ptitsa-vorona-opisanie</a:t>
            </a:r>
            <a:r>
              <a:rPr lang="ru-RU" sz="1600" dirty="0" smtClean="0">
                <a:latin typeface="Arial" panose="020B0604020202020204" pitchFamily="34" charset="0"/>
              </a:rPr>
              <a:t> - текст</a:t>
            </a:r>
          </a:p>
          <a:p>
            <a:r>
              <a:rPr lang="en-US" sz="1600" dirty="0">
                <a:latin typeface="Arial" panose="020B0604020202020204" pitchFamily="34" charset="0"/>
                <a:hlinkClick r:id="rId19"/>
              </a:rPr>
              <a:t>http://nashzeleniymir.ru/</a:t>
            </a:r>
            <a:r>
              <a:rPr lang="ru-RU" sz="1600" dirty="0" smtClean="0">
                <a:latin typeface="Arial" panose="020B0604020202020204" pitchFamily="34" charset="0"/>
                <a:hlinkClick r:id="rId19"/>
              </a:rPr>
              <a:t>ворона</a:t>
            </a:r>
            <a:r>
              <a:rPr lang="ru-RU" sz="1600" dirty="0" smtClean="0">
                <a:latin typeface="Arial" panose="020B0604020202020204" pitchFamily="34" charset="0"/>
              </a:rPr>
              <a:t> - </a:t>
            </a:r>
            <a:r>
              <a:rPr lang="ru-RU" sz="1600" dirty="0" err="1" smtClean="0">
                <a:latin typeface="Arial" panose="020B0604020202020204" pitchFamily="34" charset="0"/>
              </a:rPr>
              <a:t>текст,фото</a:t>
            </a:r>
            <a:r>
              <a:rPr lang="ru-RU" sz="1600" dirty="0" smtClean="0">
                <a:latin typeface="Arial" panose="020B0604020202020204" pitchFamily="34" charset="0"/>
              </a:rPr>
              <a:t>.</a:t>
            </a:r>
            <a:r>
              <a:rPr lang="en-US" sz="1600" dirty="0" smtClean="0">
                <a:latin typeface="Arial" panose="020B0604020202020204" pitchFamily="34" charset="0"/>
              </a:rPr>
              <a:t> </a:t>
            </a:r>
            <a:endParaRPr lang="ru-RU" sz="1600" dirty="0" smtClean="0">
              <a:latin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hlinkClick r:id="rId20"/>
              </a:rPr>
              <a:t>http</a:t>
            </a:r>
            <a:r>
              <a:rPr lang="en-US" sz="1600" dirty="0">
                <a:latin typeface="Arial" panose="020B0604020202020204" pitchFamily="34" charset="0"/>
                <a:hlinkClick r:id="rId20"/>
              </a:rPr>
              <a:t>://</a:t>
            </a:r>
            <a:r>
              <a:rPr lang="en-US" sz="1600" dirty="0" smtClean="0">
                <a:latin typeface="Arial" panose="020B0604020202020204" pitchFamily="34" charset="0"/>
                <a:hlinkClick r:id="rId20"/>
              </a:rPr>
              <a:t>webmandry.com/pevchaya-ptitsa-zyablik-opisanie-</a:t>
            </a:r>
            <a:r>
              <a:rPr lang="ru-RU" sz="1600" dirty="0" smtClean="0"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latin typeface="Arial" panose="020B0604020202020204" pitchFamily="34" charset="0"/>
              </a:rPr>
              <a:t>фото,текст</a:t>
            </a:r>
            <a:r>
              <a:rPr lang="ru-RU" sz="1600" dirty="0" smtClean="0">
                <a:latin typeface="Arial" panose="020B0604020202020204" pitchFamily="34" charset="0"/>
              </a:rPr>
              <a:t> зяблик.</a:t>
            </a:r>
          </a:p>
          <a:p>
            <a:r>
              <a:rPr lang="en-US" sz="1600" dirty="0">
                <a:latin typeface="Arial" panose="020B0604020202020204" pitchFamily="34" charset="0"/>
                <a:hlinkClick r:id="rId21"/>
              </a:rPr>
              <a:t>http://pravda-chto.ru/ptica-udod-foto-i-opisanie</a:t>
            </a:r>
            <a:r>
              <a:rPr lang="en-US" sz="1600" dirty="0" smtClean="0">
                <a:latin typeface="Arial" panose="020B0604020202020204" pitchFamily="34" charset="0"/>
                <a:hlinkClick r:id="rId21"/>
              </a:rPr>
              <a:t>/</a:t>
            </a:r>
            <a:r>
              <a:rPr lang="ru-RU" sz="1600" dirty="0" smtClean="0">
                <a:latin typeface="Arial" panose="020B0604020202020204" pitchFamily="34" charset="0"/>
              </a:rPr>
              <a:t> - </a:t>
            </a:r>
            <a:r>
              <a:rPr lang="ru-RU" sz="1600" dirty="0" err="1" smtClean="0">
                <a:latin typeface="Arial" panose="020B0604020202020204" pitchFamily="34" charset="0"/>
              </a:rPr>
              <a:t>фото,текст</a:t>
            </a:r>
            <a:r>
              <a:rPr lang="ru-RU" sz="1600" dirty="0" smtClean="0">
                <a:latin typeface="Arial" panose="020B0604020202020204" pitchFamily="34" charset="0"/>
              </a:rPr>
              <a:t> удод.</a:t>
            </a:r>
          </a:p>
          <a:p>
            <a:r>
              <a:rPr lang="en-US" sz="1600" dirty="0">
                <a:latin typeface="Arial" panose="020B0604020202020204" pitchFamily="34" charset="0"/>
                <a:hlinkClick r:id="rId22"/>
              </a:rPr>
              <a:t>https://givotniymir.ru/soroka-osobennosti-i-obraz-zhizni-soroki</a:t>
            </a:r>
            <a:r>
              <a:rPr lang="en-US" sz="1600" dirty="0" smtClean="0">
                <a:latin typeface="Arial" panose="020B0604020202020204" pitchFamily="34" charset="0"/>
                <a:hlinkClick r:id="rId22"/>
              </a:rPr>
              <a:t>/</a:t>
            </a:r>
            <a:r>
              <a:rPr lang="ru-RU" sz="1600" dirty="0" smtClean="0">
                <a:latin typeface="Arial" panose="020B0604020202020204" pitchFamily="34" charset="0"/>
              </a:rPr>
              <a:t> --</a:t>
            </a:r>
            <a:r>
              <a:rPr lang="ru-RU" sz="1600" dirty="0" err="1" smtClean="0">
                <a:latin typeface="Arial" panose="020B0604020202020204" pitchFamily="34" charset="0"/>
              </a:rPr>
              <a:t>фото,текст</a:t>
            </a:r>
            <a:r>
              <a:rPr lang="ru-RU" sz="1600" dirty="0" smtClean="0">
                <a:latin typeface="Arial" panose="020B0604020202020204" pitchFamily="34" charset="0"/>
              </a:rPr>
              <a:t> сорока.</a:t>
            </a:r>
          </a:p>
          <a:p>
            <a:endParaRPr lang="ru-RU" sz="1600" dirty="0" smtClean="0">
              <a:latin typeface="inherit"/>
            </a:endParaRPr>
          </a:p>
          <a:p>
            <a:endParaRPr lang="ru-RU" sz="1600" dirty="0">
              <a:latin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32473" y="72325"/>
            <a:ext cx="3220049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inherit"/>
              </a:rPr>
              <a:t>Используемые источники.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Работа,хобби картинки"/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742" y="4860498"/>
            <a:ext cx="1434612" cy="117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44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3555" y="1469789"/>
            <a:ext cx="10187354" cy="36625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hlinkClick r:id="rId2"/>
              </a:rPr>
              <a:t>https://givotniymir.ru/kukushka-ptica-obraz-zhizni-i-sreda-obitaniya-kukushki/</a:t>
            </a:r>
            <a:r>
              <a:rPr lang="ru-RU" sz="2000" dirty="0" smtClean="0"/>
              <a:t> --</a:t>
            </a:r>
            <a:r>
              <a:rPr lang="ru-RU" sz="2000" dirty="0" err="1" smtClean="0"/>
              <a:t>текст,фото</a:t>
            </a:r>
            <a:r>
              <a:rPr lang="ru-RU" sz="2000" dirty="0" smtClean="0"/>
              <a:t> кукушка.</a:t>
            </a:r>
          </a:p>
          <a:p>
            <a:r>
              <a:rPr lang="en-US" sz="2000" dirty="0" smtClean="0">
                <a:hlinkClick r:id="rId3"/>
              </a:rPr>
              <a:t>https://givotniymir.ru/korolek-ptica-obraz-zhizni-i-sreda-obitaniya-pticy-korolek/</a:t>
            </a:r>
            <a:r>
              <a:rPr lang="ru-RU" sz="2000" dirty="0" smtClean="0"/>
              <a:t> -</a:t>
            </a:r>
            <a:r>
              <a:rPr lang="ru-RU" sz="2000" dirty="0" err="1" smtClean="0"/>
              <a:t>текст,фото</a:t>
            </a:r>
            <a:r>
              <a:rPr lang="ru-RU" sz="2000" dirty="0" smtClean="0"/>
              <a:t> королек.</a:t>
            </a:r>
          </a:p>
          <a:p>
            <a:r>
              <a:rPr lang="ru-RU" sz="2000" dirty="0" smtClean="0">
                <a:latin typeface="inherit"/>
                <a:hlinkClick r:id="rId4"/>
              </a:rPr>
              <a:t>http://kot-pes.com/grach-foto-ptica/</a:t>
            </a:r>
            <a:r>
              <a:rPr lang="ru-RU" sz="2000" dirty="0" smtClean="0">
                <a:latin typeface="inherit"/>
              </a:rPr>
              <a:t> -</a:t>
            </a:r>
            <a:r>
              <a:rPr lang="ru-RU" sz="2000" dirty="0" err="1" smtClean="0">
                <a:latin typeface="inherit"/>
              </a:rPr>
              <a:t>фото,текст</a:t>
            </a:r>
            <a:r>
              <a:rPr lang="ru-RU" sz="2000" dirty="0" smtClean="0">
                <a:latin typeface="inherit"/>
              </a:rPr>
              <a:t> грач.</a:t>
            </a:r>
          </a:p>
          <a:p>
            <a:r>
              <a:rPr lang="en-US" sz="2000" dirty="0" smtClean="0">
                <a:hlinkClick r:id="rId5"/>
              </a:rPr>
              <a:t>https://givotniymir.ru/galka-ptica-obraz-zhizni-i-sreda-obitaniya-galki/</a:t>
            </a:r>
            <a:r>
              <a:rPr lang="ru-RU" sz="2000" dirty="0" smtClean="0"/>
              <a:t> - </a:t>
            </a:r>
            <a:r>
              <a:rPr lang="ru-RU" sz="2000" dirty="0" err="1" smtClean="0"/>
              <a:t>текст,фото</a:t>
            </a:r>
            <a:r>
              <a:rPr lang="ru-RU" sz="2000" dirty="0" smtClean="0"/>
              <a:t> галка.</a:t>
            </a:r>
          </a:p>
          <a:p>
            <a:r>
              <a:rPr lang="ru-RU" sz="2000" dirty="0" smtClean="0">
                <a:hlinkClick r:id="rId6"/>
              </a:rPr>
              <a:t>http://animalsfoto.com/jivotnyie</a:t>
            </a:r>
            <a:r>
              <a:rPr lang="ru-RU" sz="2000" dirty="0" smtClean="0"/>
              <a:t> - анимация.</a:t>
            </a:r>
          </a:p>
          <a:p>
            <a:pPr lvl="0"/>
            <a:r>
              <a:rPr lang="ru-RU" sz="2000" u="sng" dirty="0">
                <a:hlinkClick r:id="rId7"/>
              </a:rPr>
              <a:t>http://ankartin.narod.ru/aniraz.htm</a:t>
            </a:r>
            <a:r>
              <a:rPr lang="ru-RU" sz="2000" u="sng" dirty="0"/>
              <a:t> анимированные картинки</a:t>
            </a:r>
            <a:endParaRPr lang="ru-RU" sz="2000" dirty="0"/>
          </a:p>
          <a:p>
            <a:r>
              <a:rPr lang="ru-RU" sz="2000" dirty="0"/>
              <a:t> 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 descr="Работа,хобби картинки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05" y="233682"/>
            <a:ext cx="1428750" cy="12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059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465</Words>
  <Application>Microsoft Office PowerPoint</Application>
  <PresentationFormat>Широкоэкранный</PresentationFormat>
  <Paragraphs>47</Paragraphs>
  <Slides>8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Helvetica Neue</vt:lpstr>
      <vt:lpstr>inherit</vt:lpstr>
      <vt:lpstr>Roboto Condensed</vt:lpstr>
      <vt:lpstr>Tahoma</vt:lpstr>
      <vt:lpstr>Times New Roman</vt:lpstr>
      <vt:lpstr>Тема Office</vt:lpstr>
      <vt:lpstr>Игра «Знатоки  птиц».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60</cp:revision>
  <dcterms:created xsi:type="dcterms:W3CDTF">2017-02-23T12:29:03Z</dcterms:created>
  <dcterms:modified xsi:type="dcterms:W3CDTF">2017-02-25T09:00:57Z</dcterms:modified>
</cp:coreProperties>
</file>