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84" r:id="rId3"/>
    <p:sldId id="289" r:id="rId4"/>
    <p:sldId id="259" r:id="rId5"/>
    <p:sldId id="261" r:id="rId6"/>
    <p:sldId id="262" r:id="rId7"/>
    <p:sldId id="263" r:id="rId8"/>
    <p:sldId id="279" r:id="rId9"/>
    <p:sldId id="281" r:id="rId10"/>
    <p:sldId id="282" r:id="rId11"/>
    <p:sldId id="264" r:id="rId12"/>
    <p:sldId id="280" r:id="rId13"/>
    <p:sldId id="265" r:id="rId14"/>
    <p:sldId id="275" r:id="rId15"/>
    <p:sldId id="276" r:id="rId16"/>
    <p:sldId id="283" r:id="rId17"/>
    <p:sldId id="272" r:id="rId18"/>
    <p:sldId id="267" r:id="rId19"/>
    <p:sldId id="268" r:id="rId20"/>
    <p:sldId id="269" r:id="rId21"/>
    <p:sldId id="270" r:id="rId22"/>
    <p:sldId id="285" r:id="rId23"/>
    <p:sldId id="286" r:id="rId24"/>
    <p:sldId id="287" r:id="rId25"/>
    <p:sldId id="288" r:id="rId26"/>
    <p:sldId id="274" r:id="rId27"/>
    <p:sldId id="271" r:id="rId28"/>
    <p:sldId id="26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2A811-FDF8-4F34-9A96-8F5C57973DC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9177F-C88B-4172-9536-BC3DCFF98B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727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5733F44-A435-4119-8245-DA282B493765}" type="slidenum">
              <a:rPr lang="ru-RU" smtClean="0"/>
              <a:pPr eaLnBrk="1" hangingPunct="1"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BBC3461-D7DC-4F26-AECD-D530E99F620C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59BCE7-26DF-48A3-8CEA-D6DA1489FAEC}" type="slidenum">
              <a:rPr lang="ru-RU" smtClean="0"/>
              <a:pPr eaLnBrk="1" hangingPunct="1"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6344AE-F673-4835-B23C-099DE8E9183C}" type="slidenum">
              <a:rPr lang="ru-RU" smtClean="0"/>
              <a:pPr eaLnBrk="1" hangingPunct="1"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6344AE-F673-4835-B23C-099DE8E9183C}" type="slidenum">
              <a:rPr lang="ru-RU" smtClean="0"/>
              <a:pPr eaLnBrk="1" hangingPunct="1"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6344AE-F673-4835-B23C-099DE8E9183C}" type="slidenum">
              <a:rPr lang="ru-RU" smtClean="0"/>
              <a:pPr eaLnBrk="1" hangingPunct="1"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6344AE-F673-4835-B23C-099DE8E9183C}" type="slidenum">
              <a:rPr lang="ru-RU" smtClean="0"/>
              <a:pPr eaLnBrk="1" hangingPunct="1"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6E64E94-24C3-48CE-B669-8A692C7652B1}" type="slidenum">
              <a:rPr lang="ru-RU" smtClean="0"/>
              <a:pPr eaLnBrk="1" hangingPunct="1"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947C30-0103-4093-B1F3-6BCA32B1D7F1}" type="slidenum">
              <a:rPr lang="ru-RU" smtClean="0"/>
              <a:pPr eaLnBrk="1" hangingPunct="1"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947C30-0103-4093-B1F3-6BCA32B1D7F1}" type="slidenum">
              <a:rPr lang="ru-RU" smtClean="0"/>
              <a:pPr eaLnBrk="1" hangingPunct="1"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947C30-0103-4093-B1F3-6BCA32B1D7F1}" type="slidenum">
              <a:rPr lang="ru-RU" smtClean="0"/>
              <a:pPr eaLnBrk="1" hangingPunct="1"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947C30-0103-4093-B1F3-6BCA32B1D7F1}" type="slidenum">
              <a:rPr lang="ru-RU" smtClean="0"/>
              <a:pPr eaLnBrk="1" hangingPunct="1"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F6344AE-F673-4835-B23C-099DE8E9183C}" type="slidenum">
              <a:rPr lang="ru-RU" smtClean="0"/>
              <a:pPr eaLnBrk="1" hangingPunct="1"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9177F-C88B-4172-9536-BC3DCFF98B9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73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621365" y="1441207"/>
            <a:ext cx="5389234" cy="14293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ПРИБАВИТЬ И ВЫЧЕСТЬ ЧИСЛО 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i="1" dirty="0" smtClean="0"/>
              <a:t>Математика – 1 класс</a:t>
            </a:r>
            <a:endParaRPr lang="ru-RU" b="1" i="1" dirty="0"/>
          </a:p>
        </p:txBody>
      </p:sp>
      <p:pic>
        <p:nvPicPr>
          <p:cNvPr id="4" name="Picture 1100" descr="dd36efffaa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1996827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cs316126.vk.me/v316126859/9928/3nEtAP3znF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072" y="3413471"/>
            <a:ext cx="5066928" cy="33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vatolin.info/panic-attack/img/panic-attack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2485669" cy="13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94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8847"/>
            <a:ext cx="8352928" cy="66479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000" dirty="0" smtClean="0"/>
              <a:t> </a:t>
            </a:r>
            <a:r>
              <a:rPr lang="ru-RU" sz="2400" dirty="0" smtClean="0"/>
              <a:t>Вот </a:t>
            </a:r>
            <a:r>
              <a:rPr lang="ru-RU" sz="2400" dirty="0"/>
              <a:t>так чудо! Ну-ка, ну-ка, Ты получше посмотри - Это вроде бы и буква, Но еще и цифра …  Эта цифра просто чудо. У нее родня повсюду. Даже в алфавите есть  У нее сестра-близнец. От горшка – три вершка, В трех соснах заблудился   ТРИ А вот это цифра два. Полюбуйтесь, какова: Выгибает двойка шею, Волочится хвост за нею У меня есть две конфетки, Дам одну сестренке Светке. Я не жадный, и за это Дал мне папа две конфеты! И теперь конфеток стало, Даже больше, чем сначала! Светофор на свете жил, Крепко с цифрой 3 дружил. ВЫ3 Глазками тремя мигал, Никогда не отдыхал. 3тон из третьих уст,  согнуться в три погибели, трое осудят, десятеро рассудят, друг рядом лучше, чем три вдалеке один день заменит три, если все делать вовремя если у одной плиты три повара толкутся-обед пригорает не узнавай друга в три дня-узнавай в три года Заблудиться в трех соснах.</a:t>
            </a:r>
          </a:p>
        </p:txBody>
      </p:sp>
    </p:spTree>
    <p:extLst>
      <p:ext uri="{BB962C8B-B14F-4D97-AF65-F5344CB8AC3E}">
        <p14:creationId xmlns:p14="http://schemas.microsoft.com/office/powerpoint/2010/main" val="104409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7948364" cy="5486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 какой цифре будем говорить на уроке?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100628"/>
            <a:ext cx="7876356" cy="52086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Сколько месяцев в зиме,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В лете, в осени, в весне,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Сколько глаз у светофора,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Баз на поле для бейсбола,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Граней у спортивной шпаги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И полос на нашем флаге,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Что нам кто ни говори,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Знает правду цифра</a:t>
            </a:r>
            <a:r>
              <a:rPr lang="ru-RU" sz="2800" dirty="0" smtClean="0"/>
              <a:t>…</a:t>
            </a:r>
          </a:p>
          <a:p>
            <a:pPr>
              <a:lnSpc>
                <a:spcPct val="90000"/>
              </a:lnSpc>
            </a:pPr>
            <a:r>
              <a:rPr lang="ru-RU" sz="28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ru-RU" sz="2800" i="1" dirty="0" smtClean="0"/>
              <a:t>Ответ : три</a:t>
            </a:r>
            <a:endParaRPr lang="ru-RU" sz="2800" i="1" dirty="0"/>
          </a:p>
          <a:p>
            <a:pPr>
              <a:lnSpc>
                <a:spcPct val="90000"/>
              </a:lnSpc>
            </a:pPr>
            <a:endParaRPr lang="ru-RU" sz="2800" dirty="0"/>
          </a:p>
          <a:p>
            <a:pPr>
              <a:lnSpc>
                <a:spcPct val="90000"/>
              </a:lnSpc>
            </a:pPr>
            <a:endParaRPr lang="ru-RU" sz="2800" dirty="0"/>
          </a:p>
        </p:txBody>
      </p:sp>
      <p:pic>
        <p:nvPicPr>
          <p:cNvPr id="23554" name="Picture 2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04206" y="3132432"/>
            <a:ext cx="3731029" cy="372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9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285750"/>
            <a:ext cx="7772400" cy="23383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Вычти число 3 по частям разными способами.</a:t>
            </a:r>
          </a:p>
          <a:p>
            <a:pPr>
              <a:defRPr/>
            </a:pP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8 -  3               5 – 3          9 – 3</a:t>
            </a:r>
          </a:p>
          <a:p>
            <a:pPr marL="342900" indent="-342900">
              <a:defRPr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6 - 3              10 – 3          7 - 3     </a:t>
            </a:r>
          </a:p>
          <a:p>
            <a:pPr marL="342900" indent="-342900">
              <a:buFontTx/>
              <a:buAutoNum type="arabicPlain" startAt="8"/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123" name="TextBox 9"/>
          <p:cNvSpPr txBox="1">
            <a:spLocks noChangeArrowheads="1"/>
          </p:cNvSpPr>
          <p:nvPr/>
        </p:nvSpPr>
        <p:spPr bwMode="auto">
          <a:xfrm>
            <a:off x="1000125" y="3286125"/>
            <a:ext cx="5343525" cy="2062163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 b="1" dirty="0">
                <a:solidFill>
                  <a:srgbClr val="C00000"/>
                </a:solidFill>
              </a:rPr>
              <a:t>Какое число пропущено?</a:t>
            </a:r>
          </a:p>
          <a:p>
            <a:pPr eaLnBrk="1" hangingPunct="1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 11 - 1 = 10</a:t>
            </a:r>
          </a:p>
          <a:p>
            <a:pPr eaLnBrk="1" hangingPunct="1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 12 – 2 =10</a:t>
            </a:r>
          </a:p>
          <a:p>
            <a:pPr eaLnBrk="1" hangingPunct="1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 13 – 3= 10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28813" y="3929063"/>
            <a:ext cx="357187" cy="3571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71688" y="4357688"/>
            <a:ext cx="357187" cy="3571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43125" y="4857750"/>
            <a:ext cx="357188" cy="3571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" name="Picture 1100" descr="dd36efffaa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96817" y="2624138"/>
            <a:ext cx="2467669" cy="371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38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71563" y="1214438"/>
            <a:ext cx="1692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11 – 3 =</a:t>
            </a:r>
            <a:endParaRPr lang="ru-RU" sz="3600" b="1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47665" y="785813"/>
            <a:ext cx="13812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C00000"/>
                </a:solidFill>
              </a:rPr>
              <a:t>1 и 2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28938" y="1285875"/>
            <a:ext cx="441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/>
              <a:t>8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85813" y="2500313"/>
            <a:ext cx="2214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 dirty="0"/>
              <a:t>  12 – 3 =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85938" y="1928813"/>
            <a:ext cx="10054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C00000"/>
                </a:solidFill>
              </a:rPr>
              <a:t>2 и 1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00375" y="2500313"/>
            <a:ext cx="441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/>
              <a:t>9</a:t>
            </a:r>
          </a:p>
        </p:txBody>
      </p:sp>
      <p:pic>
        <p:nvPicPr>
          <p:cNvPr id="11" name="Picture 1100" descr="dd36efffaa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44007" y="1309033"/>
            <a:ext cx="4104456" cy="534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286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270379" y="1515513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50" y="2122488"/>
            <a:ext cx="4714875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6429375" y="1714500"/>
            <a:ext cx="2428875" cy="2928938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</a:p>
        </p:txBody>
      </p:sp>
      <p:pic>
        <p:nvPicPr>
          <p:cNvPr id="3074" name="Picture 2" descr="http://galerey-room.ru/images/084804_138544488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04" y="2253997"/>
            <a:ext cx="1638183" cy="182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5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611560" y="1052736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1556792"/>
            <a:ext cx="451482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6516216" y="1052736"/>
            <a:ext cx="2342034" cy="262143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pic>
        <p:nvPicPr>
          <p:cNvPr id="5122" name="Picture 2" descr="https://go4.imgsmail.ru/imgpreview?key=2800188794a1b33d&amp;mb=imgdb_preview_1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56792"/>
            <a:ext cx="180020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72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611560" y="1052736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1556792"/>
            <a:ext cx="451482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6516216" y="1052736"/>
            <a:ext cx="2342034" cy="262143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pic>
        <p:nvPicPr>
          <p:cNvPr id="7" name="Picture 8" descr="http://img3.proshkolu.ru/content/media/pic/std/2000000/1771000/1770566-cc0e2e71d4ee33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66418"/>
            <a:ext cx="1561356" cy="187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1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611560" y="1052736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1556792"/>
            <a:ext cx="451482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6516216" y="1052736"/>
            <a:ext cx="2342034" cy="262143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pic>
        <p:nvPicPr>
          <p:cNvPr id="7" name="Picture 8" descr="http://img3.proshkolu.ru/content/media/pic/std/2000000/1771000/1770566-cc0e2e71d4ee33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66418"/>
            <a:ext cx="1561356" cy="187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41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179512" y="836712"/>
            <a:ext cx="2789486" cy="328783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1556792"/>
            <a:ext cx="451482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6516216" y="1052736"/>
            <a:ext cx="2342034" cy="262143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pic>
        <p:nvPicPr>
          <p:cNvPr id="7" name="Picture 8" descr="http://img3.proshkolu.ru/content/media/pic/std/2000000/1771000/1770566-cc0e2e71d4ee33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66418"/>
            <a:ext cx="1561356" cy="187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41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312231" y="764705"/>
            <a:ext cx="2357438" cy="325773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1761" y="1196752"/>
            <a:ext cx="417646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=</a:t>
            </a:r>
            <a:endParaRPr lang="ru-RU" sz="1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лнце 3"/>
          <p:cNvSpPr/>
          <p:nvPr/>
        </p:nvSpPr>
        <p:spPr>
          <a:xfrm>
            <a:off x="6429375" y="764704"/>
            <a:ext cx="2428875" cy="288032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pic>
        <p:nvPicPr>
          <p:cNvPr id="7" name="Picture 10" descr="http://img0.liveinternet.ru/images/attach/c/6/91/369/91369946_T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510" y="1192064"/>
            <a:ext cx="1638570" cy="227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19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285750" y="1714500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50" y="2122488"/>
            <a:ext cx="4714875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    =</a:t>
            </a:r>
            <a:endParaRPr lang="ru-RU" sz="1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лнце 3"/>
          <p:cNvSpPr/>
          <p:nvPr/>
        </p:nvSpPr>
        <p:spPr>
          <a:xfrm>
            <a:off x="6429375" y="1714500"/>
            <a:ext cx="2428875" cy="265060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pic>
        <p:nvPicPr>
          <p:cNvPr id="6" name="Picture 12" descr="https://b-a.d-cd.net/b9f3648s-9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69941"/>
            <a:ext cx="2095500" cy="249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52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285750" y="1714500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50" y="2122488"/>
            <a:ext cx="4714875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    =</a:t>
            </a:r>
            <a:endParaRPr lang="ru-RU" sz="1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лнце 3"/>
          <p:cNvSpPr/>
          <p:nvPr/>
        </p:nvSpPr>
        <p:spPr>
          <a:xfrm>
            <a:off x="6429375" y="1714500"/>
            <a:ext cx="2428875" cy="265060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pic>
        <p:nvPicPr>
          <p:cNvPr id="4098" name="Picture 2" descr="http://img-fotki.yandex.ru/get/4122/36014149.206/0_866e3_8612a02b_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376466"/>
            <a:ext cx="1361625" cy="186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2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285750" y="1714500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50" y="2122488"/>
            <a:ext cx="4714875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    =</a:t>
            </a:r>
            <a:endParaRPr lang="ru-RU" sz="1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лнце 3"/>
          <p:cNvSpPr/>
          <p:nvPr/>
        </p:nvSpPr>
        <p:spPr>
          <a:xfrm>
            <a:off x="6156177" y="1714499"/>
            <a:ext cx="2702074" cy="3071813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pic>
        <p:nvPicPr>
          <p:cNvPr id="6" name="Picture 4" descr="Стихи про цифру 3, три, тройк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459" y="2139504"/>
            <a:ext cx="1701072" cy="207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91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285750" y="1714500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1750" y="2122488"/>
            <a:ext cx="4714875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    =</a:t>
            </a:r>
            <a:endParaRPr lang="ru-RU" sz="1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лнце 3"/>
          <p:cNvSpPr/>
          <p:nvPr/>
        </p:nvSpPr>
        <p:spPr>
          <a:xfrm>
            <a:off x="6429375" y="1714500"/>
            <a:ext cx="2607121" cy="293863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pic>
        <p:nvPicPr>
          <p:cNvPr id="4098" name="Picture 2" descr="http://img-fotki.yandex.ru/get/4122/36014149.206/0_866e3_8612a02b_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17439"/>
            <a:ext cx="1361625" cy="186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91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611560" y="1052736"/>
            <a:ext cx="2357438" cy="307181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dirty="0">
                <a:latin typeface="Arial Black" pitchFamily="34" charset="0"/>
              </a:rPr>
              <a:t>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71800" y="1556792"/>
            <a:ext cx="451482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4" name="Солнце 3"/>
          <p:cNvSpPr/>
          <p:nvPr/>
        </p:nvSpPr>
        <p:spPr>
          <a:xfrm>
            <a:off x="6516216" y="1052736"/>
            <a:ext cx="2520280" cy="280831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pic>
        <p:nvPicPr>
          <p:cNvPr id="7" name="Picture 8" descr="http://img3.proshkolu.ru/content/media/pic/std/2000000/1771000/1770566-cc0e2e71d4ee338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66418"/>
            <a:ext cx="1561356" cy="187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41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595006" cy="92447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Игра «</a:t>
            </a:r>
            <a:r>
              <a:rPr lang="ru-RU" b="1" i="1" dirty="0" smtClean="0">
                <a:solidFill>
                  <a:srgbClr val="C00000"/>
                </a:solidFill>
              </a:rPr>
              <a:t>Какое число пропущено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2060847"/>
            <a:ext cx="6624735" cy="3797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           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</a:t>
            </a:r>
            <a:r>
              <a:rPr lang="pt-BR" sz="3200" dirty="0" smtClean="0"/>
              <a:t>9 </a:t>
            </a:r>
            <a:r>
              <a:rPr lang="pt-BR" sz="3200" dirty="0"/>
              <a:t>– </a:t>
            </a:r>
            <a:r>
              <a:rPr lang="ru-RU" sz="3200" dirty="0" smtClean="0"/>
              <a:t>  </a:t>
            </a:r>
            <a:r>
              <a:rPr lang="pt-BR" sz="3200" dirty="0" smtClean="0"/>
              <a:t> </a:t>
            </a:r>
            <a:r>
              <a:rPr lang="pt-BR" sz="3200" dirty="0"/>
              <a:t>= 7      </a:t>
            </a:r>
            <a:r>
              <a:rPr lang="ru-RU" sz="3200" dirty="0" smtClean="0"/>
              <a:t> </a:t>
            </a:r>
            <a:r>
              <a:rPr lang="pt-BR" sz="3200" dirty="0" smtClean="0"/>
              <a:t>6 </a:t>
            </a:r>
            <a:r>
              <a:rPr lang="pt-BR" sz="3200" dirty="0"/>
              <a:t>+ </a:t>
            </a:r>
            <a:r>
              <a:rPr lang="ru-RU" sz="3200" dirty="0" smtClean="0"/>
              <a:t>  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9</a:t>
            </a:r>
            <a:endParaRPr lang="ru-RU" sz="3200" dirty="0" smtClean="0"/>
          </a:p>
          <a:p>
            <a:pPr marL="0" indent="0">
              <a:buNone/>
            </a:pPr>
            <a:r>
              <a:rPr lang="pt-BR" sz="3200" dirty="0" smtClean="0"/>
              <a:t>         </a:t>
            </a:r>
            <a:r>
              <a:rPr lang="ru-RU" sz="3200" dirty="0" smtClean="0"/>
              <a:t>     </a:t>
            </a:r>
            <a:r>
              <a:rPr lang="pt-BR" sz="3200" dirty="0" smtClean="0"/>
              <a:t>7 </a:t>
            </a:r>
            <a:r>
              <a:rPr lang="pt-BR" sz="3200" dirty="0"/>
              <a:t>– </a:t>
            </a:r>
            <a:r>
              <a:rPr lang="ru-RU" sz="3200" dirty="0" smtClean="0"/>
              <a:t>  </a:t>
            </a:r>
            <a:r>
              <a:rPr lang="pt-BR" sz="3200" dirty="0" smtClean="0"/>
              <a:t> </a:t>
            </a:r>
            <a:r>
              <a:rPr lang="pt-BR" sz="3200" dirty="0"/>
              <a:t>= </a:t>
            </a:r>
            <a:r>
              <a:rPr lang="pt-BR" sz="3200" dirty="0" smtClean="0"/>
              <a:t>4</a:t>
            </a:r>
            <a:r>
              <a:rPr lang="ru-RU" sz="3200" dirty="0" smtClean="0"/>
              <a:t>        </a:t>
            </a:r>
            <a:r>
              <a:rPr lang="pt-BR" sz="3200" dirty="0" smtClean="0"/>
              <a:t>8 </a:t>
            </a:r>
            <a:r>
              <a:rPr lang="pt-BR" sz="3200" dirty="0"/>
              <a:t>– </a:t>
            </a:r>
            <a:r>
              <a:rPr lang="ru-RU" sz="3200" dirty="0" smtClean="0"/>
              <a:t>   </a:t>
            </a:r>
            <a:r>
              <a:rPr lang="pt-BR" sz="3200" dirty="0" smtClean="0"/>
              <a:t>= </a:t>
            </a:r>
            <a:r>
              <a:rPr lang="pt-BR" sz="3200" dirty="0"/>
              <a:t>5       </a:t>
            </a:r>
            <a:r>
              <a:rPr lang="ru-RU" sz="3200" dirty="0" smtClean="0"/>
              <a:t> 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</a:t>
            </a:r>
            <a:r>
              <a:rPr lang="pt-BR" sz="3200" dirty="0" smtClean="0"/>
              <a:t>3 </a:t>
            </a:r>
            <a:r>
              <a:rPr lang="pt-BR" sz="3200" dirty="0"/>
              <a:t>+ </a:t>
            </a:r>
            <a:r>
              <a:rPr lang="ru-RU" sz="3200" dirty="0" smtClean="0"/>
              <a:t>  </a:t>
            </a:r>
            <a:r>
              <a:rPr lang="pt-BR" sz="3200" dirty="0" smtClean="0"/>
              <a:t> </a:t>
            </a:r>
            <a:r>
              <a:rPr lang="pt-BR" sz="3200" dirty="0"/>
              <a:t>= 5       10 – </a:t>
            </a:r>
            <a:r>
              <a:rPr lang="ru-RU" sz="3200" dirty="0" smtClean="0"/>
              <a:t> </a:t>
            </a:r>
            <a:r>
              <a:rPr lang="pt-BR" sz="3200" dirty="0" smtClean="0"/>
              <a:t> </a:t>
            </a:r>
            <a:r>
              <a:rPr lang="pt-BR" sz="3200" dirty="0"/>
              <a:t>= 8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293072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846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 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Яблоки в саду поспели.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Мы отведать их успели: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Пять румяных, наливных,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Три с кислинкой.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Сколько их?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dirty="0"/>
          </a:p>
          <a:p>
            <a:pPr>
              <a:lnSpc>
                <a:spcPct val="90000"/>
              </a:lnSpc>
              <a:buFontTx/>
              <a:buNone/>
            </a:pPr>
            <a:endParaRPr lang="ru-RU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/>
              <a:t>5 + 3 = 8 (яблок)</a:t>
            </a:r>
          </a:p>
        </p:txBody>
      </p:sp>
      <p:pic>
        <p:nvPicPr>
          <p:cNvPr id="2" name="Picture 2" descr="http://infosmi.net/images/stories/articles/2014/Zdorovie/02-2014/07/13_jablo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80928"/>
            <a:ext cx="537103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46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520940" cy="5486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 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У Коли и Марины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Четыре мандарина.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Из них у брата – три.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А сколько у сестры?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4 – 3 = 1 (мандарин)</a:t>
            </a:r>
          </a:p>
        </p:txBody>
      </p:sp>
      <p:pic>
        <p:nvPicPr>
          <p:cNvPr id="8196" name="Picture 4" descr="http://cdn.st100sp.com/cache_pictures/008703688/thumb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62622"/>
            <a:ext cx="4034730" cy="403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9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 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00628"/>
            <a:ext cx="7804348" cy="357984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Два щенка-баловника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Бегают, резвятся.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К шалунишкам три дружка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С громким лаем мчатся.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Вместе будет веселей.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Сколько же всего друзей?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2 + 3 = 5 (щенков)</a:t>
            </a:r>
          </a:p>
        </p:txBody>
      </p:sp>
      <p:pic>
        <p:nvPicPr>
          <p:cNvPr id="9218" name="Picture 2" descr="http://imya-sonnik.ru/imena/sobak/image/kak-vibrat-klichku-soba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14" y="3861048"/>
            <a:ext cx="3801950" cy="297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36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Пять лодок было у причала,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Волна их весело качала.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Три лодки взяли рыбаки,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Чтоб переплыть простор реки.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А сколько лодок у причала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Волна по-прежнему качала?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5 – 3 = </a:t>
            </a:r>
            <a:r>
              <a:rPr lang="ru-RU" sz="2800" i="1" dirty="0"/>
              <a:t>2 (ЛОДКИ</a:t>
            </a:r>
            <a:r>
              <a:rPr lang="ru-RU" sz="2800" dirty="0"/>
              <a:t>)</a:t>
            </a:r>
          </a:p>
        </p:txBody>
      </p:sp>
      <p:pic>
        <p:nvPicPr>
          <p:cNvPr id="10244" name="Picture 4" descr="http://hunterhut.ru/sites/default/files/images/IMG_9108.thumbn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177" y="4149080"/>
            <a:ext cx="3854087" cy="256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60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</a:t>
            </a:r>
            <a:r>
              <a:rPr lang="ru-RU" b="1" dirty="0">
                <a:solidFill>
                  <a:srgbClr val="C00000"/>
                </a:solidFill>
              </a:rPr>
              <a:t> 5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Табуретки </a:t>
            </a:r>
            <a:r>
              <a:rPr lang="ru-RU" sz="2800" dirty="0"/>
              <a:t>мы купили</a:t>
            </a:r>
            <a:r>
              <a:rPr lang="ru-RU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 smtClean="0"/>
              <a:t> </a:t>
            </a:r>
            <a:r>
              <a:rPr lang="ru-RU" sz="2800" dirty="0"/>
              <a:t>Ножки сосчитать решили.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Насчитали </a:t>
            </a:r>
            <a:r>
              <a:rPr lang="ru-RU" sz="2800" dirty="0"/>
              <a:t>ровно восемь.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Сколько </a:t>
            </a:r>
            <a:r>
              <a:rPr lang="ru-RU" sz="2800" dirty="0"/>
              <a:t>табуреток, спросим? </a:t>
            </a:r>
          </a:p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endParaRPr lang="ru-RU" sz="2800" dirty="0"/>
          </a:p>
          <a:p>
            <a:pPr>
              <a:lnSpc>
                <a:spcPct val="90000"/>
              </a:lnSpc>
            </a:pPr>
            <a:r>
              <a:rPr lang="ru-RU" sz="2800" dirty="0" smtClean="0"/>
              <a:t>Ответ</a:t>
            </a:r>
            <a:r>
              <a:rPr lang="ru-RU" sz="2800" dirty="0"/>
              <a:t>: </a:t>
            </a:r>
            <a:r>
              <a:rPr lang="ru-RU" sz="2800" dirty="0"/>
              <a:t> </a:t>
            </a:r>
            <a:r>
              <a:rPr lang="ru-RU" sz="2800" i="1" dirty="0" smtClean="0"/>
              <a:t>2 табуретки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26626" name="Picture 2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80112" y="3028170"/>
            <a:ext cx="3347864" cy="36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19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</a:t>
            </a:r>
            <a:r>
              <a:rPr lang="ru-RU" b="1" dirty="0">
                <a:solidFill>
                  <a:srgbClr val="C00000"/>
                </a:solidFill>
              </a:rPr>
              <a:t> 6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Три </a:t>
            </a:r>
            <a:r>
              <a:rPr lang="ru-RU" sz="2800" dirty="0"/>
              <a:t>родные </a:t>
            </a:r>
            <a:r>
              <a:rPr lang="ru-RU" sz="2800" dirty="0" smtClean="0"/>
              <a:t>сестрички</a:t>
            </a:r>
          </a:p>
          <a:p>
            <a:pPr>
              <a:lnSpc>
                <a:spcPct val="90000"/>
              </a:lnSpc>
            </a:pPr>
            <a:r>
              <a:rPr lang="ru-RU" sz="2800" dirty="0" smtClean="0"/>
              <a:t> </a:t>
            </a:r>
            <a:r>
              <a:rPr lang="ru-RU" sz="2800" dirty="0"/>
              <a:t>Надели рукавички</a:t>
            </a:r>
            <a:r>
              <a:rPr lang="ru-RU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ru-RU" sz="2800" dirty="0" smtClean="0"/>
              <a:t> </a:t>
            </a:r>
            <a:r>
              <a:rPr lang="ru-RU" sz="2800" dirty="0"/>
              <a:t>Бабушка проверять стала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Сколько </a:t>
            </a:r>
            <a:r>
              <a:rPr lang="ru-RU" sz="2800" dirty="0"/>
              <a:t>рукавичек насчитала? </a:t>
            </a:r>
            <a:endParaRPr lang="ru-RU" sz="2800" dirty="0" smtClean="0"/>
          </a:p>
          <a:p>
            <a:pPr>
              <a:lnSpc>
                <a:spcPct val="90000"/>
              </a:lnSpc>
            </a:pPr>
            <a:endParaRPr lang="ru-RU" sz="2800" dirty="0"/>
          </a:p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Ответ</a:t>
            </a:r>
            <a:r>
              <a:rPr lang="ru-RU" sz="2800" dirty="0"/>
              <a:t>: </a:t>
            </a:r>
            <a:r>
              <a:rPr lang="ru-RU" sz="2800" i="1" dirty="0" smtClean="0"/>
              <a:t>6 рукавичек</a:t>
            </a:r>
            <a:endParaRPr lang="ru-RU" sz="2800" i="1" dirty="0"/>
          </a:p>
        </p:txBody>
      </p:sp>
      <p:pic>
        <p:nvPicPr>
          <p:cNvPr id="25602" name="Picture 2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20072" y="3036742"/>
            <a:ext cx="3711972" cy="379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19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 7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2960" y="1340768"/>
            <a:ext cx="7520940" cy="333970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Два </a:t>
            </a:r>
            <a:r>
              <a:rPr lang="ru-RU" sz="2800" dirty="0"/>
              <a:t>сыночка и маленькая дочка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Срезали </a:t>
            </a:r>
            <a:r>
              <a:rPr lang="ru-RU" sz="2800" dirty="0"/>
              <a:t>для мамы по три </a:t>
            </a:r>
            <a:r>
              <a:rPr lang="ru-RU" sz="2800" dirty="0" smtClean="0"/>
              <a:t>цветочка.</a:t>
            </a:r>
          </a:p>
          <a:p>
            <a:pPr>
              <a:lnSpc>
                <a:spcPct val="90000"/>
              </a:lnSpc>
            </a:pPr>
            <a:r>
              <a:rPr lang="ru-RU" sz="2800" dirty="0" smtClean="0"/>
              <a:t>Сколько </a:t>
            </a:r>
            <a:r>
              <a:rPr lang="ru-RU" sz="2800" dirty="0"/>
              <a:t>роз было в букете,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Что </a:t>
            </a:r>
            <a:r>
              <a:rPr lang="ru-RU" sz="2800" dirty="0"/>
              <a:t>дарили маме дети? </a:t>
            </a:r>
          </a:p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Ответ</a:t>
            </a:r>
            <a:r>
              <a:rPr lang="ru-RU" sz="2800" dirty="0"/>
              <a:t>: </a:t>
            </a:r>
            <a:r>
              <a:rPr lang="ru-RU" sz="2800" i="1" dirty="0" smtClean="0"/>
              <a:t>9 роз</a:t>
            </a:r>
            <a:endParaRPr lang="ru-RU" sz="2800" i="1" dirty="0"/>
          </a:p>
        </p:txBody>
      </p:sp>
      <p:pic>
        <p:nvPicPr>
          <p:cNvPr id="24578" name="Picture 2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2832" y="2780928"/>
            <a:ext cx="4073702" cy="386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0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№ 8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268760"/>
            <a:ext cx="7660332" cy="38884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dirty="0"/>
              <a:t>Во дворе идет футбол.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Мы </a:t>
            </a:r>
            <a:r>
              <a:rPr lang="ru-RU" sz="2800" dirty="0"/>
              <a:t>забили пятый гол.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Сколько </a:t>
            </a:r>
            <a:r>
              <a:rPr lang="ru-RU" sz="2800" dirty="0"/>
              <a:t>мы еще забросим, </a:t>
            </a:r>
            <a:endParaRPr lang="ru-RU" sz="2800" dirty="0" smtClean="0"/>
          </a:p>
          <a:p>
            <a:pPr>
              <a:lnSpc>
                <a:spcPct val="90000"/>
              </a:lnSpc>
            </a:pPr>
            <a:r>
              <a:rPr lang="ru-RU" sz="2800" dirty="0" smtClean="0"/>
              <a:t>Если </a:t>
            </a:r>
            <a:r>
              <a:rPr lang="ru-RU" sz="2800" dirty="0"/>
              <a:t>скоро станет восемь</a:t>
            </a:r>
            <a:r>
              <a:rPr lang="ru-RU" sz="2800" dirty="0" smtClean="0"/>
              <a:t>?</a:t>
            </a:r>
          </a:p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endParaRPr lang="ru-RU" sz="2800" dirty="0"/>
          </a:p>
          <a:p>
            <a:pPr>
              <a:lnSpc>
                <a:spcPct val="90000"/>
              </a:lnSpc>
            </a:pPr>
            <a:r>
              <a:rPr lang="ru-RU" sz="2800" dirty="0" smtClean="0"/>
              <a:t> </a:t>
            </a:r>
            <a:r>
              <a:rPr lang="ru-RU" sz="2800" dirty="0"/>
              <a:t>Ответ: </a:t>
            </a:r>
            <a:r>
              <a:rPr lang="ru-RU" sz="2800" dirty="0" smtClean="0"/>
              <a:t>8 – 5 =</a:t>
            </a:r>
            <a:r>
              <a:rPr lang="ru-RU" sz="2800" dirty="0" smtClean="0"/>
              <a:t> </a:t>
            </a:r>
            <a:r>
              <a:rPr lang="ru-RU" sz="2800" i="1" dirty="0" smtClean="0"/>
              <a:t>3 ( гола)</a:t>
            </a:r>
            <a:endParaRPr lang="ru-RU" sz="2800" i="1" dirty="0"/>
          </a:p>
        </p:txBody>
      </p:sp>
      <p:pic>
        <p:nvPicPr>
          <p:cNvPr id="23554" name="Picture 2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04206" y="3132432"/>
            <a:ext cx="3731029" cy="372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4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39750" y="332656"/>
            <a:ext cx="8229600" cy="6178698"/>
          </a:xfrm>
        </p:spPr>
        <p:txBody>
          <a:bodyPr/>
          <a:lstStyle/>
          <a:p>
            <a:pPr algn="l" eaLnBrk="1" hangingPunct="1"/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Катя съела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 </a:t>
            </a:r>
            <a:r>
              <a:rPr lang="ru-RU" sz="3200" b="1" dirty="0" smtClean="0"/>
              <a:t>                                                         конфет  .                              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Вера съела  3 конфеты.</a:t>
            </a:r>
            <a:br>
              <a:rPr lang="ru-RU" sz="3200" b="1" dirty="0" smtClean="0"/>
            </a:br>
            <a:r>
              <a:rPr lang="ru-RU" sz="3200" b="1" dirty="0" smtClean="0"/>
              <a:t>Сколько конфет они съели вместе ?</a:t>
            </a:r>
            <a:br>
              <a:rPr lang="ru-RU" sz="3200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200" b="1" dirty="0" smtClean="0"/>
              <a:t> 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					</a:t>
            </a:r>
            <a:br>
              <a:rPr lang="ru-RU" sz="3200" b="1" dirty="0" smtClean="0"/>
            </a:br>
            <a:r>
              <a:rPr lang="ru-RU" sz="3200" b="1" dirty="0"/>
              <a:t> </a:t>
            </a:r>
            <a:r>
              <a:rPr lang="ru-RU" sz="3200" b="1" dirty="0" smtClean="0"/>
              <a:t>                                               Осталось - ? 						             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 smtClean="0"/>
          </a:p>
        </p:txBody>
      </p:sp>
      <p:sp>
        <p:nvSpPr>
          <p:cNvPr id="10" name="Овал 9"/>
          <p:cNvSpPr/>
          <p:nvPr/>
        </p:nvSpPr>
        <p:spPr>
          <a:xfrm>
            <a:off x="539750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39750" y="4868863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042988" y="4868863"/>
            <a:ext cx="433387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547813" y="4868863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42988" y="4292600"/>
            <a:ext cx="433387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547813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051050" y="4292600"/>
            <a:ext cx="433388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555875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059113" y="4292600"/>
            <a:ext cx="433387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219700" y="4797425"/>
            <a:ext cx="431800" cy="4318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/</a:t>
            </a:r>
          </a:p>
        </p:txBody>
      </p:sp>
      <p:sp>
        <p:nvSpPr>
          <p:cNvPr id="20" name="Овал 19"/>
          <p:cNvSpPr/>
          <p:nvPr/>
        </p:nvSpPr>
        <p:spPr>
          <a:xfrm>
            <a:off x="6227763" y="4797425"/>
            <a:ext cx="431800" cy="4318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/</a:t>
            </a:r>
          </a:p>
        </p:txBody>
      </p:sp>
      <p:sp>
        <p:nvSpPr>
          <p:cNvPr id="21" name="Овал 20"/>
          <p:cNvSpPr/>
          <p:nvPr/>
        </p:nvSpPr>
        <p:spPr>
          <a:xfrm>
            <a:off x="5724525" y="4797425"/>
            <a:ext cx="431800" cy="4318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/</a:t>
            </a:r>
          </a:p>
        </p:txBody>
      </p:sp>
      <p:sp>
        <p:nvSpPr>
          <p:cNvPr id="22" name="Овал 21"/>
          <p:cNvSpPr/>
          <p:nvPr/>
        </p:nvSpPr>
        <p:spPr>
          <a:xfrm>
            <a:off x="5724525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6227763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732588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235825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7740650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219700" y="4292600"/>
            <a:ext cx="431800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авая фигурная скобка 27"/>
          <p:cNvSpPr/>
          <p:nvPr/>
        </p:nvSpPr>
        <p:spPr>
          <a:xfrm>
            <a:off x="3563938" y="4292600"/>
            <a:ext cx="360362" cy="1008063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407" name="TextBox 29"/>
          <p:cNvSpPr txBox="1">
            <a:spLocks noChangeArrowheads="1"/>
          </p:cNvSpPr>
          <p:nvPr/>
        </p:nvSpPr>
        <p:spPr bwMode="auto">
          <a:xfrm>
            <a:off x="3924300" y="4508500"/>
            <a:ext cx="8683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b="1">
                <a:solidFill>
                  <a:srgbClr val="C00000"/>
                </a:solidFill>
                <a:latin typeface="Calibri" pitchFamily="34" charset="0"/>
              </a:rPr>
              <a:t>? С.</a:t>
            </a:r>
          </a:p>
        </p:txBody>
      </p:sp>
      <p:sp>
        <p:nvSpPr>
          <p:cNvPr id="16408" name="TextBox 30"/>
          <p:cNvSpPr txBox="1">
            <a:spLocks noChangeArrowheads="1"/>
          </p:cNvSpPr>
          <p:nvPr/>
        </p:nvSpPr>
        <p:spPr bwMode="auto">
          <a:xfrm>
            <a:off x="8459788" y="4365625"/>
            <a:ext cx="185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b="1">
              <a:solidFill>
                <a:srgbClr val="C00000"/>
              </a:solidFill>
              <a:latin typeface="Calibri" pitchFamily="34" charset="0"/>
            </a:endParaRPr>
          </a:p>
          <a:p>
            <a:pPr eaLnBrk="1" hangingPunct="1"/>
            <a:endParaRPr lang="ru-RU">
              <a:latin typeface="Calibri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56993"/>
            <a:ext cx="8519418" cy="72007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Какая схема подходит к задаче? Объясни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36985"/>
            <a:ext cx="3240088" cy="1710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41274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136904" cy="72008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i="1" dirty="0" smtClean="0">
                <a:solidFill>
                  <a:srgbClr val="C00000"/>
                </a:solidFill>
              </a:rPr>
              <a:t>Реши примеры и запиши в тетрадь</a:t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/>
            </a:r>
            <a:br>
              <a:rPr lang="ru-RU" b="1" i="1" dirty="0">
                <a:solidFill>
                  <a:srgbClr val="C00000"/>
                </a:solidFill>
              </a:rPr>
            </a:b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672776" cy="48965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/>
              <a:t>0 + 3 = </a:t>
            </a:r>
            <a:r>
              <a:rPr lang="ru-RU" sz="3200" b="1" dirty="0" smtClean="0"/>
              <a:t>      3 </a:t>
            </a:r>
            <a:r>
              <a:rPr lang="ru-RU" sz="3200" b="1" dirty="0"/>
              <a:t>– 3 = </a:t>
            </a:r>
            <a:r>
              <a:rPr lang="ru-RU" sz="3200" b="1" dirty="0" smtClean="0"/>
              <a:t>       </a:t>
            </a:r>
            <a:r>
              <a:rPr lang="ru-RU" sz="3200" b="1" dirty="0"/>
              <a:t>3 – 0 = </a:t>
            </a:r>
          </a:p>
          <a:p>
            <a:pPr marL="0" indent="0">
              <a:buNone/>
            </a:pPr>
            <a:r>
              <a:rPr lang="ru-RU" sz="3200" b="1" dirty="0"/>
              <a:t>3 + 3 = </a:t>
            </a:r>
            <a:r>
              <a:rPr lang="ru-RU" sz="3200" b="1" dirty="0" smtClean="0"/>
              <a:t>       </a:t>
            </a:r>
            <a:r>
              <a:rPr lang="ru-RU" sz="3200" b="1" dirty="0"/>
              <a:t>6 – 3 </a:t>
            </a:r>
            <a:r>
              <a:rPr lang="ru-RU" sz="3200" b="1" dirty="0" smtClean="0"/>
              <a:t>=       8 – 3=</a:t>
            </a:r>
          </a:p>
          <a:p>
            <a:pPr marL="0" indent="0">
              <a:buNone/>
            </a:pPr>
            <a:r>
              <a:rPr lang="ru-RU" sz="3200" b="1" dirty="0" smtClean="0"/>
              <a:t>6 </a:t>
            </a:r>
            <a:r>
              <a:rPr lang="ru-RU" sz="3200" b="1" dirty="0"/>
              <a:t>+ 3 = </a:t>
            </a:r>
            <a:r>
              <a:rPr lang="ru-RU" sz="3200" b="1" dirty="0" smtClean="0"/>
              <a:t>       </a:t>
            </a:r>
            <a:r>
              <a:rPr lang="ru-RU" sz="3200" b="1" dirty="0"/>
              <a:t>9 – 3 = </a:t>
            </a:r>
            <a:r>
              <a:rPr lang="ru-RU" sz="3200" b="1" dirty="0" smtClean="0"/>
              <a:t>       </a:t>
            </a:r>
            <a:r>
              <a:rPr lang="ru-RU" sz="3200" b="1" dirty="0"/>
              <a:t>9 – 6 = </a:t>
            </a:r>
          </a:p>
          <a:p>
            <a:pPr marL="0" indent="0">
              <a:buNone/>
            </a:pPr>
            <a:r>
              <a:rPr lang="ru-RU" sz="3200" b="1" dirty="0"/>
              <a:t>4 + 3 = </a:t>
            </a:r>
            <a:r>
              <a:rPr lang="ru-RU" sz="3200" b="1" dirty="0" smtClean="0"/>
              <a:t>       </a:t>
            </a:r>
            <a:r>
              <a:rPr lang="ru-RU" sz="3200" b="1" dirty="0"/>
              <a:t>7 – 3 = </a:t>
            </a:r>
            <a:r>
              <a:rPr lang="ru-RU" sz="3200" b="1" dirty="0" smtClean="0"/>
              <a:t>       </a:t>
            </a:r>
            <a:r>
              <a:rPr lang="ru-RU" sz="3200" b="1" dirty="0"/>
              <a:t>7 – 4 = </a:t>
            </a:r>
          </a:p>
          <a:p>
            <a:pPr marL="0" indent="0">
              <a:buNone/>
            </a:pPr>
            <a:r>
              <a:rPr lang="ru-RU" sz="3200" b="1" dirty="0"/>
              <a:t>1 + 3 = </a:t>
            </a:r>
            <a:r>
              <a:rPr lang="ru-RU" sz="3200" b="1" dirty="0" smtClean="0"/>
              <a:t>       </a:t>
            </a:r>
            <a:r>
              <a:rPr lang="ru-RU" sz="3200" b="1" dirty="0"/>
              <a:t>4 – 3 = </a:t>
            </a:r>
            <a:r>
              <a:rPr lang="ru-RU" sz="3200" b="1" dirty="0" smtClean="0"/>
              <a:t>       </a:t>
            </a:r>
            <a:r>
              <a:rPr lang="ru-RU" sz="3200" b="1" dirty="0"/>
              <a:t>4 – 1 = </a:t>
            </a:r>
          </a:p>
        </p:txBody>
      </p:sp>
      <p:pic>
        <p:nvPicPr>
          <p:cNvPr id="7" name="Picture 1100" descr="dd36efffaa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00167" y="2377143"/>
            <a:ext cx="3443833" cy="448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59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ptsspb.ru/svetofor/%D0%A0%D0%B8%D1%81%D1%83%D0%BD%D0%BE%D0%B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84" y="1052736"/>
            <a:ext cx="2190784" cy="557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260648"/>
            <a:ext cx="5832648" cy="1138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Р Е Ф Л Е К С И Я</a:t>
            </a:r>
          </a:p>
          <a:p>
            <a:pPr algn="ctr"/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988840"/>
            <a:ext cx="604867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Всё понял на </a:t>
            </a:r>
            <a:r>
              <a:rPr lang="ru-RU" sz="2400" b="1" dirty="0" smtClean="0">
                <a:solidFill>
                  <a:srgbClr val="002060"/>
                </a:solidFill>
              </a:rPr>
              <a:t>уроке , могу </a:t>
            </a:r>
            <a:r>
              <a:rPr lang="ru-RU" sz="2400" b="1" dirty="0">
                <a:solidFill>
                  <a:srgbClr val="002060"/>
                </a:solidFill>
              </a:rPr>
              <a:t>объяснить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3244334"/>
            <a:ext cx="453650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Не </a:t>
            </a:r>
            <a:r>
              <a:rPr lang="ru-RU" sz="2400" b="1" dirty="0"/>
              <a:t>всё </a:t>
            </a:r>
            <a:r>
              <a:rPr lang="ru-RU" sz="2400" b="1" dirty="0" smtClean="0"/>
              <a:t>было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понятно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5229492"/>
            <a:ext cx="439248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sz="2400" b="1" dirty="0" smtClean="0"/>
              <a:t>Ничего </a:t>
            </a:r>
            <a:r>
              <a:rPr lang="ru-RU" sz="2400" b="1" dirty="0"/>
              <a:t>не понял</a:t>
            </a:r>
            <a:r>
              <a:rPr lang="ru-RU" sz="2400" b="1" dirty="0" smtClean="0"/>
              <a:t>,</a:t>
            </a:r>
          </a:p>
          <a:p>
            <a:r>
              <a:rPr lang="ru-RU" sz="2400" b="1" dirty="0" smtClean="0"/>
              <a:t>      требуется </a:t>
            </a:r>
            <a:r>
              <a:rPr lang="ru-RU" sz="2400" b="1" dirty="0"/>
              <a:t>помощь</a:t>
            </a:r>
          </a:p>
        </p:txBody>
      </p:sp>
    </p:spTree>
    <p:extLst>
      <p:ext uri="{BB962C8B-B14F-4D97-AF65-F5344CB8AC3E}">
        <p14:creationId xmlns:p14="http://schemas.microsoft.com/office/powerpoint/2010/main" val="358555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122</TotalTime>
  <Words>758</Words>
  <Application>Microsoft Office PowerPoint</Application>
  <PresentationFormat>Экран (4:3)</PresentationFormat>
  <Paragraphs>172</Paragraphs>
  <Slides>28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Углы</vt:lpstr>
      <vt:lpstr>ПРИБАВИТЬ И ВЫЧЕСТЬ ЧИСЛО 3</vt:lpstr>
      <vt:lpstr>Презентация PowerPoint</vt:lpstr>
      <vt:lpstr>О какой цифре будем говорить на уроке?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 «Какое число пропущено»</vt:lpstr>
      <vt:lpstr>Задача № 1</vt:lpstr>
      <vt:lpstr>Задача № 2</vt:lpstr>
      <vt:lpstr>Задача № 3</vt:lpstr>
      <vt:lpstr>Задача № 4</vt:lpstr>
      <vt:lpstr>Задача № 5</vt:lpstr>
      <vt:lpstr>Задача № 6</vt:lpstr>
      <vt:lpstr>Задача № 7 </vt:lpstr>
      <vt:lpstr>Задача № 8 </vt:lpstr>
      <vt:lpstr>   Катя съела                                                           конфет  .                                Вера съела  3 конфеты. Сколько конфет они съели вместе ?                                                            Осталось - ?                      </vt:lpstr>
      <vt:lpstr>  Реши примеры и запиши в тетрадь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ПРИБАВИТЬ И ВЫЧЕСТЬ ЧИСЛО 3</dc:title>
  <dc:creator>Администратор</dc:creator>
  <cp:lastModifiedBy>123</cp:lastModifiedBy>
  <cp:revision>16</cp:revision>
  <dcterms:created xsi:type="dcterms:W3CDTF">2017-02-25T21:45:32Z</dcterms:created>
  <dcterms:modified xsi:type="dcterms:W3CDTF">2017-02-25T23:11:20Z</dcterms:modified>
</cp:coreProperties>
</file>