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1" r:id="rId3"/>
    <p:sldId id="263" r:id="rId4"/>
    <p:sldId id="264" r:id="rId5"/>
    <p:sldId id="265" r:id="rId6"/>
    <p:sldId id="297" r:id="rId7"/>
    <p:sldId id="298" r:id="rId8"/>
    <p:sldId id="266" r:id="rId9"/>
    <p:sldId id="267" r:id="rId10"/>
    <p:sldId id="269" r:id="rId11"/>
    <p:sldId id="293" r:id="rId12"/>
    <p:sldId id="273" r:id="rId13"/>
    <p:sldId id="274" r:id="rId14"/>
    <p:sldId id="270" r:id="rId15"/>
    <p:sldId id="294" r:id="rId16"/>
    <p:sldId id="295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6" r:id="rId27"/>
    <p:sldId id="284" r:id="rId28"/>
    <p:sldId id="285" r:id="rId29"/>
    <p:sldId id="287" r:id="rId30"/>
    <p:sldId id="288" r:id="rId31"/>
    <p:sldId id="291" r:id="rId32"/>
    <p:sldId id="296" r:id="rId33"/>
    <p:sldId id="299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stranamasterov.ru/node/908230" TargetMode="External"/><Relationship Id="rId2" Type="http://schemas.openxmlformats.org/officeDocument/2006/relationships/hyperlink" Target="http://stranamasterov.ru/user/41673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voimi-rukamy.com/pleteniye_iz_gazetnih_trubochek_foto.html" TargetMode="External"/><Relationship Id="rId4" Type="http://schemas.openxmlformats.org/officeDocument/2006/relationships/hyperlink" Target="https://ru.pinterest.com/pin/500744052294646743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2420888"/>
            <a:ext cx="6172200" cy="189436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«Декоративное искусство в современном мире» 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Материалы ДПИ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39752" y="4653136"/>
            <a:ext cx="6172200" cy="137160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Бумага и ее роль в декоративном искусстве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27-28 урок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400" dirty="0" smtClean="0"/>
              <a:t>Декоративно-прикладное искусство</a:t>
            </a:r>
            <a:endParaRPr lang="ru-RU" sz="5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ChangeArrowheads="1"/>
          </p:cNvSpPr>
          <p:nvPr/>
        </p:nvSpPr>
        <p:spPr bwMode="auto">
          <a:xfrm>
            <a:off x="179388" y="333375"/>
            <a:ext cx="2952750" cy="1263650"/>
          </a:xfrm>
          <a:prstGeom prst="rect">
            <a:avLst/>
          </a:prstGeom>
          <a:solidFill>
            <a:srgbClr val="993300"/>
          </a:solidFill>
          <a:ln w="25717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4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ГОРОДЕЦ</a:t>
            </a:r>
            <a:r>
              <a:rPr lang="ru-RU" sz="6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</a:p>
        </p:txBody>
      </p:sp>
      <p:pic>
        <p:nvPicPr>
          <p:cNvPr id="3" name="Picture 11" descr="88510024_76836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00338" y="1484313"/>
            <a:ext cx="2016125" cy="2016125"/>
          </a:xfrm>
          <a:prstGeom prst="rect">
            <a:avLst/>
          </a:prstGeom>
          <a:noFill/>
          <a:ln w="276225">
            <a:solidFill>
              <a:srgbClr val="993300"/>
            </a:solidFill>
            <a:miter lim="800000"/>
            <a:headEnd/>
            <a:tailEnd/>
          </a:ln>
        </p:spPr>
      </p:pic>
      <p:sp>
        <p:nvSpPr>
          <p:cNvPr id="4" name="Rectangle 15"/>
          <p:cNvSpPr>
            <a:spLocks noChangeArrowheads="1"/>
          </p:cNvSpPr>
          <p:nvPr/>
        </p:nvSpPr>
        <p:spPr bwMode="auto">
          <a:xfrm>
            <a:off x="4932363" y="188913"/>
            <a:ext cx="3384550" cy="958850"/>
          </a:xfrm>
          <a:prstGeom prst="rect">
            <a:avLst/>
          </a:prstGeom>
          <a:solidFill>
            <a:srgbClr val="993300"/>
          </a:solidFill>
          <a:ln w="25717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4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ЖОСТОВО </a:t>
            </a:r>
          </a:p>
        </p:txBody>
      </p:sp>
      <p:pic>
        <p:nvPicPr>
          <p:cNvPr id="5" name="Picture 5" descr="3_1606_30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688" y="1341438"/>
            <a:ext cx="2224087" cy="2232025"/>
          </a:xfrm>
          <a:prstGeom prst="rect">
            <a:avLst/>
          </a:prstGeom>
          <a:noFill/>
          <a:ln w="254000">
            <a:solidFill>
              <a:srgbClr val="993300"/>
            </a:solidFill>
            <a:miter lim="800000"/>
            <a:headEnd/>
            <a:tailEnd/>
          </a:ln>
        </p:spPr>
      </p:pic>
      <p:sp>
        <p:nvSpPr>
          <p:cNvPr id="6" name="Rectangle 17"/>
          <p:cNvSpPr>
            <a:spLocks noChangeArrowheads="1"/>
          </p:cNvSpPr>
          <p:nvPr/>
        </p:nvSpPr>
        <p:spPr bwMode="auto">
          <a:xfrm>
            <a:off x="251520" y="3140968"/>
            <a:ext cx="2305050" cy="958850"/>
          </a:xfrm>
          <a:prstGeom prst="rect">
            <a:avLst/>
          </a:prstGeom>
          <a:solidFill>
            <a:srgbClr val="993300"/>
          </a:solidFill>
          <a:ln w="25717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4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ГЖЕЛЬ</a:t>
            </a:r>
          </a:p>
        </p:txBody>
      </p:sp>
      <p:pic>
        <p:nvPicPr>
          <p:cNvPr id="7" name="Picture 7" descr="1313731658_0812fa330bb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653136"/>
            <a:ext cx="2087562" cy="2044700"/>
          </a:xfrm>
          <a:prstGeom prst="rect">
            <a:avLst/>
          </a:prstGeom>
          <a:noFill/>
          <a:ln w="254000">
            <a:solidFill>
              <a:srgbClr val="993300"/>
            </a:solidFill>
            <a:miter lim="800000"/>
            <a:headEnd/>
            <a:tailEnd/>
          </a:ln>
        </p:spPr>
      </p:pic>
      <p:sp>
        <p:nvSpPr>
          <p:cNvPr id="8" name="Rectangle 16"/>
          <p:cNvSpPr>
            <a:spLocks noChangeArrowheads="1"/>
          </p:cNvSpPr>
          <p:nvPr/>
        </p:nvSpPr>
        <p:spPr bwMode="auto">
          <a:xfrm>
            <a:off x="2915816" y="4005064"/>
            <a:ext cx="3182937" cy="958850"/>
          </a:xfrm>
          <a:prstGeom prst="rect">
            <a:avLst/>
          </a:prstGeom>
          <a:solidFill>
            <a:srgbClr val="993300"/>
          </a:solidFill>
          <a:ln w="25717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4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ХОХЛОМА </a:t>
            </a:r>
          </a:p>
        </p:txBody>
      </p:sp>
      <p:pic>
        <p:nvPicPr>
          <p:cNvPr id="9" name="Picture 9" descr="0a31bdf7cfb66dc41fc938569c283b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152" y="4437112"/>
            <a:ext cx="2881313" cy="2208213"/>
          </a:xfrm>
          <a:prstGeom prst="rect">
            <a:avLst/>
          </a:prstGeom>
          <a:noFill/>
          <a:ln w="254000">
            <a:solidFill>
              <a:srgbClr val="9933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5" name="Picture 7" descr="0015-024-V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549275"/>
            <a:ext cx="2054225" cy="4032250"/>
          </a:xfrm>
          <a:prstGeom prst="rect">
            <a:avLst/>
          </a:prstGeom>
          <a:noFill/>
          <a:ln w="254000">
            <a:solidFill>
              <a:srgbClr val="993300"/>
            </a:solidFill>
            <a:miter lim="800000"/>
            <a:headEnd/>
            <a:tailEnd/>
          </a:ln>
        </p:spPr>
      </p:pic>
      <p:pic>
        <p:nvPicPr>
          <p:cNvPr id="27657" name="Picture 9" descr="0015-025-V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1844824"/>
            <a:ext cx="1857375" cy="4392612"/>
          </a:xfrm>
          <a:prstGeom prst="rect">
            <a:avLst/>
          </a:prstGeom>
          <a:noFill/>
          <a:ln w="254000">
            <a:solidFill>
              <a:srgbClr val="993300"/>
            </a:solidFill>
            <a:miter lim="800000"/>
            <a:headEnd/>
            <a:tailEnd/>
          </a:ln>
        </p:spPr>
      </p:pic>
      <p:pic>
        <p:nvPicPr>
          <p:cNvPr id="27661" name="Picture 13" descr="0006-010-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725" y="765175"/>
            <a:ext cx="3438525" cy="4029075"/>
          </a:xfrm>
          <a:prstGeom prst="rect">
            <a:avLst/>
          </a:prstGeom>
          <a:noFill/>
          <a:ln w="254000">
            <a:solidFill>
              <a:srgbClr val="993300"/>
            </a:solidFill>
            <a:miter lim="800000"/>
            <a:headEnd/>
            <a:tailEnd/>
          </a:ln>
        </p:spPr>
      </p:pic>
      <p:sp>
        <p:nvSpPr>
          <p:cNvPr id="27663" name="Rectangle 15"/>
          <p:cNvSpPr>
            <a:spLocks noChangeArrowheads="1"/>
          </p:cNvSpPr>
          <p:nvPr/>
        </p:nvSpPr>
        <p:spPr bwMode="auto">
          <a:xfrm>
            <a:off x="2339975" y="188913"/>
            <a:ext cx="2447925" cy="1079500"/>
          </a:xfrm>
          <a:prstGeom prst="rect">
            <a:avLst/>
          </a:prstGeom>
          <a:solidFill>
            <a:srgbClr val="993300"/>
          </a:solidFill>
          <a:ln w="25717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В. Воробьёв</a:t>
            </a:r>
          </a:p>
          <a:p>
            <a:r>
              <a:rPr lang="ru-RU" sz="24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«Клоун» </a:t>
            </a:r>
          </a:p>
        </p:txBody>
      </p:sp>
      <p:sp>
        <p:nvSpPr>
          <p:cNvPr id="27664" name="Rectangle 16"/>
          <p:cNvSpPr>
            <a:spLocks noChangeArrowheads="1"/>
          </p:cNvSpPr>
          <p:nvPr/>
        </p:nvSpPr>
        <p:spPr bwMode="auto">
          <a:xfrm>
            <a:off x="5148064" y="5301208"/>
            <a:ext cx="4176712" cy="1079500"/>
          </a:xfrm>
          <a:prstGeom prst="rect">
            <a:avLst/>
          </a:prstGeom>
          <a:solidFill>
            <a:srgbClr val="993300"/>
          </a:solidFill>
          <a:ln w="25717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Э. Детлав </a:t>
            </a:r>
          </a:p>
          <a:p>
            <a:r>
              <a:rPr lang="ru-RU" sz="24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Сосуды для цветов </a:t>
            </a:r>
          </a:p>
        </p:txBody>
      </p:sp>
      <p:sp>
        <p:nvSpPr>
          <p:cNvPr id="27666" name="Rectangle 18"/>
          <p:cNvSpPr>
            <a:spLocks noChangeArrowheads="1"/>
          </p:cNvSpPr>
          <p:nvPr/>
        </p:nvSpPr>
        <p:spPr bwMode="auto">
          <a:xfrm>
            <a:off x="323528" y="5517232"/>
            <a:ext cx="2447925" cy="1079500"/>
          </a:xfrm>
          <a:prstGeom prst="rect">
            <a:avLst/>
          </a:prstGeom>
          <a:solidFill>
            <a:srgbClr val="993300"/>
          </a:solidFill>
          <a:ln w="25717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В. Воробьёв</a:t>
            </a:r>
          </a:p>
          <a:p>
            <a:r>
              <a:rPr lang="ru-RU" sz="24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«Танец огня»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7" name="Picture 5" descr="0011-019-Gobelen-eto-khudozhestvenno-ispolnennyj-tkannyj-kover-dlja-ukrashenij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052736"/>
            <a:ext cx="4030662" cy="2814637"/>
          </a:xfrm>
          <a:prstGeom prst="rect">
            <a:avLst/>
          </a:prstGeom>
          <a:noFill/>
          <a:ln w="254000">
            <a:solidFill>
              <a:srgbClr val="993300"/>
            </a:solidFill>
            <a:miter lim="800000"/>
            <a:headEnd/>
            <a:tailEnd/>
          </a:ln>
        </p:spPr>
      </p:pic>
      <p:pic>
        <p:nvPicPr>
          <p:cNvPr id="28680" name="Picture 8" descr="Пейзаж ручной работы. Ярмарка Мастеров - ручная работа Картина на шелке &quot;Парадиз&quot;. Handmade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2924944"/>
            <a:ext cx="2949575" cy="3459162"/>
          </a:xfrm>
          <a:prstGeom prst="rect">
            <a:avLst/>
          </a:prstGeom>
          <a:noFill/>
          <a:ln w="254000">
            <a:solidFill>
              <a:srgbClr val="993300"/>
            </a:solidFill>
            <a:miter lim="800000"/>
            <a:headEnd/>
            <a:tailEnd/>
          </a:ln>
        </p:spPr>
      </p:pic>
      <p:sp>
        <p:nvSpPr>
          <p:cNvPr id="28682" name="Rectangle 10"/>
          <p:cNvSpPr>
            <a:spLocks noChangeArrowheads="1"/>
          </p:cNvSpPr>
          <p:nvPr/>
        </p:nvSpPr>
        <p:spPr bwMode="auto">
          <a:xfrm>
            <a:off x="4860032" y="332656"/>
            <a:ext cx="3816350" cy="1079500"/>
          </a:xfrm>
          <a:prstGeom prst="rect">
            <a:avLst/>
          </a:prstGeom>
          <a:solidFill>
            <a:srgbClr val="993300"/>
          </a:solidFill>
          <a:ln w="25717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А. Воронова</a:t>
            </a:r>
          </a:p>
          <a:p>
            <a:r>
              <a: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«Отражение»,  </a:t>
            </a:r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гобелен</a:t>
            </a:r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611560" y="5157192"/>
            <a:ext cx="4752975" cy="1263650"/>
          </a:xfrm>
          <a:prstGeom prst="rect">
            <a:avLst/>
          </a:prstGeom>
          <a:solidFill>
            <a:srgbClr val="993300"/>
          </a:solidFill>
          <a:ln w="25717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А.Черных  «Пейзаж», </a:t>
            </a: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батик</a:t>
            </a:r>
            <a:r>
              <a:rPr lang="ru-RU" sz="60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Чем иллюстрации с первого слайда отличаются от иллюстрации со второго и третьего сладов?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Современное </a:t>
            </a:r>
            <a:br>
              <a:rPr lang="ru-RU" dirty="0" smtClean="0"/>
            </a:br>
            <a:r>
              <a:rPr lang="ru-RU" dirty="0" smtClean="0"/>
              <a:t>декоративно- прикладное искусство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>
            <a:normAutofit fontScale="90000"/>
          </a:bodyPr>
          <a:lstStyle/>
          <a:p>
            <a:r>
              <a:rPr lang="ru-RU" sz="3200" b="1" i="1" dirty="0" smtClean="0">
                <a:solidFill>
                  <a:schemeClr val="bg2">
                    <a:lumMod val="10000"/>
                  </a:schemeClr>
                </a:solidFill>
                <a:latin typeface="Constantia" pitchFamily="18" charset="0"/>
                <a:ea typeface="Batang" pitchFamily="18" charset="-127"/>
                <a:cs typeface="Aharoni" pitchFamily="2" charset="-79"/>
              </a:rPr>
              <a:t>История…</a:t>
            </a:r>
            <a:endParaRPr lang="ru-RU" dirty="0"/>
          </a:p>
        </p:txBody>
      </p:sp>
      <p:sp>
        <p:nvSpPr>
          <p:cNvPr id="5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3657600" cy="5119464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2800" dirty="0" smtClean="0"/>
              <a:t>ЭТО– это один из самых распространенных материалов. </a:t>
            </a:r>
          </a:p>
          <a:p>
            <a:pPr>
              <a:buNone/>
            </a:pPr>
            <a:r>
              <a:rPr lang="ru-RU" sz="2800" dirty="0" smtClean="0"/>
              <a:t>Куда бы вы не обратили ваше внимание, скорее всего вы найдете ЭТО– это не только информационный носитель, но и упаковочный материал, средство гигиены, строительный материал, платежное средство, фильтр, электрический изолятор и многое, многое другое! Трудно представить себе, как могло бы выглядеть современное общество, если бы не было ЭТОГО.</a:t>
            </a:r>
          </a:p>
          <a:p>
            <a:endParaRPr lang="ru-RU" dirty="0"/>
          </a:p>
        </p:txBody>
      </p:sp>
      <p:pic>
        <p:nvPicPr>
          <p:cNvPr id="6" name="Содержимое 3" descr="gfgbhec.jpg"/>
          <p:cNvPicPr>
            <a:picLocks noGrp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211960" y="332656"/>
            <a:ext cx="2376264" cy="3168352"/>
          </a:xfrm>
          <a:prstGeom prst="rect">
            <a:avLst/>
          </a:prstGeom>
        </p:spPr>
      </p:pic>
      <p:pic>
        <p:nvPicPr>
          <p:cNvPr id="7" name="Рисунок 6" descr="gthufvtyn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67944" y="4077072"/>
            <a:ext cx="2996976" cy="2780928"/>
          </a:xfrm>
          <a:prstGeom prst="rect">
            <a:avLst/>
          </a:prstGeom>
        </p:spPr>
      </p:pic>
      <p:pic>
        <p:nvPicPr>
          <p:cNvPr id="8" name="Рисунок 7" descr="загруженное 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24110" y="2780928"/>
            <a:ext cx="3119890" cy="30689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b="1" dirty="0" smtClean="0">
                <a:solidFill>
                  <a:schemeClr val="tx1"/>
                </a:solidFill>
              </a:rPr>
              <a:t>БУМАГА</a:t>
            </a:r>
            <a:endParaRPr lang="ru-RU" sz="6600" dirty="0">
              <a:solidFill>
                <a:schemeClr val="tx1"/>
              </a:solidFill>
            </a:endParaRPr>
          </a:p>
        </p:txBody>
      </p:sp>
      <p:pic>
        <p:nvPicPr>
          <p:cNvPr id="5" name="Picture 3" descr="C:\Users\Ольга\Desktop\images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84784"/>
            <a:ext cx="3168352" cy="3168352"/>
          </a:xfrm>
          <a:prstGeom prst="rect">
            <a:avLst/>
          </a:prstGeom>
          <a:noFill/>
        </p:spPr>
      </p:pic>
      <p:pic>
        <p:nvPicPr>
          <p:cNvPr id="6" name="Picture 2" descr="C:\Users\Ольга\Desktop\скачанные файлы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0"/>
            <a:ext cx="3214678" cy="2915004"/>
          </a:xfrm>
          <a:prstGeom prst="rect">
            <a:avLst/>
          </a:prstGeom>
          <a:noFill/>
        </p:spPr>
      </p:pic>
      <p:pic>
        <p:nvPicPr>
          <p:cNvPr id="7" name="Picture 2" descr="C:\Users\Ольга\Desktop\59055128_2a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2492896"/>
            <a:ext cx="3714758" cy="4103923"/>
          </a:xfrm>
          <a:prstGeom prst="rect">
            <a:avLst/>
          </a:prstGeom>
          <a:noFill/>
        </p:spPr>
      </p:pic>
      <p:pic>
        <p:nvPicPr>
          <p:cNvPr id="2050" name="Picture 2" descr="Картинки по запросу вырезание из бумаги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07474" y="3573016"/>
            <a:ext cx="4736526" cy="2664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Марина\Desktop\Без назван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5" y="476672"/>
            <a:ext cx="7618361" cy="4320480"/>
          </a:xfrm>
          <a:prstGeom prst="rect">
            <a:avLst/>
          </a:prstGeom>
          <a:noFill/>
        </p:spPr>
      </p:pic>
      <p:pic>
        <p:nvPicPr>
          <p:cNvPr id="26627" name="Picture 3" descr="C:\Users\Марина\Desktop\iz-pyati-pryade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476671"/>
            <a:ext cx="7632848" cy="5088565"/>
          </a:xfrm>
          <a:prstGeom prst="rect">
            <a:avLst/>
          </a:prstGeom>
          <a:noFill/>
        </p:spPr>
      </p:pic>
      <p:pic>
        <p:nvPicPr>
          <p:cNvPr id="26628" name="Picture 4" descr="C:\Users\Марина\Desktop\шнуры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404664"/>
            <a:ext cx="7842448" cy="5881836"/>
          </a:xfrm>
          <a:prstGeom prst="rect">
            <a:avLst/>
          </a:prstGeom>
          <a:noFill/>
        </p:spPr>
      </p:pic>
      <p:pic>
        <p:nvPicPr>
          <p:cNvPr id="26629" name="Picture 5" descr="C:\Users\Марина\Desktop\image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496" y="1052736"/>
            <a:ext cx="8171011" cy="4752527"/>
          </a:xfrm>
          <a:prstGeom prst="rect">
            <a:avLst/>
          </a:prstGeom>
          <a:noFill/>
        </p:spPr>
      </p:pic>
      <p:pic>
        <p:nvPicPr>
          <p:cNvPr id="26630" name="Picture 6" descr="C:\Users\Марина\Desktop\Без названия (3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7539" y="908720"/>
            <a:ext cx="8064897" cy="5184576"/>
          </a:xfrm>
          <a:prstGeom prst="rect">
            <a:avLst/>
          </a:prstGeom>
          <a:noFill/>
        </p:spPr>
      </p:pic>
      <p:pic>
        <p:nvPicPr>
          <p:cNvPr id="26631" name="Picture 7" descr="C:\Users\Марина\Desktop\hqdefault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1" y="260648"/>
            <a:ext cx="8796469" cy="6597352"/>
          </a:xfrm>
          <a:prstGeom prst="rect">
            <a:avLst/>
          </a:prstGeom>
          <a:noFill/>
        </p:spPr>
      </p:pic>
      <p:pic>
        <p:nvPicPr>
          <p:cNvPr id="26632" name="Picture 8" descr="C:\Users\Марина\Desktop\Без названия (2)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-36509" y="332656"/>
            <a:ext cx="9217021" cy="5904656"/>
          </a:xfrm>
          <a:prstGeom prst="rect">
            <a:avLst/>
          </a:prstGeom>
          <a:noFill/>
        </p:spPr>
      </p:pic>
      <p:pic>
        <p:nvPicPr>
          <p:cNvPr id="26633" name="Picture 9" descr="C:\Users\Марина\Desktop\image-1349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136576" y="-33808"/>
            <a:ext cx="6891808" cy="68918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5626968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6600" b="1" dirty="0" smtClean="0">
                <a:cs typeface="Aharoni" pitchFamily="2" charset="-79"/>
              </a:rPr>
              <a:t>плетение</a:t>
            </a:r>
            <a:endParaRPr lang="ru-RU" sz="6600" b="1" dirty="0"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692696"/>
            <a:ext cx="838842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4000" dirty="0" smtClean="0"/>
              <a:t>В деревне есть часы такие, </a:t>
            </a:r>
            <a:br>
              <a:rPr lang="ru-RU" sz="4000" dirty="0" smtClean="0"/>
            </a:br>
            <a:r>
              <a:rPr lang="ru-RU" sz="4000" dirty="0" smtClean="0"/>
              <a:t>Не мёртвые, а живые. </a:t>
            </a:r>
            <a:br>
              <a:rPr lang="ru-RU" sz="4000" dirty="0" smtClean="0"/>
            </a:br>
            <a:r>
              <a:rPr lang="ru-RU" sz="4000" dirty="0" smtClean="0"/>
              <a:t>Ходят без завода. </a:t>
            </a:r>
            <a:br>
              <a:rPr lang="ru-RU" sz="4000" dirty="0" smtClean="0"/>
            </a:br>
            <a:r>
              <a:rPr lang="ru-RU" sz="4000" dirty="0" smtClean="0"/>
              <a:t>Они птичьего рода. </a:t>
            </a:r>
            <a:endParaRPr lang="ru-RU" sz="4000" dirty="0"/>
          </a:p>
        </p:txBody>
      </p:sp>
      <p:pic>
        <p:nvPicPr>
          <p:cNvPr id="27650" name="Picture 2" descr="C:\Users\Марина\Desktop\38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2060848"/>
            <a:ext cx="3054900" cy="45337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628800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>
                <a:solidFill>
                  <a:schemeClr val="tx1"/>
                </a:solidFill>
              </a:rPr>
              <a:t>Плетение из бумаги петушка</a:t>
            </a:r>
            <a:endParaRPr lang="ru-RU" sz="4800" dirty="0">
              <a:solidFill>
                <a:schemeClr val="tx1"/>
              </a:solidFill>
            </a:endParaRPr>
          </a:p>
        </p:txBody>
      </p:sp>
      <p:pic>
        <p:nvPicPr>
          <p:cNvPr id="29698" name="Picture 2" descr="C:\Users\Марина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2951843"/>
            <a:ext cx="2952328" cy="39061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Марина\Desktop\к мо изо\41673_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404664"/>
            <a:ext cx="4104456" cy="6214949"/>
          </a:xfrm>
          <a:prstGeom prst="rect">
            <a:avLst/>
          </a:prstGeom>
          <a:noFill/>
        </p:spPr>
      </p:pic>
      <p:pic>
        <p:nvPicPr>
          <p:cNvPr id="3" name="Picture 2" descr="C:\Users\Марина\Desktop\к мо изо\41673_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332656"/>
            <a:ext cx="4104456" cy="62149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:\Users\Марина\Desktop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7304847" cy="5472608"/>
          </a:xfrm>
          <a:prstGeom prst="rect">
            <a:avLst/>
          </a:prstGeom>
          <a:noFill/>
        </p:spPr>
      </p:pic>
      <p:pic>
        <p:nvPicPr>
          <p:cNvPr id="46083" name="Picture 3" descr="C:\Users\Марина\Desktop\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04664"/>
            <a:ext cx="7128792" cy="5340712"/>
          </a:xfrm>
          <a:prstGeom prst="rect">
            <a:avLst/>
          </a:prstGeom>
          <a:noFill/>
        </p:spPr>
      </p:pic>
      <p:pic>
        <p:nvPicPr>
          <p:cNvPr id="46084" name="Picture 4" descr="C:\Users\Марина\Desktop\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332656"/>
            <a:ext cx="7200800" cy="5394659"/>
          </a:xfrm>
          <a:prstGeom prst="rect">
            <a:avLst/>
          </a:prstGeom>
          <a:noFill/>
        </p:spPr>
      </p:pic>
      <p:pic>
        <p:nvPicPr>
          <p:cNvPr id="46085" name="Picture 5" descr="C:\Users\Марина\Desktop\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332656"/>
            <a:ext cx="7272808" cy="54486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:\Users\Марина\Desktop\7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99" y="2348880"/>
            <a:ext cx="8700967" cy="2088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Марина\Desktop\к мо изо\41673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784176"/>
            <a:ext cx="8496944" cy="55230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Марина\Desktop\к мо изо\41673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701" y="404664"/>
            <a:ext cx="8669763" cy="58354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Users\Марина\Desktop\к мо изо\41673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88047"/>
            <a:ext cx="8568952" cy="59323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Марина\Desktop\к мо изо\41673_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986" y="404665"/>
            <a:ext cx="8606478" cy="58755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Марина\Desktop\к мо изо\41673_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21280"/>
            <a:ext cx="8496944" cy="59151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Users\Марина\Desktop\к мо изо\41673_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080" y="682172"/>
            <a:ext cx="8665384" cy="569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Марина\Desktop\к мо изо\41673_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114" y="476672"/>
            <a:ext cx="8698358" cy="57710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Users\Марина\Desktop\к мо изо\41673_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42900"/>
            <a:ext cx="8820472" cy="59538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Марина\Desktop\к мо изо\41673_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7393"/>
            <a:ext cx="8820472" cy="61573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Марина\Desktop\к мо изо\41673_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454"/>
            <a:ext cx="8820472" cy="58350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Users\Марина\Desktop\к мо изо\41673_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7432" y="-60094"/>
            <a:ext cx="4568824" cy="69180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Марина\Desktop\к мо изо\41673_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608966"/>
            <a:ext cx="3672408" cy="5124290"/>
          </a:xfrm>
          <a:prstGeom prst="rect">
            <a:avLst/>
          </a:prstGeom>
          <a:noFill/>
        </p:spPr>
      </p:pic>
      <p:pic>
        <p:nvPicPr>
          <p:cNvPr id="41991" name="Picture 7" descr="C:\Users\Марина\Desktop\к мо изо\41673_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548680"/>
            <a:ext cx="3744416" cy="51945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C:\Users\Марина\Desktop\к мо изо\41673_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92696"/>
            <a:ext cx="3572497" cy="5058403"/>
          </a:xfrm>
          <a:prstGeom prst="rect">
            <a:avLst/>
          </a:prstGeom>
          <a:noFill/>
        </p:spPr>
      </p:pic>
      <p:pic>
        <p:nvPicPr>
          <p:cNvPr id="3" name="Picture 8" descr="C:\Users\Марина\Desktop\к мо изо\41673_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18614" y="620688"/>
            <a:ext cx="3381376" cy="50405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8104" y="2492896"/>
            <a:ext cx="3312368" cy="2736304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chemeClr val="tx1"/>
                </a:solidFill>
              </a:rPr>
              <a:t>У Даши получился замечательный петушок!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3010" name="Picture 2" descr="C:\Users\Марина\Desktop\CNhdVDm_eKQ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7" y="0"/>
            <a:ext cx="5143501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95536" y="692696"/>
            <a:ext cx="6851104" cy="55515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dirty="0" smtClean="0"/>
              <a:t>Где могут пригодиться ваши знания полученные на сегодняшнем уроке?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571184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800" dirty="0" smtClean="0"/>
              <a:t>Домашнее задание:</a:t>
            </a:r>
          </a:p>
          <a:p>
            <a:pPr>
              <a:buNone/>
            </a:pPr>
            <a:r>
              <a:rPr lang="ru-RU" sz="4800" dirty="0" smtClean="0"/>
              <a:t>  </a:t>
            </a:r>
          </a:p>
          <a:p>
            <a:pPr algn="ctr">
              <a:buNone/>
            </a:pPr>
            <a:r>
              <a:rPr lang="ru-RU" sz="4800" dirty="0" smtClean="0"/>
              <a:t> </a:t>
            </a:r>
            <a:r>
              <a:rPr lang="ru-RU" sz="4800" b="1" i="1" dirty="0" smtClean="0"/>
              <a:t>Раскрасить вашу птицу.</a:t>
            </a:r>
            <a:endParaRPr lang="ru-RU" sz="48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1560" y="980728"/>
            <a:ext cx="7467600" cy="4873752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hlinkClick r:id="rId2"/>
              </a:rPr>
              <a:t>http://www.bibliotekar.ru/krasota</a:t>
            </a:r>
            <a:r>
              <a:rPr lang="en-US" dirty="0" smtClean="0">
                <a:hlinkClick r:id="rId2"/>
              </a:rPr>
              <a:t>/</a:t>
            </a:r>
            <a:endParaRPr lang="ru-RU" dirty="0" smtClean="0">
              <a:hlinkClick r:id="rId2"/>
            </a:endParaRPr>
          </a:p>
          <a:p>
            <a:pPr>
              <a:buNone/>
            </a:pPr>
            <a:r>
              <a:rPr lang="en-US" dirty="0" smtClean="0">
                <a:hlinkClick r:id="rId2"/>
              </a:rPr>
              <a:t>http</a:t>
            </a:r>
            <a:r>
              <a:rPr lang="en-US" dirty="0" smtClean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stranamasterov.ru/user/41673</a:t>
            </a:r>
            <a:endParaRPr lang="ru-RU" dirty="0" smtClean="0"/>
          </a:p>
          <a:p>
            <a:pPr>
              <a:buNone/>
            </a:pPr>
            <a:r>
              <a:rPr lang="en-US" dirty="0" smtClean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stranamasterov.ru/node/908230</a:t>
            </a:r>
            <a:endParaRPr lang="ru-RU" dirty="0" smtClean="0"/>
          </a:p>
          <a:p>
            <a:pPr>
              <a:buNone/>
            </a:pPr>
            <a:r>
              <a:rPr lang="en-US" dirty="0" smtClean="0">
                <a:hlinkClick r:id="rId4"/>
              </a:rPr>
              <a:t>https://ru.pinterest.com/pin/500744052294646743</a:t>
            </a:r>
            <a:r>
              <a:rPr lang="en-US" dirty="0" smtClean="0">
                <a:hlinkClick r:id="rId4"/>
              </a:rPr>
              <a:t>/</a:t>
            </a:r>
            <a:endParaRPr lang="ru-RU" dirty="0" smtClean="0"/>
          </a:p>
          <a:p>
            <a:pPr>
              <a:buNone/>
            </a:pPr>
            <a:r>
              <a:rPr lang="en-US" dirty="0" smtClean="0">
                <a:hlinkClick r:id="rId5"/>
              </a:rPr>
              <a:t>http://</a:t>
            </a:r>
            <a:r>
              <a:rPr lang="en-US" dirty="0" smtClean="0">
                <a:hlinkClick r:id="rId5"/>
              </a:rPr>
              <a:t>www.svoimi-rukamy.com/pleteniye_iz_gazetnih_trubochek_foto.html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138</TotalTime>
  <Words>188</Words>
  <Application>Microsoft Office PowerPoint</Application>
  <PresentationFormat>Экран (4:3)</PresentationFormat>
  <Paragraphs>36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Эркер</vt:lpstr>
      <vt:lpstr>«Декоративное искусство в современном мире»  Материалы ДПИ</vt:lpstr>
      <vt:lpstr>Декоративно-прикладное искусство</vt:lpstr>
      <vt:lpstr>Слайд 3</vt:lpstr>
      <vt:lpstr>Слайд 4</vt:lpstr>
      <vt:lpstr>Слайд 5</vt:lpstr>
      <vt:lpstr>Чем иллюстрации с первого слайда отличаются от иллюстрации со второго и третьего сладов?</vt:lpstr>
      <vt:lpstr>Современное  декоративно- прикладное искусство</vt:lpstr>
      <vt:lpstr>История…</vt:lpstr>
      <vt:lpstr>БУМАГА</vt:lpstr>
      <vt:lpstr>Слайд 10</vt:lpstr>
      <vt:lpstr>Слайд 11</vt:lpstr>
      <vt:lpstr>Слайд 12</vt:lpstr>
      <vt:lpstr>Плетение из бумаги петушка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 У Даши получился замечательный петушок!</vt:lpstr>
      <vt:lpstr>Слайд 31</vt:lpstr>
      <vt:lpstr>Слайд 32</vt:lpstr>
      <vt:lpstr>Слайд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Формирование УУД на разных этапах урока изобразительного искусства</dc:title>
  <dc:creator>Марина</dc:creator>
  <cp:lastModifiedBy>Марина</cp:lastModifiedBy>
  <cp:revision>19</cp:revision>
  <dcterms:created xsi:type="dcterms:W3CDTF">2017-01-11T17:47:19Z</dcterms:created>
  <dcterms:modified xsi:type="dcterms:W3CDTF">2017-02-26T11:25:47Z</dcterms:modified>
</cp:coreProperties>
</file>