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Default Extension="wav" ContentType="audio/wav"/>
  <Override PartName="/ppt/theme/themeOverride2.xml" ContentType="application/vnd.openxmlformats-officedocument.themeOverride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5" r:id="rId4"/>
  </p:sldMasterIdLst>
  <p:notesMasterIdLst>
    <p:notesMasterId r:id="rId20"/>
  </p:notesMasterIdLst>
  <p:sldIdLst>
    <p:sldId id="274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7" r:id="rId15"/>
    <p:sldId id="270" r:id="rId16"/>
    <p:sldId id="272" r:id="rId17"/>
    <p:sldId id="278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  <a:srgbClr val="FF66FF"/>
    <a:srgbClr val="00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12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044E5-7188-4C25-B52E-1ACEAB380C85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6DA5BD-9378-4880-9946-A7BE46CA33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5069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audio" Target="../media/audio1.wav"/><Relationship Id="rId1" Type="http://schemas.openxmlformats.org/officeDocument/2006/relationships/themeOverride" Target="../theme/themeOverride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audio" Target="../media/audio1.wav"/><Relationship Id="rId1" Type="http://schemas.openxmlformats.org/officeDocument/2006/relationships/themeOverride" Target="../theme/themeOverride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2371-F425-4582-AD32-798EDF59CD14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0023-E430-44DC-877E-DED0EF81B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9954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2371-F425-4582-AD32-798EDF59CD14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0023-E430-44DC-877E-DED0EF81B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0449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2371-F425-4582-AD32-798EDF59CD14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0023-E430-44DC-877E-DED0EF81B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717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2371-F425-4582-AD32-798EDF59CD14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0023-E430-44DC-877E-DED0EF81B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5991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2371-F425-4582-AD32-798EDF59CD14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0023-E430-44DC-877E-DED0EF81B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824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2371-F425-4582-AD32-798EDF59CD14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0023-E430-44DC-877E-DED0EF81B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694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2371-F425-4582-AD32-798EDF59CD14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0023-E430-44DC-877E-DED0EF81B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933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2371-F425-4582-AD32-798EDF59CD14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0023-E430-44DC-877E-DED0EF81B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0716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2371-F425-4582-AD32-798EDF59CD14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0023-E430-44DC-877E-DED0EF81B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9343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2371-F425-4582-AD32-798EDF59CD14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0023-E430-44DC-877E-DED0EF81B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03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2371-F425-4582-AD32-798EDF59CD14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50023-E430-44DC-877E-DED0EF81B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7853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935C3-16B6-4E98-A382-FD2047C56E6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4797824"/>
      </p:ext>
    </p:extLst>
  </p:cSld>
  <p:clrMapOvr>
    <a:masterClrMapping/>
  </p:clrMapOvr>
  <p:transition spd="slow" advClick="0" advTm="10000">
    <p:pull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CA867B-F3E3-47A3-A25E-A1FB06D8AE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6549707"/>
      </p:ext>
    </p:extLst>
  </p:cSld>
  <p:clrMapOvr>
    <a:masterClrMapping/>
  </p:clrMapOvr>
  <p:transition spd="slow" advClick="0" advTm="10000">
    <p:pull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855B7-5A89-4F5B-BFA3-36129609E21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6787582"/>
      </p:ext>
    </p:extLst>
  </p:cSld>
  <p:clrMapOvr>
    <a:masterClrMapping/>
  </p:clrMapOvr>
  <p:transition spd="slow" advClick="0" advTm="10000">
    <p:pull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3067F-DAD7-4297-8A4B-6A125F095C0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4138968"/>
      </p:ext>
    </p:extLst>
  </p:cSld>
  <p:clrMapOvr>
    <a:masterClrMapping/>
  </p:clrMapOvr>
  <p:transition spd="slow" advClick="0" advTm="10000">
    <p:pull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0DD52-0D87-492C-8BD4-F1EBED3539C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2857056"/>
      </p:ext>
    </p:extLst>
  </p:cSld>
  <p:clrMapOvr>
    <a:masterClrMapping/>
  </p:clrMapOvr>
  <p:transition spd="slow" advClick="0" advTm="10000">
    <p:pull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84217-F5F4-41F0-8CE5-92B2552AC6E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2865613"/>
      </p:ext>
    </p:extLst>
  </p:cSld>
  <p:clrMapOvr>
    <a:masterClrMapping/>
  </p:clrMapOvr>
  <p:transition spd="slow" advClick="0" advTm="10000">
    <p:pull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AD4DF0-8F3D-4102-82DF-8F76040FBC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1503355"/>
      </p:ext>
    </p:extLst>
  </p:cSld>
  <p:clrMapOvr>
    <a:masterClrMapping/>
  </p:clrMapOvr>
  <p:transition spd="slow" advClick="0" advTm="10000">
    <p:pull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6F55F-4989-472F-90FE-0A77AABEFAD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8843814"/>
      </p:ext>
    </p:extLst>
  </p:cSld>
  <p:clrMapOvr>
    <a:masterClrMapping/>
  </p:clrMapOvr>
  <p:transition spd="slow" advClick="0" advTm="10000">
    <p:pull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2D0528-7030-4407-9089-2C5558FFAD1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8047327"/>
      </p:ext>
    </p:extLst>
  </p:cSld>
  <p:clrMapOvr>
    <a:masterClrMapping/>
  </p:clrMapOvr>
  <p:transition spd="slow" advClick="0" advTm="10000">
    <p:pull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2A5F0-F979-4B58-8E85-8DAC9F5D39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1363340"/>
      </p:ext>
    </p:extLst>
  </p:cSld>
  <p:clrMapOvr>
    <a:masterClrMapping/>
  </p:clrMapOvr>
  <p:transition spd="slow" advClick="0" advTm="10000">
    <p:pull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5E5C0D-6301-4491-BF45-A7491A1CE54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974629"/>
      </p:ext>
    </p:extLst>
  </p:cSld>
  <p:clrMapOvr>
    <a:masterClrMapping/>
  </p:clrMapOvr>
  <p:transition spd="slow" advClick="0" advTm="10000">
    <p:pull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F623B-3A1E-4980-9424-C965B783C831}" type="slidenum">
              <a:rPr lang="ru-R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22665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sh dir="r"/>
    <p:sndAc>
      <p:stSnd>
        <p:snd r:embed="rId2" name="camera.wav"/>
      </p:stSnd>
    </p:sndAc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0D074-2937-4047-B2A8-10262669CAFA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4046200"/>
      </p:ext>
    </p:extLst>
  </p:cSld>
  <p:clrMapOvr>
    <a:masterClrMapping/>
  </p:clrMapOvr>
  <p:transition spd="med">
    <p:push dir="r"/>
    <p:sndAc>
      <p:stSnd>
        <p:snd r:embed="rId1" name="camera.wav"/>
      </p:stSnd>
    </p:sndAc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CD251-9F34-41C3-BC6E-6A62CD79BD9D}" type="slidenum">
              <a:rPr lang="ru-R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33920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sh dir="r"/>
    <p:sndAc>
      <p:stSnd>
        <p:snd r:embed="rId2" name="camera.wav"/>
      </p:stSnd>
    </p:sndAc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CF179-70B1-4416-B2D0-00C225510178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7744411"/>
      </p:ext>
    </p:extLst>
  </p:cSld>
  <p:clrMapOvr>
    <a:masterClrMapping/>
  </p:clrMapOvr>
  <p:transition spd="med">
    <p:push dir="r"/>
    <p:sndAc>
      <p:stSnd>
        <p:snd r:embed="rId1" name="camera.wav"/>
      </p:stSnd>
    </p:sndAc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35691-047E-48A6-8397-88EA03FFCC1B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7589397"/>
      </p:ext>
    </p:extLst>
  </p:cSld>
  <p:clrMapOvr>
    <a:masterClrMapping/>
  </p:clrMapOvr>
  <p:transition spd="med">
    <p:push dir="r"/>
    <p:sndAc>
      <p:stSnd>
        <p:snd r:embed="rId1" name="camera.wav"/>
      </p:stSnd>
    </p:sndAc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233FF-4AB8-4D8F-A6AA-24A3D473BD5E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211703"/>
      </p:ext>
    </p:extLst>
  </p:cSld>
  <p:clrMapOvr>
    <a:masterClrMapping/>
  </p:clrMapOvr>
  <p:transition spd="med">
    <p:push dir="r"/>
    <p:sndAc>
      <p:stSnd>
        <p:snd r:embed="rId1" name="camera.wav"/>
      </p:stSnd>
    </p:sndAc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F0BD2-16D4-479E-ADBC-C45ABA3C9CA2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7809034"/>
      </p:ext>
    </p:extLst>
  </p:cSld>
  <p:clrMapOvr>
    <a:masterClrMapping/>
  </p:clrMapOvr>
  <p:transition spd="med">
    <p:push dir="r"/>
    <p:sndAc>
      <p:stSnd>
        <p:snd r:embed="rId1" name="camera.wav"/>
      </p:stSnd>
    </p:sndAc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EB6A7-C4F9-4906-B7E6-468ACB71E2F5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9541861"/>
      </p:ext>
    </p:extLst>
  </p:cSld>
  <p:clrMapOvr>
    <a:masterClrMapping/>
  </p:clrMapOvr>
  <p:transition spd="med">
    <p:push dir="r"/>
    <p:sndAc>
      <p:stSnd>
        <p:snd r:embed="rId1" name="camera.wav"/>
      </p:stSnd>
    </p:sndAc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prstClr val="white"/>
              </a:solidFill>
            </a:endParaRPr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prstClr val="white"/>
              </a:solidFill>
            </a:endParaRPr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prstClr val="black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F713A-8047-462F-9303-604001C9A7F3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4140703"/>
      </p:ext>
    </p:extLst>
  </p:cSld>
  <p:clrMapOvr>
    <a:masterClrMapping/>
  </p:clrMapOvr>
  <p:transition spd="med">
    <p:push dir="r"/>
    <p:sndAc>
      <p:stSnd>
        <p:snd r:embed="rId1" name="camera.wav"/>
      </p:stSnd>
    </p:sndAc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05D2F-80B0-4862-B17E-CFE30BBBD2FF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5494382"/>
      </p:ext>
    </p:extLst>
  </p:cSld>
  <p:clrMapOvr>
    <a:masterClrMapping/>
  </p:clrMapOvr>
  <p:transition spd="med">
    <p:push dir="r"/>
    <p:sndAc>
      <p:stSnd>
        <p:snd r:embed="rId1" name="camera.wav"/>
      </p:stSnd>
    </p:sndAc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57BC3-EF03-494D-9E2B-5AC2EEDD89F5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5217404"/>
      </p:ext>
    </p:extLst>
  </p:cSld>
  <p:clrMapOvr>
    <a:masterClrMapping/>
  </p:clrMapOvr>
  <p:transition spd="med">
    <p:push dir="r"/>
    <p:sndAc>
      <p:stSnd>
        <p:snd r:embed="rId1" name="camera.wav"/>
      </p:stSnd>
    </p:sndAc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D479C-3107-4792-B310-7121F279D93B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91110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B4EAC-EB5B-4E24-BBF3-A685E39E58D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46DE0-AE65-4871-A5F9-224D7C2FF5B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44410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C4422-6BAE-42B0-AD03-9281D95CC65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EACFB-0AC8-45BB-B9E1-26D451D3AFA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27092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75AF1-88AA-48F6-8DFD-6D5B35FFB14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414A6-ED10-4B81-8D50-E1509E44584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82782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810EE-BB3F-4BE9-9B70-A205CDA9E7D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E587B-3EAD-47D8-BED0-FE1132CC2D6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49926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80A02-BABD-4DAB-BAEF-3F9A84726A2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91CEF-A5A1-45F2-B43F-29BE38F08D5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77249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310A61-009A-48D4-B887-43923C18D01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6856D-26D3-46C3-BFD2-48C9146884A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73128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BA26D-76CD-4CA3-B98A-4E803C49996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55FD8-2380-4DB7-BE74-2BD9245FEB5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29690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DE899-A0F0-41D6-AA72-88D7E562C97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CB3C9-141F-4333-8C3F-06FB2EADF07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63151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6801C-F5D5-46CB-A420-6DCB3B35D5E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C9F05-6B5B-4B37-8541-FDAC05FC24B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16214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AA21D-9F90-4CC8-B3E7-99E6F78C1DD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513F7-41C6-4228-BE85-9405292AA7D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978012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78ED5-5679-47CA-853C-1077B95F9AD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05152-2C60-4E10-8BDB-7651838C42A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6578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audio" Target="../media/audio1.wav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F2371-F425-4582-AD32-798EDF59CD14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50023-E430-44DC-877E-DED0EF81B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6788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271B44-8F36-47F8-B37B-F11A646734E3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0197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10000">
    <p:pull dir="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prstClr val="black"/>
              </a:solidFill>
            </a:endParaRPr>
          </a:p>
        </p:txBody>
      </p:sp>
      <p:sp>
        <p:nvSpPr>
          <p:cNvPr id="13316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3317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4617B">
                  <a:shade val="9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4617B">
                  <a:shade val="90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C889F4-BD4A-4A5B-B752-F4213DE1B8D5}" type="slidenum">
              <a:rPr lang="ru-RU">
                <a:solidFill>
                  <a:srgbClr val="04617B">
                    <a:shade val="90000"/>
                  </a:srgbClr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  <a:latin typeface="Times New Roman" pitchFamily="18" charset="0"/>
            </a:endParaRPr>
          </a:p>
        </p:txBody>
      </p:sp>
      <p:grpSp>
        <p:nvGrpSpPr>
          <p:cNvPr id="13321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87944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ransition spd="med">
    <p:push dir="r"/>
    <p:sndAc>
      <p:stSnd>
        <p:snd r:embed="rId14" name="camera.wav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75627D-D001-4538-B3AF-7295DE2F2A9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03.04.2015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9E882F9-D4B6-4DC3-9025-622FE79AB9B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012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7.wmf"/><Relationship Id="rId4" Type="http://schemas.openxmlformats.org/officeDocument/2006/relationships/image" Target="../media/image1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gif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12" Type="http://schemas.openxmlformats.org/officeDocument/2006/relationships/image" Target="../media/image38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2.gif"/><Relationship Id="rId4" Type="http://schemas.openxmlformats.org/officeDocument/2006/relationships/image" Target="../media/image41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7.png"/><Relationship Id="rId11" Type="http://schemas.openxmlformats.org/officeDocument/2006/relationships/image" Target="../media/image52.gif"/><Relationship Id="rId5" Type="http://schemas.openxmlformats.org/officeDocument/2006/relationships/image" Target="../media/image46.png"/><Relationship Id="rId10" Type="http://schemas.openxmlformats.org/officeDocument/2006/relationships/image" Target="../media/image51.gif"/><Relationship Id="rId4" Type="http://schemas.openxmlformats.org/officeDocument/2006/relationships/image" Target="../media/image45.gif"/><Relationship Id="rId9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99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8" y="-27521"/>
            <a:ext cx="9142412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Блок-схема: перфолента 11"/>
          <p:cNvSpPr/>
          <p:nvPr/>
        </p:nvSpPr>
        <p:spPr>
          <a:xfrm>
            <a:off x="3131840" y="1484784"/>
            <a:ext cx="4608512" cy="978400"/>
          </a:xfrm>
          <a:prstGeom prst="flowChartPunchedTape">
            <a:avLst/>
          </a:prstGeom>
          <a:solidFill>
            <a:srgbClr val="00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Сабақтың тақырыбы:</a:t>
            </a:r>
            <a:endParaRPr lang="ru-RU" sz="3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AutoShape 10"/>
          <p:cNvSpPr>
            <a:spLocks noChangeArrowheads="1"/>
          </p:cNvSpPr>
          <p:nvPr/>
        </p:nvSpPr>
        <p:spPr bwMode="auto">
          <a:xfrm>
            <a:off x="1547664" y="2708920"/>
            <a:ext cx="6905223" cy="850059"/>
          </a:xfrm>
          <a:prstGeom prst="roundRect">
            <a:avLst>
              <a:gd name="adj" fmla="val 50000"/>
            </a:avLst>
          </a:prstGeom>
          <a:solidFill>
            <a:srgbClr val="00FF00"/>
          </a:solidFill>
          <a:ln w="57150" cmpd="thickThin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Құстардың туған жерге оралуы</a:t>
            </a:r>
            <a:endParaRPr kumimoji="0" lang="ru-RU" sz="36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9" descr="C:\Documents and Settings\Admin\Рабочий стол\Cveti15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149080"/>
            <a:ext cx="1674812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 descr="C:\Documents and Settings\Admin\Рабочий стол\Cveti15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6412" y="3861048"/>
            <a:ext cx="1674812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9" descr="C:\Documents and Settings\Admin\Рабочий стол\Cveti15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7982" y="4149080"/>
            <a:ext cx="1674812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9" descr="C:\Documents and Settings\Admin\Рабочий стол\Cveti15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49166" y="3881197"/>
            <a:ext cx="1674812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9" descr="C:\Documents and Settings\Admin\Рабочий стол\Cveti15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89024" y="4182616"/>
            <a:ext cx="1674812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9" descr="C:\Documents and Settings\Admin\Рабочий стол\Cveti15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1284" y="3881197"/>
            <a:ext cx="1674812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9" descr="C:\Documents and Settings\Admin\Рабочий стол\Cveti15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2869" y="4246307"/>
            <a:ext cx="1674812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9" descr="C:\Documents and Settings\Admin\Рабочий стол\Cveti15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0020" y="3881197"/>
            <a:ext cx="1674812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9" descr="C:\Documents and Settings\Admin\Рабочий стол\Cveti15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244684"/>
            <a:ext cx="1674812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9" descr="C:\Documents and Settings\Admin\Рабочий стол\Cveti15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275" y="3881197"/>
            <a:ext cx="1674812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3621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27575"/>
            <a:ext cx="9174145" cy="6870700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 rot="476215">
            <a:off x="2173872" y="2562355"/>
            <a:ext cx="51913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Білімділігі: </a:t>
            </a:r>
            <a:r>
              <a:rPr lang="kk-KZ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Оқушыларға көктем мезгіліндегі құстар тіршілігінің басты ерекшелігі,балапандарына қамқорлығы жайында түсіндіру,құстар туралы білімдерін толықтыру.</a:t>
            </a:r>
            <a:endParaRPr lang="kk-KZ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Дамытушылығы: </a:t>
            </a:r>
            <a:r>
              <a:rPr lang="kk-KZ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Ой-өрісін,есте сақтау қабілетін,қиялын,тіл байлығын,қызығушылығын дамыту.</a:t>
            </a:r>
            <a:endParaRPr lang="kk-KZ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Тәрбиелілігі:</a:t>
            </a:r>
            <a:r>
              <a:rPr lang="kk-KZ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Құстарға қамқорлық жасауға,қорғауға тәрбиелеу.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39619" y="692696"/>
            <a:ext cx="2700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Мақсаты: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5792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>
            <a:alpha val="3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62201" y="1848291"/>
            <a:ext cx="6365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Психологиялық</a:t>
            </a:r>
            <a:r>
              <a:rPr lang="ru-RU" sz="54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сәт</a:t>
            </a:r>
            <a:endParaRPr lang="ru-RU" sz="5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54895" y="2782888"/>
            <a:ext cx="442454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Қуанамын мен де,</a:t>
            </a:r>
          </a:p>
          <a:p>
            <a:pPr algn="ctr"/>
            <a:r>
              <a:rPr lang="kk-KZ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Қуанасың сен де,</a:t>
            </a:r>
          </a:p>
          <a:p>
            <a:pPr algn="ctr"/>
            <a:r>
              <a:rPr lang="kk-KZ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Қуанайық,достарым,</a:t>
            </a:r>
          </a:p>
          <a:p>
            <a:pPr algn="ctr"/>
            <a:r>
              <a:rPr lang="kk-KZ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Арайлап атқан күнге!</a:t>
            </a:r>
            <a:endParaRPr lang="ru-RU" sz="36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 descr="i2417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5380" y="0"/>
            <a:ext cx="2051050" cy="198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11" descr="Ою.w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0" y="0"/>
            <a:ext cx="270827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11" descr="Ою.w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 flipH="1" flipV="1">
            <a:off x="6361112" y="0"/>
            <a:ext cx="270827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11" descr="Ою.w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 flipH="1" flipV="1">
            <a:off x="108064" y="4045633"/>
            <a:ext cx="270827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11" descr="Ою.w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6406990" y="4000500"/>
            <a:ext cx="270827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 descr="tempimage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0952" y="6189671"/>
            <a:ext cx="8763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4" descr="tempimage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6026" y="6189671"/>
            <a:ext cx="8763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4" descr="tempimage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92326" y="6189670"/>
            <a:ext cx="8763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4" descr="tempimage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8626" y="6189669"/>
            <a:ext cx="8763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84150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Click="0" advTm="10000"/>
    </mc:Choice>
    <mc:Fallback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ages (5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8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52760" y="315013"/>
            <a:ext cx="92495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Өткен</a:t>
            </a:r>
            <a:r>
              <a:rPr lang="ru-RU" sz="54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5400" b="1" cap="none" spc="0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сабақты</a:t>
            </a:r>
            <a:r>
              <a:rPr lang="ru-RU" sz="54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5400" b="1" cap="none" spc="0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еске</a:t>
            </a:r>
            <a:r>
              <a:rPr lang="ru-RU" sz="54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5400" b="1" cap="none" spc="0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түсіру</a:t>
            </a:r>
            <a:endParaRPr lang="ru-RU" sz="54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Picture 3" descr="C:\Documents and Settings\Admin\Мои документы\Мои рисунки\29vmf4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661248"/>
            <a:ext cx="10477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C:\Documents and Settings\Admin\Мои документы\Мои рисунки\29vmf4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875" y="5636298"/>
            <a:ext cx="10477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Documents and Settings\Admin\Мои документы\Мои рисунки\29vmf4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7750" y="5636298"/>
            <a:ext cx="10477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Documents and Settings\Admin\Мои документы\Мои рисунки\29vmf4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6206" y="5636298"/>
            <a:ext cx="10477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C:\Documents and Settings\Admin\Мои документы\Мои рисунки\29vmf4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7155" y="5661248"/>
            <a:ext cx="10477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C:\Documents and Settings\Admin\Мои документы\Мои рисунки\29vmf4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1030" y="5636298"/>
            <a:ext cx="10477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Documents and Settings\Admin\Мои документы\Мои рисунки\29vmf4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74905" y="5694919"/>
            <a:ext cx="10477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C:\Documents and Settings\Admin\Мои документы\Мои рисунки\29vmf4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98780" y="5661248"/>
            <a:ext cx="10477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C:\Documents and Settings\Admin\Мои документы\Мои рисунки\29vmf4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2122" y="5636298"/>
            <a:ext cx="10477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C:\Documents and Settings\Admin\Мои документы\Мои рисунки\29vmf4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6530" y="5661248"/>
            <a:ext cx="10477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 descr="C:\Documents and Settings\Admin\Мои документы\Мои рисунки\29vmf4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8845" y="5668948"/>
            <a:ext cx="10477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C:\Documents and Settings\Admin\Мои документы\Мои рисунки\29vmf4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0289" y="5636298"/>
            <a:ext cx="10477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 descr="C:\Documents and Settings\Admin\Мои документы\Мои рисунки\29vmf4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6595" y="5668948"/>
            <a:ext cx="10477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 descr="C:\Documents and Settings\Admin\Мои документы\Мои рисунки\29vmf4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10470" y="5636298"/>
            <a:ext cx="10477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C:\Documents and Settings\Admin\Мои документы\Мои рисунки\29vmf4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4345" y="5625412"/>
            <a:ext cx="10477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 descr="C:\Documents and Settings\Admin\Мои документы\Мои рисунки\29vmf4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58220" y="5625412"/>
            <a:ext cx="10477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 descr="C:\Documents and Settings\Admin\Мои документы\Мои рисунки\29vmf4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95" y="5618921"/>
            <a:ext cx="10477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472831" y="2276872"/>
            <a:ext cx="690926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1.Көктемде сүтқоректілер не істейді?</a:t>
            </a:r>
          </a:p>
          <a:p>
            <a:pPr algn="ctr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2.Алғашқы кезде балаларын немен асырайды?</a:t>
            </a:r>
          </a:p>
          <a:p>
            <a:pPr algn="ctr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3.Көктемде не тапшы болады?</a:t>
            </a:r>
          </a:p>
          <a:p>
            <a:pPr algn="ctr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4.Көктемнің басында аю қонжықтарымен қалай қоректенеді?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9459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Click="0" advTm="10000"/>
    </mc:Choice>
    <mc:Fallback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188640"/>
            <a:ext cx="679904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000" b="1" cap="none" spc="0" dirty="0" err="1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Себеп-салдарды</a:t>
            </a:r>
            <a:r>
              <a:rPr lang="ru-RU" sz="4000" b="1" cap="none" spc="0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айқында</a:t>
            </a:r>
            <a:r>
              <a:rPr lang="ru-RU" sz="4000" b="1" cap="none" spc="0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algn="ctr"/>
            <a:r>
              <a:rPr lang="ru-RU" sz="4000" b="1" cap="none" spc="0" dirty="0" err="1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ойыны</a:t>
            </a:r>
            <a:endParaRPr lang="ru-RU" sz="4000" b="1" cap="none" spc="0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5616" y="2348880"/>
            <a:ext cx="68794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1.Жас төлді қосымша қоректендіреді, себебі .......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2.Күн жылына малды өріске жаяды, себебі .............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3.Малды адам күтіп-бағады, себебі ...............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3" descr="185-20071006-001124-566x85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7864" y="4015230"/>
            <a:ext cx="223202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0009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29876" y="1052736"/>
            <a:ext cx="8651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0009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95063" y="722065"/>
            <a:ext cx="8651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0009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6207" y="1341173"/>
            <a:ext cx="8651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 descr="0009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0457" y="850359"/>
            <a:ext cx="8651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05530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Click="0" advTm="10000"/>
    </mc:Choice>
    <mc:Fallback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5363" y="2635627"/>
            <a:ext cx="2698565" cy="1444115"/>
          </a:xfrm>
          <a:prstGeom prst="rect">
            <a:avLst/>
          </a:prstGeom>
          <a:solidFill>
            <a:srgbClr val="00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Арнаулы</a:t>
            </a:r>
            <a:r>
              <a:rPr kumimoji="0" lang="kk-KZ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қорада ұстайды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400" kern="0" baseline="0" dirty="0" smtClean="0">
                <a:latin typeface="Times New Roman" pitchFamily="18" charset="0"/>
                <a:cs typeface="Times New Roman" pitchFamily="18" charset="0"/>
              </a:rPr>
              <a:t>Төлді</a:t>
            </a:r>
            <a:r>
              <a:rPr lang="kk-KZ" sz="1400" kern="0" dirty="0" smtClean="0">
                <a:latin typeface="Times New Roman" pitchFamily="18" charset="0"/>
                <a:cs typeface="Times New Roman" pitchFamily="18" charset="0"/>
              </a:rPr>
              <a:t> қосымша қоректендіреді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Күн</a:t>
            </a:r>
            <a:r>
              <a:rPr kumimoji="0" lang="kk-KZ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жылына өріске жаяды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508104" y="2635627"/>
            <a:ext cx="2692818" cy="1454595"/>
          </a:xfrm>
          <a:prstGeom prst="rect">
            <a:avLst/>
          </a:prstGeom>
          <a:solidFill>
            <a:srgbClr val="00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Далада төлдейді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400" kern="0" noProof="0" dirty="0" smtClean="0">
                <a:latin typeface="Times New Roman" pitchFamily="18" charset="0"/>
                <a:cs typeface="Times New Roman" pitchFamily="18" charset="0"/>
              </a:rPr>
              <a:t>Қоректерін өздері тауып жейді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Далада</a:t>
            </a:r>
            <a:r>
              <a:rPr kumimoji="0" lang="kk-KZ" sz="1400" b="0" i="0" u="none" strike="noStrike" kern="0" cap="none" spc="0" normalizeH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мекендейді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23928" y="2500502"/>
            <a:ext cx="1584176" cy="1709024"/>
          </a:xfrm>
          <a:prstGeom prst="rect">
            <a:avLst/>
          </a:prstGeom>
          <a:solidFill>
            <a:srgbClr val="00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 vert="horz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Жануарлар,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төлдейді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Лента лицом вниз 4"/>
          <p:cNvSpPr/>
          <p:nvPr/>
        </p:nvSpPr>
        <p:spPr>
          <a:xfrm>
            <a:off x="1150031" y="1655637"/>
            <a:ext cx="2681281" cy="862811"/>
          </a:xfrm>
          <a:prstGeom prst="ribbon">
            <a:avLst>
              <a:gd name="adj1" fmla="val 16667"/>
              <a:gd name="adj2" fmla="val 59313"/>
            </a:avLst>
          </a:prstGeom>
          <a:solidFill>
            <a:srgbClr val="FF66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FF"/>
                </a:solidFill>
              </a:rPr>
              <a:t>Үй </a:t>
            </a:r>
          </a:p>
          <a:p>
            <a:pPr algn="ctr"/>
            <a:r>
              <a:rPr lang="kk-KZ" dirty="0" smtClean="0">
                <a:solidFill>
                  <a:srgbClr val="0000FF"/>
                </a:solidFill>
              </a:rPr>
              <a:t>жануарлар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7" name="Лента лицом вниз 6"/>
          <p:cNvSpPr/>
          <p:nvPr/>
        </p:nvSpPr>
        <p:spPr>
          <a:xfrm>
            <a:off x="5500364" y="1685012"/>
            <a:ext cx="2699544" cy="849258"/>
          </a:xfrm>
          <a:prstGeom prst="ribbon">
            <a:avLst>
              <a:gd name="adj1" fmla="val 16667"/>
              <a:gd name="adj2" fmla="val 59678"/>
            </a:avLst>
          </a:prstGeom>
          <a:solidFill>
            <a:srgbClr val="FF66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FF"/>
                </a:solidFill>
              </a:rPr>
              <a:t>Жабайы </a:t>
            </a:r>
          </a:p>
          <a:p>
            <a:pPr algn="ctr"/>
            <a:r>
              <a:rPr lang="kk-KZ" dirty="0" smtClean="0">
                <a:solidFill>
                  <a:srgbClr val="0000FF"/>
                </a:solidFill>
              </a:rPr>
              <a:t>жануарлар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09964" y="17306"/>
            <a:ext cx="38749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solidFill>
                  <a:srgbClr val="00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Салыстыру</a:t>
            </a:r>
            <a:endParaRPr lang="ru-RU" sz="5400" b="1" cap="none" spc="0" dirty="0">
              <a:ln w="1905"/>
              <a:solidFill>
                <a:srgbClr val="00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C:\Documents and Settings\User\Мои документы\гулнар апай семинар\анимашки\биология\animashki-35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46" y="4365104"/>
            <a:ext cx="2830962" cy="2467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 descr="06bda9bd896c26e0cc2feaaaa2232d3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6425" y="203015"/>
            <a:ext cx="777875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2" descr="06bda9bd896c26e0cc2feaaaa2232d3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6975" y="753382"/>
            <a:ext cx="777875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2" descr="06bda9bd896c26e0cc2feaaaa2232d3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96336" y="82889"/>
            <a:ext cx="777875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06bda9bd896c26e0cc2feaaaa2232d3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12805" y="544554"/>
            <a:ext cx="777875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6" descr="MCj04166460000[1]"/>
          <p:cNvPicPr>
            <a:picLocks noChangeAspect="1" noChangeArrowheads="1"/>
          </p:cNvPicPr>
          <p:nvPr/>
        </p:nvPicPr>
        <p:blipFill>
          <a:blip r:embed="rId5" cstate="print">
            <a:lum bright="-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86438" y="4214813"/>
            <a:ext cx="3079750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378236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ыноска-облако 5"/>
          <p:cNvSpPr/>
          <p:nvPr/>
        </p:nvSpPr>
        <p:spPr>
          <a:xfrm>
            <a:off x="2160266" y="1628800"/>
            <a:ext cx="6084142" cy="2434552"/>
          </a:xfrm>
          <a:prstGeom prst="cloudCallout">
            <a:avLst>
              <a:gd name="adj1" fmla="val -52845"/>
              <a:gd name="adj2" fmla="val 93276"/>
            </a:avLst>
          </a:prstGeom>
          <a:solidFill>
            <a:srgbClr val="00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069381" y="2204864"/>
            <a:ext cx="426591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Көкте ұшады тізіліп,</a:t>
            </a: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Біз қараймыз қызығып.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92080" y="4670504"/>
            <a:ext cx="16746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Құстар</a:t>
            </a:r>
            <a:endParaRPr lang="ru-RU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71047" y="798932"/>
            <a:ext cx="39244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4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Жұмбақ шешу</a:t>
            </a:r>
            <a:endParaRPr lang="ru-RU" sz="4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 descr="0b1ca3d4f260f869ad292dda8bd8f9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680157"/>
            <a:ext cx="1836738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75561" y="105774"/>
            <a:ext cx="2771775" cy="765175"/>
            <a:chOff x="3560" y="391"/>
            <a:chExt cx="1951" cy="680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>
              <a:off x="3560" y="391"/>
              <a:ext cx="1951" cy="68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57150" cmpd="thinThick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</a:rPr>
                <a:t>ОЙЛАН!</a:t>
              </a:r>
            </a:p>
          </p:txBody>
        </p:sp>
        <p:pic>
          <p:nvPicPr>
            <p:cNvPr id="9" name="Picture 7" descr="big_smiles_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606" y="485"/>
              <a:ext cx="726" cy="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" name="Group 8"/>
          <p:cNvGrpSpPr>
            <a:grpSpLocks/>
          </p:cNvGrpSpPr>
          <p:nvPr/>
        </p:nvGrpSpPr>
        <p:grpSpPr bwMode="auto">
          <a:xfrm>
            <a:off x="6256333" y="122652"/>
            <a:ext cx="2843212" cy="765175"/>
            <a:chOff x="3560" y="1480"/>
            <a:chExt cx="1951" cy="680"/>
          </a:xfrm>
        </p:grpSpPr>
        <p:sp>
          <p:nvSpPr>
            <p:cNvPr id="11" name="AutoShape 9"/>
            <p:cNvSpPr>
              <a:spLocks noChangeArrowheads="1"/>
            </p:cNvSpPr>
            <p:nvPr/>
          </p:nvSpPr>
          <p:spPr bwMode="auto">
            <a:xfrm>
              <a:off x="3560" y="1480"/>
              <a:ext cx="1951" cy="68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57150" cmpd="thinThick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Arial" charset="0"/>
                </a:rPr>
                <a:t>ЖАРАЙСЫҢ!</a:t>
              </a:r>
            </a:p>
          </p:txBody>
        </p:sp>
        <p:pic>
          <p:nvPicPr>
            <p:cNvPr id="12" name="Picture 10" descr="big_smiles_3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606" y="1525"/>
              <a:ext cx="589" cy="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" name="Picture 1" descr="F:\ \0_70b3e_8ab77b4a_L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573016"/>
            <a:ext cx="1872208" cy="243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22689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0000"/>
    </mc:Choice>
    <mc:Fallback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404664"/>
            <a:ext cx="62251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solidFill>
                  <a:srgbClr val="00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Оқулықпен</a:t>
            </a:r>
            <a:r>
              <a:rPr lang="ru-RU" sz="5400" b="1" cap="none" spc="0" dirty="0" smtClean="0">
                <a:ln w="1905"/>
                <a:solidFill>
                  <a:srgbClr val="00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cap="none" spc="0" dirty="0" err="1" smtClean="0">
                <a:ln w="1905"/>
                <a:solidFill>
                  <a:srgbClr val="00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жұмыс</a:t>
            </a:r>
            <a:endParaRPr lang="ru-RU" sz="5400" b="1" cap="none" spc="0" dirty="0">
              <a:ln w="1905"/>
              <a:solidFill>
                <a:srgbClr val="00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82715" y="1844824"/>
            <a:ext cx="529907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1.Тақырып бойынша түсінік беру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2.Оқушылар тізбектей оқиды.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" descr="C:\Documents and Settings\Администратор\Мои документы\Бакыт Т\математика\Апталық\Картинки\Суреттер\31b73af89d1a8438836c73200f679a7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789040"/>
            <a:ext cx="2906712" cy="257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чел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312" y="4077072"/>
            <a:ext cx="3384600" cy="25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15124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Click="0" advTm="10000"/>
    </mc:Choice>
    <mc:Fallback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nimaski.ucoz.ru/detskie/Image_04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39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83568" y="2636912"/>
            <a:ext cx="451283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Қане қанат жазайық,</a:t>
            </a:r>
          </a:p>
          <a:p>
            <a:pPr algn="ctr"/>
            <a:r>
              <a:rPr lang="kk-KZ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Құстарға біз ұқсайық.</a:t>
            </a:r>
          </a:p>
          <a:p>
            <a:pPr algn="ctr"/>
            <a:r>
              <a:rPr lang="kk-KZ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Ұшып-ұшып алайық</a:t>
            </a:r>
          </a:p>
          <a:p>
            <a:pPr algn="ctr"/>
            <a:r>
              <a:rPr lang="kk-KZ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Орнымызға қонайық</a:t>
            </a:r>
            <a:endParaRPr lang="ru-RU" sz="36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2168" y="1368767"/>
            <a:ext cx="471231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6600" b="1" u="sng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Сергіту сәті</a:t>
            </a:r>
            <a:endParaRPr lang="ru-RU" sz="6600" b="1" u="sng" dirty="0">
              <a:solidFill>
                <a:srgbClr val="00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 descr="F:\ \Pic_18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-243408"/>
            <a:ext cx="3211743" cy="2316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71271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Click="0" advTm="10000"/>
    </mc:Choice>
    <mc:Fallback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5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190166"/>
            <a:ext cx="59081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Дәптермен</a:t>
            </a:r>
            <a:r>
              <a:rPr lang="ru-RU" sz="5400" b="1" cap="none" spc="0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cap="none" spc="0" dirty="0" err="1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жұмыс</a:t>
            </a:r>
            <a:endParaRPr lang="ru-RU" sz="5400" b="1" cap="none" spc="0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70453" y="1552413"/>
            <a:ext cx="86024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1.1.Төменде берілген құстардың атын сурет астындағы сәйкес сызықша үстіне жаз.</a:t>
            </a:r>
          </a:p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2.Суретте сол құстардың жылы жаққа ұшып бара жатқан тізбектері бейнеленген.Қай тізбек қай </a:t>
            </a:r>
          </a:p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құстыкі екенін анықтап,тізбек жанындағы дөңгелек ішіне сәйкес санды жаз.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187624" y="2564904"/>
            <a:ext cx="5779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2.Құстарды атап,оның ішінде ұша алмайтындарын          белгіле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796136" y="2492484"/>
            <a:ext cx="360040" cy="39139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ᵥ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82371" y="2883882"/>
            <a:ext cx="73896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3.Қала маңында жиі кездесетін құстарды таңдап (+)белгіле.Олардың аттарын жаз.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3" name="Picture 2" descr="F:\ \4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56992"/>
            <a:ext cx="8449408" cy="3296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85333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0000"/>
    </mc:Choice>
    <mc:Fallback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5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2271" y="177301"/>
            <a:ext cx="37083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Сөзжұмбақ</a:t>
            </a:r>
            <a:endParaRPr lang="ru-RU" sz="5400" b="1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66110" y="1241241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Д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65164" y="2612841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д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66110" y="2155641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66110" y="1698441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у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65164" y="3070041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65164" y="3527241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қ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01168" y="1672285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22364" y="1698441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ы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51710" y="1698441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Т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479564" y="1698441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қ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43372" y="3071810"/>
            <a:ext cx="421792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Ш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22364" y="3070041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ғ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479564" y="3077546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941700" y="3070041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л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398900" y="3070041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398900" y="2612841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н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398900" y="2155641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р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398900" y="1698441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ы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398900" y="1241241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Т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479564" y="3534746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қ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479564" y="39630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қ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484500" y="44202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у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000628" y="4429132"/>
            <a:ext cx="500066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565164" y="44202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ғ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108910" y="44202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р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650764" y="44202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ы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193564" y="44202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қ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941700" y="44202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ы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398900" y="44202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л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194510" y="39630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е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194510" y="35058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й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193564" y="30486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ү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193564" y="25914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Т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194510" y="48774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ұ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193564" y="53346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с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651710" y="53346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108910" y="53346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р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566110" y="53346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ш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027300" y="53346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ұ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5479564" y="53346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н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5941700" y="53346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398900" y="53346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қ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398900" y="57918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ұ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6398900" y="62490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р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714612" y="3500438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а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2280110" y="35058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ғ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822910" y="35058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р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357290" y="3500438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о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935217" y="35058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Т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822910" y="30486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й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822910" y="2613111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Ү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822910" y="39630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е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822910" y="44202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к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357290" y="4429132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rgbClr val="000000"/>
                </a:solidFill>
              </a:rPr>
              <a:t>Ү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80110" y="4420274"/>
            <a:ext cx="457200" cy="457200"/>
          </a:xfrm>
          <a:prstGeom prst="rect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00"/>
                </a:solidFill>
              </a:rPr>
              <a:t>і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1026" name="Picture 2" descr="C:\Users\2013\Desktop\20092012\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903" r="29548" b="16739"/>
          <a:stretch/>
        </p:blipFill>
        <p:spPr bwMode="auto">
          <a:xfrm>
            <a:off x="5941700" y="3543009"/>
            <a:ext cx="930281" cy="877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2013\Desktop\20092012\0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4171" b="15738"/>
          <a:stretch/>
        </p:blipFill>
        <p:spPr bwMode="auto">
          <a:xfrm>
            <a:off x="2788839" y="1469841"/>
            <a:ext cx="809450" cy="75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2013\Desktop\20092012\4d3bbfe8f0dec1e41683263835a8834c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461" r="15714" b="8036"/>
          <a:stretch/>
        </p:blipFill>
        <p:spPr bwMode="auto">
          <a:xfrm>
            <a:off x="6914791" y="4036061"/>
            <a:ext cx="1082901" cy="85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2013\Desktop\20092012\250px-Larus_argentatus_ad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238" t="8884" r="10083" b="19408"/>
          <a:stretch/>
        </p:blipFill>
        <p:spPr bwMode="auto">
          <a:xfrm>
            <a:off x="5076057" y="2155641"/>
            <a:ext cx="1028034" cy="92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2013\Desktop\20092012\20090503-b_70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998" t="1421" r="16490" b="8914"/>
          <a:stretch/>
        </p:blipFill>
        <p:spPr bwMode="auto">
          <a:xfrm>
            <a:off x="323528" y="4036061"/>
            <a:ext cx="986799" cy="101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2013\Desktop\20092012\black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239" r="11355" b="995"/>
          <a:stretch/>
        </p:blipFill>
        <p:spPr bwMode="auto">
          <a:xfrm>
            <a:off x="2275170" y="4941169"/>
            <a:ext cx="918394" cy="997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2013\Desktop\20092012\cd5479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94" t="18000" r="6572" b="18581"/>
          <a:stretch/>
        </p:blipFill>
        <p:spPr bwMode="auto">
          <a:xfrm>
            <a:off x="108684" y="2546177"/>
            <a:ext cx="1032687" cy="99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2013\Desktop\20092012\images (36)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4791" y="5641545"/>
            <a:ext cx="881062" cy="1043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2013\Desktop\20092012\Juravl_s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733" r="13229"/>
          <a:stretch/>
        </p:blipFill>
        <p:spPr bwMode="auto">
          <a:xfrm>
            <a:off x="6939137" y="1469841"/>
            <a:ext cx="1034208" cy="137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2013\Desktop\20092012\ytka5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84" t="8390" r="21500" b="2264"/>
          <a:stretch/>
        </p:blipFill>
        <p:spPr bwMode="auto">
          <a:xfrm>
            <a:off x="1392417" y="1256184"/>
            <a:ext cx="913454" cy="1289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2013\Desktop\20092012\ba1976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8260" y="656940"/>
            <a:ext cx="1083627" cy="102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masa.kz/uploads/articles/51e36eb5112a8.jpg"/>
          <p:cNvPicPr>
            <a:picLocks noChangeAspect="1" noChangeArrowheads="1"/>
          </p:cNvPicPr>
          <p:nvPr/>
        </p:nvPicPr>
        <p:blipFill>
          <a:blip r:embed="rId13"/>
          <a:srcRect r="19643"/>
          <a:stretch>
            <a:fillRect/>
          </a:stretch>
        </p:blipFill>
        <p:spPr bwMode="auto">
          <a:xfrm>
            <a:off x="3357554" y="5857892"/>
            <a:ext cx="857256" cy="785794"/>
          </a:xfrm>
          <a:prstGeom prst="rect">
            <a:avLst/>
          </a:prstGeom>
          <a:noFill/>
        </p:spPr>
      </p:pic>
      <p:sp>
        <p:nvSpPr>
          <p:cNvPr id="71" name="Овал 70"/>
          <p:cNvSpPr/>
          <p:nvPr/>
        </p:nvSpPr>
        <p:spPr>
          <a:xfrm>
            <a:off x="4714876" y="571480"/>
            <a:ext cx="357190" cy="357190"/>
          </a:xfrm>
          <a:prstGeom prst="ellipse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2" name="Овал 71"/>
          <p:cNvSpPr/>
          <p:nvPr/>
        </p:nvSpPr>
        <p:spPr>
          <a:xfrm>
            <a:off x="3643306" y="1285860"/>
            <a:ext cx="500066" cy="357190"/>
          </a:xfrm>
          <a:prstGeom prst="ellipse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3" name="Овал 72"/>
          <p:cNvSpPr/>
          <p:nvPr/>
        </p:nvSpPr>
        <p:spPr>
          <a:xfrm>
            <a:off x="5857884" y="2143116"/>
            <a:ext cx="357190" cy="357190"/>
          </a:xfrm>
          <a:prstGeom prst="ellipse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3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4" name="Овал 73"/>
          <p:cNvSpPr/>
          <p:nvPr/>
        </p:nvSpPr>
        <p:spPr>
          <a:xfrm>
            <a:off x="6929454" y="1142984"/>
            <a:ext cx="357190" cy="357190"/>
          </a:xfrm>
          <a:prstGeom prst="ellipse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4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5" name="Овал 74"/>
          <p:cNvSpPr/>
          <p:nvPr/>
        </p:nvSpPr>
        <p:spPr>
          <a:xfrm>
            <a:off x="6643702" y="3500438"/>
            <a:ext cx="357190" cy="357190"/>
          </a:xfrm>
          <a:prstGeom prst="ellipse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5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6" name="Овал 75"/>
          <p:cNvSpPr/>
          <p:nvPr/>
        </p:nvSpPr>
        <p:spPr>
          <a:xfrm>
            <a:off x="7929586" y="3857628"/>
            <a:ext cx="357190" cy="357190"/>
          </a:xfrm>
          <a:prstGeom prst="ellipse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6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7" name="Овал 76"/>
          <p:cNvSpPr/>
          <p:nvPr/>
        </p:nvSpPr>
        <p:spPr>
          <a:xfrm>
            <a:off x="1928794" y="5143512"/>
            <a:ext cx="357190" cy="357190"/>
          </a:xfrm>
          <a:prstGeom prst="ellipse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7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8" name="Овал 77"/>
          <p:cNvSpPr/>
          <p:nvPr/>
        </p:nvSpPr>
        <p:spPr>
          <a:xfrm>
            <a:off x="4286248" y="5929330"/>
            <a:ext cx="357190" cy="357190"/>
          </a:xfrm>
          <a:prstGeom prst="ellipse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8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9" name="Овал 78"/>
          <p:cNvSpPr/>
          <p:nvPr/>
        </p:nvSpPr>
        <p:spPr>
          <a:xfrm>
            <a:off x="7643834" y="5572140"/>
            <a:ext cx="357190" cy="357190"/>
          </a:xfrm>
          <a:prstGeom prst="ellipse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9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0" name="Овал 79"/>
          <p:cNvSpPr/>
          <p:nvPr/>
        </p:nvSpPr>
        <p:spPr>
          <a:xfrm>
            <a:off x="2143108" y="1071546"/>
            <a:ext cx="785818" cy="357190"/>
          </a:xfrm>
          <a:prstGeom prst="ellipse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1" name="Овал 80"/>
          <p:cNvSpPr/>
          <p:nvPr/>
        </p:nvSpPr>
        <p:spPr>
          <a:xfrm>
            <a:off x="357158" y="2214554"/>
            <a:ext cx="785818" cy="357190"/>
          </a:xfrm>
          <a:prstGeom prst="ellipse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2" name="Овал 81"/>
          <p:cNvSpPr/>
          <p:nvPr/>
        </p:nvSpPr>
        <p:spPr>
          <a:xfrm>
            <a:off x="714348" y="5000636"/>
            <a:ext cx="785818" cy="357190"/>
          </a:xfrm>
          <a:prstGeom prst="ellipse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12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75025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5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6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1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5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6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1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2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0300" y="260648"/>
            <a:ext cx="694523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4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«Математикалық есеп» </a:t>
            </a:r>
          </a:p>
          <a:p>
            <a:pPr algn="ctr"/>
            <a:r>
              <a:rPr lang="kk-KZ" sz="4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ойыны</a:t>
            </a:r>
            <a:endParaRPr lang="ru-RU" sz="4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0004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90387"/>
            <a:ext cx="1512094" cy="1468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0004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0300" y="1836553"/>
            <a:ext cx="1512094" cy="1468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713996" y="2155138"/>
            <a:ext cx="5437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800" dirty="0" smtClean="0"/>
              <a:t>+</a:t>
            </a:r>
            <a:endParaRPr lang="ru-RU" sz="4800" dirty="0"/>
          </a:p>
        </p:txBody>
      </p:sp>
      <p:pic>
        <p:nvPicPr>
          <p:cNvPr id="6" name="Рисунок 5" descr="0004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718509"/>
            <a:ext cx="1512094" cy="1468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0004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0824" y="1684973"/>
            <a:ext cx="1512094" cy="1468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0004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18508"/>
            <a:ext cx="1512094" cy="1468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522358" y="2070439"/>
            <a:ext cx="5886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=</a:t>
            </a:r>
            <a:endParaRPr lang="ru-RU" sz="5400" dirty="0"/>
          </a:p>
        </p:txBody>
      </p:sp>
      <p:sp>
        <p:nvSpPr>
          <p:cNvPr id="10" name="TextBox 9"/>
          <p:cNvSpPr txBox="1"/>
          <p:nvPr/>
        </p:nvSpPr>
        <p:spPr>
          <a:xfrm>
            <a:off x="7014891" y="2067869"/>
            <a:ext cx="18790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600" b="1" dirty="0" smtClean="0">
                <a:solidFill>
                  <a:srgbClr val="0000FF"/>
                </a:solidFill>
              </a:rPr>
              <a:t>5 үйрек</a:t>
            </a:r>
            <a:endParaRPr lang="ru-RU" sz="3600" b="1" dirty="0">
              <a:solidFill>
                <a:srgbClr val="0000FF"/>
              </a:solidFill>
            </a:endParaRPr>
          </a:p>
        </p:txBody>
      </p:sp>
      <p:pic>
        <p:nvPicPr>
          <p:cNvPr id="11" name="Picture 4" descr="colombe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67743" y="3186674"/>
            <a:ext cx="2087959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colombe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6236" y="3258552"/>
            <a:ext cx="2087959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colombe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0843" y="3132598"/>
            <a:ext cx="2087959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 descr="colombe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60686" y="3078252"/>
            <a:ext cx="2087959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4139952" y="3218842"/>
            <a:ext cx="4411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6000" b="1" dirty="0" smtClean="0"/>
              <a:t>-</a:t>
            </a:r>
            <a:endParaRPr lang="ru-RU" sz="6000" b="1" dirty="0"/>
          </a:p>
        </p:txBody>
      </p:sp>
      <p:pic>
        <p:nvPicPr>
          <p:cNvPr id="16" name="Picture 4" descr="colombe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75885" y="3082307"/>
            <a:ext cx="2087959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 descr="colombe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31906" y="3042597"/>
            <a:ext cx="2087959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6720579" y="3336610"/>
            <a:ext cx="5886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/>
              <a:t>=</a:t>
            </a:r>
            <a:endParaRPr lang="ru-RU" sz="5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7121593" y="3500718"/>
            <a:ext cx="20681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00FF"/>
                </a:solidFill>
              </a:rPr>
              <a:t>2 көгершін</a:t>
            </a:r>
            <a:endParaRPr lang="ru-RU" sz="2800" b="1" dirty="0">
              <a:solidFill>
                <a:srgbClr val="0000FF"/>
              </a:solidFill>
            </a:endParaRPr>
          </a:p>
        </p:txBody>
      </p:sp>
      <p:pic>
        <p:nvPicPr>
          <p:cNvPr id="20" name="Picture 10" descr="7h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55064" y="4665993"/>
            <a:ext cx="1219646" cy="1188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0" descr="7h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7250" y="4665992"/>
            <a:ext cx="1219646" cy="1188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0" descr="7h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14" y="4735632"/>
            <a:ext cx="1219646" cy="1188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0" descr="7h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83272" y="4625480"/>
            <a:ext cx="1219646" cy="1188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3110681" y="4868150"/>
            <a:ext cx="5886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5400" b="1" dirty="0" smtClean="0"/>
              <a:t>+</a:t>
            </a:r>
            <a:endParaRPr lang="ru-RU" sz="5400" b="1" dirty="0"/>
          </a:p>
        </p:txBody>
      </p:sp>
      <p:pic>
        <p:nvPicPr>
          <p:cNvPr id="25" name="Picture 10" descr="7h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59033" y="4550641"/>
            <a:ext cx="1219646" cy="1188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 descr="7h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6296" y="4592897"/>
            <a:ext cx="1219646" cy="1188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6585942" y="4735632"/>
            <a:ext cx="5886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/>
              <a:t>=</a:t>
            </a:r>
            <a:endParaRPr lang="ru-RU" sz="5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7121593" y="4863773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600" b="1" dirty="0" smtClean="0">
                <a:solidFill>
                  <a:srgbClr val="0000FF"/>
                </a:solidFill>
              </a:rPr>
              <a:t>6 аққу</a:t>
            </a:r>
            <a:endParaRPr lang="ru-RU" sz="36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60149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>
            <a:alpha val="5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Рисунок 3" descr="img06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6026" y="917576"/>
            <a:ext cx="39592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Рисунок 2" descr="img062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127" b="7937"/>
          <a:stretch/>
        </p:blipFill>
        <p:spPr bwMode="auto">
          <a:xfrm>
            <a:off x="395536" y="3645024"/>
            <a:ext cx="8642350" cy="3015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364696" y="181882"/>
            <a:ext cx="43007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Сен не істер едің?</a:t>
            </a:r>
            <a:endParaRPr lang="ru-RU" sz="4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0" y="0"/>
            <a:ext cx="9145588" cy="6858000"/>
            <a:chOff x="-1" y="0"/>
            <a:chExt cx="5761" cy="4320"/>
          </a:xfrm>
        </p:grpSpPr>
        <p:grpSp>
          <p:nvGrpSpPr>
            <p:cNvPr id="9" name="Group 8"/>
            <p:cNvGrpSpPr>
              <a:grpSpLocks/>
            </p:cNvGrpSpPr>
            <p:nvPr/>
          </p:nvGrpSpPr>
          <p:grpSpPr bwMode="auto">
            <a:xfrm>
              <a:off x="0" y="0"/>
              <a:ext cx="5660" cy="192"/>
              <a:chOff x="0" y="0"/>
              <a:chExt cx="5660" cy="192"/>
            </a:xfrm>
          </p:grpSpPr>
          <p:pic>
            <p:nvPicPr>
              <p:cNvPr id="76" name="Picture 9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" name="Picture 10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1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8" name="Picture 11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4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9" name="Picture 12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7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0" name="Picture 13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4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1" name="Picture 14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1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" name="Picture 15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8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3" name="Picture 16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65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4" name="Picture 17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1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5" name="Picture 18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3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6" name="Picture 19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6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7" name="Picture 20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79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8" name="Picture 21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52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9" name="Picture 22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5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0" name="Picture 23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99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1" name="Picture 24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72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" name="Picture 25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45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3" name="Picture 26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18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4" name="Picture 27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0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5" name="Picture 28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3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6" name="Picture 29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7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7" name="Picture 30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40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8" name="Picture 31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3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9" name="Picture 32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86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0" name="Picture 33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59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0" name="Group 34"/>
            <p:cNvGrpSpPr>
              <a:grpSpLocks/>
            </p:cNvGrpSpPr>
            <p:nvPr/>
          </p:nvGrpSpPr>
          <p:grpSpPr bwMode="auto">
            <a:xfrm>
              <a:off x="0" y="4128"/>
              <a:ext cx="5660" cy="192"/>
              <a:chOff x="0" y="0"/>
              <a:chExt cx="5660" cy="192"/>
            </a:xfrm>
          </p:grpSpPr>
          <p:pic>
            <p:nvPicPr>
              <p:cNvPr id="51" name="Picture 35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2" name="Picture 36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1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3" name="Picture 37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4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" name="Picture 38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7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5" name="Picture 39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4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6" name="Picture 40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1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7" name="Picture 41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8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8" name="Picture 42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65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9" name="Picture 43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1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0" name="Picture 44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3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" name="Picture 45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6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" name="Picture 46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79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3" name="Picture 47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52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" name="Picture 48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5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" name="Picture 49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99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6" name="Picture 50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72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7" name="Picture 51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45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8" name="Picture 52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18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" name="Picture 53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0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0" name="Picture 54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3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" name="Picture 55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7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2" name="Picture 56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40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3" name="Picture 57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3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4" name="Picture 58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86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5" name="Picture 59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59" y="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" name="Group 60"/>
            <p:cNvGrpSpPr>
              <a:grpSpLocks/>
            </p:cNvGrpSpPr>
            <p:nvPr/>
          </p:nvGrpSpPr>
          <p:grpSpPr bwMode="auto">
            <a:xfrm>
              <a:off x="-1" y="20"/>
              <a:ext cx="192" cy="4299"/>
              <a:chOff x="-1" y="20"/>
              <a:chExt cx="192" cy="4299"/>
            </a:xfrm>
          </p:grpSpPr>
          <p:pic>
            <p:nvPicPr>
              <p:cNvPr id="32" name="Picture 61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4103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" name="Picture 62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3672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" name="Picture 63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3899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" name="Picture 64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3446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" name="Picture 65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3219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" name="Picture 66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2992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" name="Picture 67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2765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Picture 68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2538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" name="Picture 69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2312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" name="Picture 70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27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2" name="Picture 71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498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" name="Picture 72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725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" name="Picture 73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952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" name="Picture 74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1179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" name="Picture 75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1405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7" name="Picture 76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1631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8" name="Picture 77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1858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9" name="Picture 78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2085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0" name="Picture 79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44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" name="Group 80"/>
            <p:cNvGrpSpPr>
              <a:grpSpLocks/>
            </p:cNvGrpSpPr>
            <p:nvPr/>
          </p:nvGrpSpPr>
          <p:grpSpPr bwMode="auto">
            <a:xfrm>
              <a:off x="5568" y="0"/>
              <a:ext cx="192" cy="4299"/>
              <a:chOff x="-1" y="20"/>
              <a:chExt cx="192" cy="4299"/>
            </a:xfrm>
          </p:grpSpPr>
          <p:pic>
            <p:nvPicPr>
              <p:cNvPr id="13" name="Picture 81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4103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82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3672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83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3899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84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3446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85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3219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86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2992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87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2765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88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2538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89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2312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90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27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Picture 91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498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92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725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" name="Picture 93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952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Picture 94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1179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95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1405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96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1631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97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1858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" name="Picture 98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2085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Picture 99" descr="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-25" y="44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01" name="Group 56"/>
          <p:cNvGrpSpPr>
            <a:grpSpLocks/>
          </p:cNvGrpSpPr>
          <p:nvPr/>
        </p:nvGrpSpPr>
        <p:grpSpPr bwMode="auto">
          <a:xfrm rot="2701856">
            <a:off x="6123649" y="727076"/>
            <a:ext cx="3816350" cy="1873250"/>
            <a:chOff x="2880" y="2024"/>
            <a:chExt cx="2404" cy="1180"/>
          </a:xfrm>
        </p:grpSpPr>
        <p:grpSp>
          <p:nvGrpSpPr>
            <p:cNvPr id="102" name="Group 55"/>
            <p:cNvGrpSpPr>
              <a:grpSpLocks/>
            </p:cNvGrpSpPr>
            <p:nvPr/>
          </p:nvGrpSpPr>
          <p:grpSpPr bwMode="auto">
            <a:xfrm>
              <a:off x="2880" y="2024"/>
              <a:ext cx="2316" cy="1180"/>
              <a:chOff x="2880" y="2024"/>
              <a:chExt cx="2316" cy="1180"/>
            </a:xfrm>
          </p:grpSpPr>
          <p:pic>
            <p:nvPicPr>
              <p:cNvPr id="107" name="Picture 11" descr="44az6gz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880" y="2603"/>
                <a:ext cx="1232" cy="4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" name="Picture 12" descr="44az6gz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 rot="1412824">
                <a:off x="3288" y="2341"/>
                <a:ext cx="910" cy="4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" name="Picture 14" descr="44az6gz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 rot="20917284" flipH="1">
                <a:off x="3996" y="2387"/>
                <a:ext cx="789" cy="3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" name="Picture 15" descr="44az6gz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4150" y="2650"/>
                <a:ext cx="1046" cy="4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" name="Picture 16" descr="44az6gz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 rot="5154854">
                <a:off x="3501" y="2372"/>
                <a:ext cx="1180" cy="4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3" name="Picture 24" descr="0016"/>
            <p:cNvPicPr>
              <a:picLocks noChangeAspect="1" noChangeArrowheads="1" noCrop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 flipH="1">
              <a:off x="4513" y="2750"/>
              <a:ext cx="771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" name="Picture 24" descr="0016"/>
            <p:cNvPicPr>
              <a:picLocks noChangeAspect="1" noChangeArrowheads="1" noCrop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515" y="2069"/>
              <a:ext cx="726" cy="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5" name="Picture 24" descr="0016"/>
            <p:cNvPicPr>
              <a:picLocks noChangeAspect="1" noChangeArrowheads="1" noCrop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198" y="2478"/>
              <a:ext cx="726" cy="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6" name="Picture 24" descr="0016"/>
            <p:cNvPicPr>
              <a:picLocks noChangeAspect="1" noChangeArrowheads="1" noCrop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 flipH="1">
              <a:off x="3878" y="2256"/>
              <a:ext cx="771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2" name="Group 56"/>
          <p:cNvGrpSpPr>
            <a:grpSpLocks/>
          </p:cNvGrpSpPr>
          <p:nvPr/>
        </p:nvGrpSpPr>
        <p:grpSpPr bwMode="auto">
          <a:xfrm rot="18605209">
            <a:off x="-828022" y="455432"/>
            <a:ext cx="3816350" cy="1873250"/>
            <a:chOff x="2880" y="2024"/>
            <a:chExt cx="2404" cy="1180"/>
          </a:xfrm>
        </p:grpSpPr>
        <p:grpSp>
          <p:nvGrpSpPr>
            <p:cNvPr id="113" name="Group 55"/>
            <p:cNvGrpSpPr>
              <a:grpSpLocks/>
            </p:cNvGrpSpPr>
            <p:nvPr/>
          </p:nvGrpSpPr>
          <p:grpSpPr bwMode="auto">
            <a:xfrm>
              <a:off x="2880" y="2024"/>
              <a:ext cx="2316" cy="1180"/>
              <a:chOff x="2880" y="2024"/>
              <a:chExt cx="2316" cy="1180"/>
            </a:xfrm>
          </p:grpSpPr>
          <p:pic>
            <p:nvPicPr>
              <p:cNvPr id="118" name="Picture 11" descr="44az6gz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880" y="2603"/>
                <a:ext cx="1232" cy="4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" name="Picture 12" descr="44az6gz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 rot="1412824">
                <a:off x="3288" y="2341"/>
                <a:ext cx="910" cy="4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0" name="Picture 14" descr="44az6gz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 rot="20917284" flipH="1">
                <a:off x="3996" y="2387"/>
                <a:ext cx="789" cy="3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" name="Picture 15" descr="44az6gz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4150" y="2650"/>
                <a:ext cx="1046" cy="4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2" name="Picture 16" descr="44az6gz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 rot="5154854">
                <a:off x="3501" y="2372"/>
                <a:ext cx="1180" cy="4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14" name="Picture 24" descr="0016"/>
            <p:cNvPicPr>
              <a:picLocks noChangeAspect="1" noChangeArrowheads="1" noCrop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 flipH="1">
              <a:off x="4513" y="2750"/>
              <a:ext cx="771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" name="Picture 24" descr="0016"/>
            <p:cNvPicPr>
              <a:picLocks noChangeAspect="1" noChangeArrowheads="1" noCrop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515" y="2069"/>
              <a:ext cx="726" cy="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6" name="Picture 24" descr="0016"/>
            <p:cNvPicPr>
              <a:picLocks noChangeAspect="1" noChangeArrowheads="1" noCrop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198" y="2478"/>
              <a:ext cx="726" cy="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" name="Picture 24" descr="0016"/>
            <p:cNvPicPr>
              <a:picLocks noChangeAspect="1" noChangeArrowheads="1" noCrop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 flipH="1">
              <a:off x="3878" y="2256"/>
              <a:ext cx="771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xmlns="" val="8079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 \0_58220_2889e39b_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63" y="0"/>
            <a:ext cx="9134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15041" y="116632"/>
            <a:ext cx="55231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Сабақты қорыту</a:t>
            </a:r>
            <a:endParaRPr lang="ru-RU" sz="5400" b="1" cap="none" spc="0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95736" y="1196752"/>
            <a:ext cx="45620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«Құстар қайтып барады» әні</a:t>
            </a:r>
            <a:endParaRPr lang="ru-RU" sz="2800" dirty="0">
              <a:solidFill>
                <a:srgbClr val="00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948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0_1bb9d_512890e0_L (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51305" y="6421"/>
            <a:ext cx="48413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Үй</a:t>
            </a:r>
            <a:r>
              <a:rPr lang="ru-RU" sz="5400" b="1" cap="none" spc="0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5400" b="1" cap="none" spc="0" dirty="0" err="1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тапсырмасы</a:t>
            </a:r>
            <a:endParaRPr lang="ru-RU" sz="5400" b="1" cap="none" spc="0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2289515"/>
            <a:ext cx="61484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1.Құстардың туған жерге оралуы оқу</a:t>
            </a:r>
          </a:p>
          <a:p>
            <a:r>
              <a:rPr lang="kk-KZ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2. «Құстар – біздің досымыз» тақырыбына әңгіме құрастыру</a:t>
            </a:r>
            <a:endParaRPr lang="ru-RU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4" descr="4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47925" y="3212976"/>
            <a:ext cx="3852267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6291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341</Words>
  <Application>Microsoft Office PowerPoint</Application>
  <PresentationFormat>Экран (4:3)</PresentationFormat>
  <Paragraphs>141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Тема Office</vt:lpstr>
      <vt:lpstr>Оформление по умолчанию</vt:lpstr>
      <vt:lpstr>Поток</vt:lpstr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2013</dc:creator>
  <cp:lastModifiedBy>2013</cp:lastModifiedBy>
  <cp:revision>45</cp:revision>
  <dcterms:created xsi:type="dcterms:W3CDTF">2014-02-06T12:00:14Z</dcterms:created>
  <dcterms:modified xsi:type="dcterms:W3CDTF">2015-04-03T03:16:08Z</dcterms:modified>
</cp:coreProperties>
</file>