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66" r:id="rId4"/>
    <p:sldId id="267" r:id="rId5"/>
    <p:sldId id="261" r:id="rId6"/>
    <p:sldId id="262" r:id="rId7"/>
    <p:sldId id="263" r:id="rId8"/>
    <p:sldId id="264" r:id="rId9"/>
    <p:sldId id="260" r:id="rId10"/>
    <p:sldId id="259" r:id="rId11"/>
    <p:sldId id="268" r:id="rId12"/>
    <p:sldId id="257" r:id="rId13"/>
    <p:sldId id="258" r:id="rId14"/>
    <p:sldId id="265" r:id="rId15"/>
    <p:sldId id="269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79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488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1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89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866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195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250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089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10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70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0258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316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9640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228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971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23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F3FA9-33BD-499A-AA99-5BB54C2942EF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02A1DD8-50F9-4653-A0C6-60C4B4C9A9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506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3147290"/>
            <a:ext cx="7766936" cy="1646302"/>
          </a:xfrm>
        </p:spPr>
        <p:txBody>
          <a:bodyPr/>
          <a:lstStyle/>
          <a:p>
            <a:r>
              <a:rPr lang="ru-RU" dirty="0" smtClean="0"/>
              <a:t>Формирование навыков самостоятельной работы учащихся в процессе изучения математики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5532501"/>
            <a:ext cx="7766936" cy="1096899"/>
          </a:xfrm>
        </p:spPr>
        <p:txBody>
          <a:bodyPr>
            <a:normAutofit fontScale="62500" lnSpcReduction="20000"/>
          </a:bodyPr>
          <a:lstStyle/>
          <a:p>
            <a:r>
              <a:rPr lang="ru-RU" sz="2400" i="1" dirty="0" smtClean="0"/>
              <a:t>МБОУ «Гимназия имени Ильи Сельвинского города Евпатории Республики Крым»</a:t>
            </a:r>
          </a:p>
          <a:p>
            <a:r>
              <a:rPr lang="ru-RU" sz="2400" i="1" dirty="0"/>
              <a:t>у</a:t>
            </a:r>
            <a:r>
              <a:rPr lang="ru-RU" sz="2400" i="1" dirty="0" smtClean="0"/>
              <a:t>читель высшей категории, старший учитель</a:t>
            </a:r>
          </a:p>
          <a:p>
            <a:r>
              <a:rPr lang="ru-RU" sz="2400" i="1" dirty="0" err="1" smtClean="0"/>
              <a:t>Кудревич</a:t>
            </a:r>
            <a:r>
              <a:rPr lang="ru-RU" sz="2400" i="1" dirty="0" smtClean="0"/>
              <a:t> Елена Николаевна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418600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054" y="621030"/>
            <a:ext cx="8596668" cy="222504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«Нужно, чтобы дети, по </a:t>
            </a:r>
            <a:r>
              <a:rPr lang="ru-RU" b="1" i="1" dirty="0" smtClean="0"/>
              <a:t>возможности,</a:t>
            </a:r>
            <a:r>
              <a:rPr lang="ru-RU" b="1" i="1" dirty="0"/>
              <a:t/>
            </a:r>
            <a:br>
              <a:rPr lang="ru-RU" b="1" i="1" dirty="0"/>
            </a:br>
            <a:r>
              <a:rPr lang="ru-RU" b="1" i="1" dirty="0" smtClean="0"/>
              <a:t>учились самостоятельно</a:t>
            </a:r>
            <a:r>
              <a:rPr lang="ru-RU" b="1" i="1" dirty="0"/>
              <a:t>, а учитель </a:t>
            </a:r>
            <a:r>
              <a:rPr lang="ru-RU" b="1" i="1" dirty="0" smtClean="0"/>
              <a:t>руководил </a:t>
            </a:r>
            <a:r>
              <a:rPr lang="ru-RU" b="1" i="1" dirty="0"/>
              <a:t>этим самостоятельным                  </a:t>
            </a:r>
            <a:r>
              <a:rPr lang="ru-RU" b="1" i="1" dirty="0" smtClean="0"/>
              <a:t>процессом </a:t>
            </a:r>
            <a:r>
              <a:rPr lang="ru-RU" b="1" i="1" dirty="0"/>
              <a:t>и давал для  него </a:t>
            </a:r>
            <a:r>
              <a:rPr lang="ru-RU" b="1" i="1" dirty="0" smtClean="0"/>
              <a:t>материал».</a:t>
            </a:r>
            <a:r>
              <a:rPr lang="ru-RU" b="1" i="1" dirty="0"/>
              <a:t/>
            </a:r>
            <a:br>
              <a:rPr lang="ru-RU" b="1" i="1" dirty="0"/>
            </a:br>
            <a:r>
              <a:rPr lang="ru-RU" b="1" dirty="0"/>
              <a:t>                                                                                   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9434" y="3097530"/>
            <a:ext cx="2774526" cy="7264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/>
              <a:t>К. Д. </a:t>
            </a:r>
            <a:r>
              <a:rPr lang="ru-RU" sz="2400" b="1" i="1" dirty="0" smtClean="0"/>
              <a:t>Ушинский</a:t>
            </a:r>
            <a:endParaRPr lang="ru-RU" sz="24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3097530"/>
            <a:ext cx="2577371" cy="349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3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274" y="698183"/>
            <a:ext cx="6649296" cy="5714681"/>
          </a:xfrm>
        </p:spPr>
        <p:txBody>
          <a:bodyPr>
            <a:normAutofit fontScale="92500" lnSpcReduction="10000"/>
          </a:bodyPr>
          <a:lstStyle/>
          <a:p>
            <a:r>
              <a:rPr lang="ru-RU" sz="3200" b="1" i="1" u="sng" dirty="0">
                <a:solidFill>
                  <a:srgbClr val="FF0000"/>
                </a:solidFill>
              </a:rPr>
              <a:t>Самостоятельная работа </a:t>
            </a:r>
            <a:r>
              <a:rPr lang="ru-RU" sz="3200" dirty="0"/>
              <a:t>— это </a:t>
            </a:r>
            <a:r>
              <a:rPr lang="ru-RU" sz="3200" dirty="0" smtClean="0"/>
              <a:t>работа</a:t>
            </a:r>
            <a:r>
              <a:rPr lang="ru-RU" sz="3200" dirty="0"/>
              <a:t>, которая выполняется без непосредственного участия учителя, но по его заданию, в специально предоставленное для этого время, при этом учащиеся, сознательно стремятся достигнуть поставленные цели, </a:t>
            </a:r>
            <a:r>
              <a:rPr lang="ru-RU" sz="3200" dirty="0" smtClean="0"/>
              <a:t>употребляя </a:t>
            </a:r>
            <a:r>
              <a:rPr lang="ru-RU" sz="3200" dirty="0"/>
              <a:t>свои усилия и </a:t>
            </a:r>
            <a:r>
              <a:rPr lang="ru-RU" sz="3200" dirty="0" smtClean="0"/>
              <a:t>выражая </a:t>
            </a:r>
            <a:r>
              <a:rPr lang="ru-RU" sz="3200" dirty="0"/>
              <a:t>в той или иной форме результат умственных или физических (либо тех и других вместе) действий.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570" y="3417570"/>
            <a:ext cx="4188966" cy="261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541020"/>
            <a:ext cx="8596668" cy="1320800"/>
          </a:xfrm>
        </p:spPr>
        <p:txBody>
          <a:bodyPr/>
          <a:lstStyle/>
          <a:p>
            <a:pPr algn="ctr"/>
            <a:r>
              <a:rPr lang="ru-RU" dirty="0" smtClean="0"/>
              <a:t>САМОСТОЯТЕЛЬНАЯ РАБОТА</a:t>
            </a:r>
            <a:br>
              <a:rPr lang="ru-RU" dirty="0" smtClean="0"/>
            </a:br>
            <a:r>
              <a:rPr lang="ru-RU" sz="2800" dirty="0" smtClean="0"/>
              <a:t>средство обучения, которое: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/>
              <a:t>В каждой конкретной ситуации усвоения соответствует конкретной дидактической цели и задаче. </a:t>
            </a:r>
          </a:p>
          <a:p>
            <a:r>
              <a:rPr lang="ru-RU" sz="2400" dirty="0" smtClean="0"/>
              <a:t>Формирует у учащихся на каждом этапе его движения от незнания к знанию необходимый объем и уровень знаний, навыков и умений для решения определенного класса познавательных задач и соответственного продвижения от низших к высшим уровням мыслительной, деятельности.</a:t>
            </a:r>
          </a:p>
          <a:p>
            <a:r>
              <a:rPr lang="ru-RU" sz="2400" dirty="0" smtClean="0"/>
              <a:t>Является важнейшим условием самоорганизации и самодисциплины учащихся в овладении методами познавательной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71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ВИДЫ САМОСТОЯТЕЛЬНОЙ РАБОТЫ ПО ДИДАКТИЧЕСКОЙ ЦЕЛИ: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sz="2400" dirty="0"/>
              <a:t>приобретение новых знаний, овладение умением самостоятельно приобретать знания;</a:t>
            </a:r>
          </a:p>
          <a:p>
            <a:pPr lvl="0"/>
            <a:r>
              <a:rPr lang="ru-RU" sz="2400" dirty="0"/>
              <a:t>закрепление и уточнение знаний;</a:t>
            </a:r>
          </a:p>
          <a:p>
            <a:pPr lvl="0"/>
            <a:r>
              <a:rPr lang="ru-RU" sz="2400" dirty="0"/>
              <a:t>выработка умения применять знания в решении учебных и практических задач;</a:t>
            </a:r>
          </a:p>
          <a:p>
            <a:pPr lvl="0"/>
            <a:r>
              <a:rPr lang="ru-RU" sz="2400" dirty="0"/>
              <a:t>формирование умений и навыков практического характера;</a:t>
            </a:r>
          </a:p>
          <a:p>
            <a:pPr lvl="0"/>
            <a:r>
              <a:rPr lang="ru-RU" sz="2400" dirty="0"/>
              <a:t>формирование творческого характера, умения применять знания в усложненной ситуации.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047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САМОСТОЯТЕЛЬНЫЕ РАБОТЫ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ru-RU" sz="2800" dirty="0" smtClean="0"/>
              <a:t>делятся на: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u="sng" dirty="0">
                <a:solidFill>
                  <a:srgbClr val="FF0000"/>
                </a:solidFill>
              </a:rPr>
              <a:t>Воспроизводящие</a:t>
            </a:r>
            <a:r>
              <a:rPr lang="ru-RU" sz="2400" i="1" dirty="0"/>
              <a:t> -</a:t>
            </a:r>
            <a:r>
              <a:rPr lang="ru-RU" sz="2400" dirty="0"/>
              <a:t> </a:t>
            </a:r>
            <a:r>
              <a:rPr lang="ru-RU" sz="2400" dirty="0" smtClean="0"/>
              <a:t>уровень </a:t>
            </a:r>
            <a:r>
              <a:rPr lang="ru-RU" sz="2400" dirty="0"/>
              <a:t>преобразующего и “рассуждающего” </a:t>
            </a:r>
            <a:r>
              <a:rPr lang="ru-RU" sz="2400" dirty="0" smtClean="0"/>
              <a:t>воспроизведения. </a:t>
            </a:r>
            <a:r>
              <a:rPr lang="ru-RU" sz="2400" dirty="0"/>
              <a:t>О</a:t>
            </a:r>
            <a:r>
              <a:rPr lang="ru-RU" sz="2400" dirty="0" smtClean="0"/>
              <a:t>трицательная </a:t>
            </a:r>
            <a:r>
              <a:rPr lang="ru-RU" sz="2400" dirty="0"/>
              <a:t>черта - пресыщение работой, скука, вызываемая единообразием и монотонностью </a:t>
            </a:r>
            <a:r>
              <a:rPr lang="ru-RU" sz="2400" dirty="0" smtClean="0"/>
              <a:t>деятельностью</a:t>
            </a:r>
            <a:r>
              <a:rPr lang="ru-RU" sz="2400" dirty="0"/>
              <a:t>.</a:t>
            </a:r>
          </a:p>
          <a:p>
            <a:r>
              <a:rPr lang="ru-RU" sz="2400" i="1" u="sng" dirty="0">
                <a:solidFill>
                  <a:srgbClr val="FF0000"/>
                </a:solidFill>
              </a:rPr>
              <a:t>Творческие</a:t>
            </a:r>
            <a:r>
              <a:rPr lang="ru-RU" sz="2400" dirty="0"/>
              <a:t> - кумуляция знаний, выражающаяся в способности школьника творить новые идеи или способы </a:t>
            </a:r>
            <a:r>
              <a:rPr lang="ru-RU" sz="2400" dirty="0" smtClean="0"/>
              <a:t>деятельности. </a:t>
            </a:r>
            <a:r>
              <a:rPr lang="ru-RU" sz="2400" dirty="0"/>
              <a:t>О</a:t>
            </a:r>
            <a:r>
              <a:rPr lang="ru-RU" sz="2400" dirty="0" smtClean="0"/>
              <a:t>трицательная </a:t>
            </a:r>
            <a:r>
              <a:rPr lang="ru-RU" sz="2400" dirty="0"/>
              <a:t>черта - ущерб и вред накоплению необходимого круга знаний, навыков и </a:t>
            </a:r>
            <a:r>
              <a:rPr lang="ru-RU" sz="2400" dirty="0" smtClean="0"/>
              <a:t>умений.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72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СЛАГАЕМЫЕ САМОСТОЯТЕЛЬНОЙ РАБОТЫ: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74501"/>
          </a:xfrm>
        </p:spPr>
        <p:txBody>
          <a:bodyPr>
            <a:normAutofit lnSpcReduction="10000"/>
          </a:bodyPr>
          <a:lstStyle/>
          <a:p>
            <a:r>
              <a:rPr lang="ru-RU" sz="2000" i="1" u="sng" dirty="0" err="1">
                <a:solidFill>
                  <a:srgbClr val="FF0000"/>
                </a:solidFill>
              </a:rPr>
              <a:t>Общеучебные</a:t>
            </a:r>
            <a:r>
              <a:rPr lang="ru-RU" sz="2000" i="1" u="sng" dirty="0">
                <a:solidFill>
                  <a:srgbClr val="FF0000"/>
                </a:solidFill>
              </a:rPr>
              <a:t> умения </a:t>
            </a:r>
            <a:r>
              <a:rPr lang="ru-RU" sz="2000" i="1" dirty="0"/>
              <a:t>-</a:t>
            </a:r>
            <a:r>
              <a:rPr lang="ru-RU" sz="2000" dirty="0"/>
              <a:t> правильно читать текст, находить ответ на вопрос, составлять план прочитанного, тезисы, конспект, таблицы, планировать свою деятельность, контролировать выполнение действий.</a:t>
            </a:r>
          </a:p>
          <a:p>
            <a:r>
              <a:rPr lang="ru-RU" sz="2000" i="1" u="sng" dirty="0" err="1">
                <a:solidFill>
                  <a:srgbClr val="FF0000"/>
                </a:solidFill>
              </a:rPr>
              <a:t>Общелогические</a:t>
            </a:r>
            <a:r>
              <a:rPr lang="ru-RU" sz="2000" i="1" u="sng" dirty="0">
                <a:solidFill>
                  <a:srgbClr val="FF0000"/>
                </a:solidFill>
              </a:rPr>
              <a:t> умения</a:t>
            </a:r>
            <a:r>
              <a:rPr lang="ru-RU" sz="2000" u="sng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- выделять главное, проверять, сравнивать, доказывать, делать выводы, формулировать вопросы.</a:t>
            </a:r>
          </a:p>
          <a:p>
            <a:r>
              <a:rPr lang="ru-RU" sz="2000" i="1" u="sng" dirty="0" smtClean="0">
                <a:solidFill>
                  <a:srgbClr val="FF0000"/>
                </a:solidFill>
              </a:rPr>
              <a:t>Предметные умения </a:t>
            </a:r>
            <a:r>
              <a:rPr lang="ru-RU" sz="2000" dirty="0"/>
              <a:t>- специальные умения, отражающие специфику отдельных учебных дисциплин (читать карту, выполнять упражнения, писать сочинение, решать задачи).</a:t>
            </a:r>
          </a:p>
          <a:p>
            <a:r>
              <a:rPr lang="ru-RU" sz="2000" i="1" u="sng" dirty="0">
                <a:solidFill>
                  <a:srgbClr val="FF0000"/>
                </a:solidFill>
              </a:rPr>
              <a:t>Коммуникативные умения</a:t>
            </a:r>
            <a:r>
              <a:rPr lang="ru-RU" sz="2000" u="sng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- вести диалог с учителем, с товарищами, принимать участие в совместной деятельности, устанавливать контакты с целью выполнения задания за пределами школы.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149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САМОСТОЯТЕЛЬНОЙ РАБОТЫ: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31619"/>
            <a:ext cx="8596668" cy="5017771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Работа с </a:t>
            </a:r>
            <a:r>
              <a:rPr lang="ru-RU" dirty="0" smtClean="0"/>
              <a:t>книгой</a:t>
            </a:r>
            <a:endParaRPr lang="ru-RU" dirty="0"/>
          </a:p>
          <a:p>
            <a:pPr lvl="0"/>
            <a:r>
              <a:rPr lang="ru-RU" dirty="0" smtClean="0"/>
              <a:t>Упражнения</a:t>
            </a:r>
            <a:endParaRPr lang="ru-RU" dirty="0"/>
          </a:p>
          <a:p>
            <a:pPr lvl="0"/>
            <a:r>
              <a:rPr lang="ru-RU" dirty="0"/>
              <a:t>Работа с </a:t>
            </a:r>
            <a:r>
              <a:rPr lang="ru-RU" dirty="0" smtClean="0"/>
              <a:t>картой</a:t>
            </a:r>
            <a:endParaRPr lang="ru-RU" dirty="0"/>
          </a:p>
          <a:p>
            <a:pPr lvl="0"/>
            <a:r>
              <a:rPr lang="ru-RU" dirty="0"/>
              <a:t>Заполнение </a:t>
            </a:r>
            <a:r>
              <a:rPr lang="ru-RU" dirty="0" smtClean="0"/>
              <a:t>таблиц</a:t>
            </a:r>
            <a:endParaRPr lang="ru-RU" dirty="0"/>
          </a:p>
          <a:p>
            <a:pPr lvl="0"/>
            <a:r>
              <a:rPr lang="ru-RU" dirty="0"/>
              <a:t>Решение </a:t>
            </a:r>
            <a:r>
              <a:rPr lang="ru-RU" dirty="0" smtClean="0"/>
              <a:t>задач</a:t>
            </a:r>
            <a:endParaRPr lang="ru-RU" dirty="0"/>
          </a:p>
          <a:p>
            <a:pPr lvl="0"/>
            <a:r>
              <a:rPr lang="ru-RU" dirty="0" smtClean="0"/>
              <a:t>Сочинения</a:t>
            </a:r>
            <a:endParaRPr lang="ru-RU" dirty="0"/>
          </a:p>
          <a:p>
            <a:pPr lvl="0"/>
            <a:r>
              <a:rPr lang="ru-RU" dirty="0" smtClean="0"/>
              <a:t>Доклады</a:t>
            </a:r>
            <a:endParaRPr lang="ru-RU" dirty="0"/>
          </a:p>
          <a:p>
            <a:pPr lvl="0"/>
            <a:r>
              <a:rPr lang="ru-RU" dirty="0"/>
              <a:t>Лабораторные </a:t>
            </a:r>
            <a:r>
              <a:rPr lang="ru-RU" dirty="0" smtClean="0"/>
              <a:t>работы</a:t>
            </a:r>
            <a:endParaRPr lang="ru-RU" dirty="0"/>
          </a:p>
          <a:p>
            <a:pPr lvl="0"/>
            <a:r>
              <a:rPr lang="ru-RU" dirty="0" smtClean="0"/>
              <a:t>Реферирование</a:t>
            </a:r>
            <a:endParaRPr lang="ru-RU" dirty="0"/>
          </a:p>
          <a:p>
            <a:pPr lvl="0"/>
            <a:r>
              <a:rPr lang="ru-RU" dirty="0"/>
              <a:t>Составление </a:t>
            </a:r>
            <a:r>
              <a:rPr lang="ru-RU" dirty="0" smtClean="0"/>
              <a:t>аннотаций</a:t>
            </a:r>
            <a:endParaRPr lang="ru-RU" dirty="0"/>
          </a:p>
          <a:p>
            <a:pPr lvl="0"/>
            <a:r>
              <a:rPr lang="ru-RU" dirty="0"/>
              <a:t>Составление </a:t>
            </a:r>
            <a:r>
              <a:rPr lang="ru-RU" dirty="0" smtClean="0"/>
              <a:t>конспектов</a:t>
            </a:r>
            <a:endParaRPr lang="ru-RU" dirty="0"/>
          </a:p>
          <a:p>
            <a:pPr lvl="0"/>
            <a:r>
              <a:rPr lang="ru-RU" dirty="0"/>
              <a:t>Составление литературных </a:t>
            </a:r>
            <a:r>
              <a:rPr lang="ru-RU" dirty="0" smtClean="0"/>
              <a:t>обзоров</a:t>
            </a:r>
            <a:endParaRPr lang="ru-RU" dirty="0"/>
          </a:p>
          <a:p>
            <a:pPr lvl="0"/>
            <a:r>
              <a:rPr lang="ru-RU" dirty="0"/>
              <a:t>Составление </a:t>
            </a:r>
            <a:r>
              <a:rPr lang="ru-RU" dirty="0" smtClean="0"/>
              <a:t>планов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20" y="2948940"/>
            <a:ext cx="4114800" cy="36004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010" y="1531619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7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УСЛОВИЯ ВЫБОРА УПРАЖНЕНИЙ ДЛЯ РАБОТЫ С КНИГОЙ: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Формат учебного материала;</a:t>
            </a:r>
          </a:p>
          <a:p>
            <a:r>
              <a:rPr lang="ru-RU" sz="2400" dirty="0" smtClean="0"/>
              <a:t>Доступность учебного материала;</a:t>
            </a:r>
          </a:p>
          <a:p>
            <a:r>
              <a:rPr lang="ru-RU" sz="2400" dirty="0" smtClean="0"/>
              <a:t>Целесообразность использования </a:t>
            </a:r>
          </a:p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ru-RU" sz="2400" dirty="0" smtClean="0"/>
              <a:t>учебного </a:t>
            </a:r>
            <a:r>
              <a:rPr lang="ru-RU" sz="2400" dirty="0" smtClean="0"/>
              <a:t>материала для </a:t>
            </a:r>
          </a:p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ru-RU" sz="2400" dirty="0" smtClean="0"/>
              <a:t>самостоятельной </a:t>
            </a:r>
            <a:r>
              <a:rPr lang="ru-RU" sz="2400" dirty="0" smtClean="0"/>
              <a:t>работы учащихся;</a:t>
            </a:r>
          </a:p>
          <a:p>
            <a:r>
              <a:rPr lang="ru-RU" sz="2400" dirty="0" smtClean="0"/>
              <a:t>Возможности учащихся;</a:t>
            </a:r>
          </a:p>
          <a:p>
            <a:r>
              <a:rPr lang="ru-RU" sz="2400" dirty="0" smtClean="0"/>
              <a:t>Уровень </a:t>
            </a:r>
            <a:r>
              <a:rPr lang="ru-RU" sz="2400" dirty="0" err="1" smtClean="0"/>
              <a:t>сформированности</a:t>
            </a:r>
            <a:r>
              <a:rPr lang="ru-RU" sz="2400" dirty="0" smtClean="0"/>
              <a:t> </a:t>
            </a:r>
            <a:r>
              <a:rPr lang="ru-RU" sz="2400" dirty="0"/>
              <a:t>у </a:t>
            </a:r>
            <a:endParaRPr lang="ru-RU" sz="2400" dirty="0" smtClean="0"/>
          </a:p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ru-RU" sz="2400" dirty="0" smtClean="0"/>
              <a:t>учащихся </a:t>
            </a:r>
            <a:r>
              <a:rPr lang="ru-RU" sz="2400" dirty="0"/>
              <a:t>приёмов работы с </a:t>
            </a:r>
            <a:r>
              <a:rPr lang="ru-RU" sz="2400" dirty="0" smtClean="0"/>
              <a:t>учебником;</a:t>
            </a:r>
          </a:p>
          <a:p>
            <a:r>
              <a:rPr lang="ru-RU" sz="2400" dirty="0" smtClean="0"/>
              <a:t>Цели </a:t>
            </a:r>
            <a:r>
              <a:rPr lang="ru-RU" sz="2400" dirty="0"/>
              <a:t>учебной </a:t>
            </a:r>
            <a:r>
              <a:rPr lang="ru-RU" sz="2400" dirty="0" smtClean="0"/>
              <a:t>деятельности.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860" y="2324606"/>
            <a:ext cx="3859530" cy="338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0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ОСНОВНЫЕ ПРИЕМЫ РАБОТЫ С УЧЕБНИКОМ: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найти ошибку («ошибающейся учитель</a:t>
            </a:r>
            <a:r>
              <a:rPr lang="ru-RU" sz="2400" dirty="0" smtClean="0"/>
              <a:t>»);</a:t>
            </a:r>
            <a:endParaRPr lang="ru-RU" sz="2400" dirty="0"/>
          </a:p>
          <a:p>
            <a:r>
              <a:rPr lang="ru-RU" sz="2400" dirty="0" smtClean="0"/>
              <a:t>найти </a:t>
            </a:r>
            <a:r>
              <a:rPr lang="ru-RU" sz="2400" dirty="0"/>
              <a:t>незнакомые слова в тексте и выяснить их </a:t>
            </a:r>
            <a:r>
              <a:rPr lang="ru-RU" sz="2400" dirty="0" smtClean="0"/>
              <a:t>значение;</a:t>
            </a:r>
            <a:endParaRPr lang="ru-RU" sz="2400" dirty="0"/>
          </a:p>
          <a:p>
            <a:r>
              <a:rPr lang="ru-RU" sz="2400" dirty="0" smtClean="0"/>
              <a:t>выделить </a:t>
            </a:r>
            <a:r>
              <a:rPr lang="ru-RU" sz="2400" dirty="0"/>
              <a:t>в тексте основные </a:t>
            </a:r>
            <a:r>
              <a:rPr lang="ru-RU" sz="2400" dirty="0" smtClean="0"/>
              <a:t>мысли;</a:t>
            </a:r>
            <a:endParaRPr lang="ru-RU" sz="2400" dirty="0"/>
          </a:p>
          <a:p>
            <a:r>
              <a:rPr lang="ru-RU" sz="2400" dirty="0" smtClean="0"/>
              <a:t>составить </a:t>
            </a:r>
            <a:r>
              <a:rPr lang="ru-RU" sz="2400" dirty="0"/>
              <a:t>схемы, рисунки, краткий конспект по </a:t>
            </a:r>
            <a:r>
              <a:rPr lang="ru-RU" sz="2400" i="1" dirty="0" smtClean="0"/>
              <a:t>тексту;</a:t>
            </a:r>
            <a:endParaRPr lang="ru-RU" sz="2400" dirty="0"/>
          </a:p>
          <a:p>
            <a:r>
              <a:rPr lang="ru-RU" sz="2400" dirty="0" smtClean="0"/>
              <a:t>сформулировать </a:t>
            </a:r>
            <a:r>
              <a:rPr lang="ru-RU" sz="2400" dirty="0"/>
              <a:t>вопросы к </a:t>
            </a:r>
            <a:r>
              <a:rPr lang="ru-RU" sz="2400" dirty="0" smtClean="0"/>
              <a:t>тексту;</a:t>
            </a:r>
            <a:endParaRPr lang="ru-RU" sz="2400" dirty="0"/>
          </a:p>
          <a:p>
            <a:r>
              <a:rPr lang="ru-RU" sz="2400" dirty="0" smtClean="0"/>
              <a:t>найти </a:t>
            </a:r>
            <a:r>
              <a:rPr lang="ru-RU" sz="2400" dirty="0"/>
              <a:t>в тексте ответы на данные вопросы.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897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5924" y="550386"/>
            <a:ext cx="8596668" cy="408813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ОСНОВНОЙ ВИД САМОСТОЯТЕЛЬНОЙ РАБОТЫ УЧАЩИХСЯ – ВЫПОЛНЕНИЕ ДОМАШНЕГО ЗАДАНИЯ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9439" y="2514441"/>
            <a:ext cx="6210299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2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ОРГАНИЗАЦИЯ ДОМАШНЕЙ РАБОТЫ ПО МАТЕМАТИКЕ: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400" dirty="0"/>
              <a:t>ознакомиться с заданием;</a:t>
            </a:r>
          </a:p>
          <a:p>
            <a:pPr lvl="0"/>
            <a:r>
              <a:rPr lang="ru-RU" sz="2400" dirty="0"/>
              <a:t>вспомнить, что изучали на уроке, просмотреть записи в тетради;</a:t>
            </a:r>
          </a:p>
          <a:p>
            <a:pPr lvl="0"/>
            <a:r>
              <a:rPr lang="ru-RU" sz="2400" dirty="0"/>
              <a:t>прочитать и усвоить материал учебника, конспекта;</a:t>
            </a:r>
          </a:p>
          <a:p>
            <a:pPr lvl="0"/>
            <a:r>
              <a:rPr lang="ru-RU" sz="2400" dirty="0"/>
              <a:t>выполнить письменные задания, при необходимости опираясь на конспект;</a:t>
            </a:r>
          </a:p>
          <a:p>
            <a:pPr lvl="0"/>
            <a:r>
              <a:rPr lang="ru-RU" sz="2400" dirty="0"/>
              <a:t>составить план </a:t>
            </a:r>
            <a:r>
              <a:rPr lang="ru-RU" sz="2400" dirty="0" smtClean="0"/>
              <a:t>ответа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4722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ВЫПОЛНЕНИЕ ПИСЬМЕНОЙ ДОМАШНЕЙ РАБОТЫ: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sz="2400" dirty="0"/>
              <a:t>прочитать задания, изучить их;</a:t>
            </a:r>
          </a:p>
          <a:p>
            <a:pPr lvl="0"/>
            <a:r>
              <a:rPr lang="ru-RU" sz="2400" dirty="0"/>
              <a:t>продумать какие правила и задания следует применить для их выполнения, пользуясь, если нужно, предыдущей письменной работой, общими и частными приёмами решения задач;</a:t>
            </a:r>
          </a:p>
          <a:p>
            <a:pPr lvl="0"/>
            <a:r>
              <a:rPr lang="ru-RU" sz="2400" dirty="0"/>
              <a:t>если нужно, выполнить задания полностью или частично на черновике;</a:t>
            </a:r>
          </a:p>
          <a:p>
            <a:pPr lvl="0"/>
            <a:r>
              <a:rPr lang="ru-RU" sz="2400" dirty="0"/>
              <a:t>проверить тем или иным способом решения задач;</a:t>
            </a:r>
          </a:p>
          <a:p>
            <a:pPr lvl="0"/>
            <a:r>
              <a:rPr lang="ru-RU" sz="2400" dirty="0"/>
              <a:t>записать выполненные задания в тетрадь, соблюдая правила оформления работ и ведения тетради.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534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ЗАЛОГ УСПЕХА ПРИ САМОСТОЯТЕЛЬНОЙ РАБОТЕ: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3452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Рациональное использование учебного </a:t>
            </a:r>
            <a:r>
              <a:rPr lang="ru-RU" dirty="0" smtClean="0"/>
              <a:t>времени;</a:t>
            </a:r>
            <a:endParaRPr lang="ru-RU" dirty="0"/>
          </a:p>
          <a:p>
            <a:r>
              <a:rPr lang="ru-RU" dirty="0" smtClean="0"/>
              <a:t>Выделение </a:t>
            </a:r>
            <a:r>
              <a:rPr lang="ru-RU" dirty="0"/>
              <a:t>учебной </a:t>
            </a:r>
            <a:r>
              <a:rPr lang="ru-RU" dirty="0" smtClean="0"/>
              <a:t>задачи;</a:t>
            </a:r>
            <a:endParaRPr lang="ru-RU" dirty="0"/>
          </a:p>
          <a:p>
            <a:r>
              <a:rPr lang="ru-RU" dirty="0" smtClean="0"/>
              <a:t>Выделение </a:t>
            </a:r>
            <a:r>
              <a:rPr lang="ru-RU" dirty="0"/>
              <a:t>главной мысли в изучаемом </a:t>
            </a:r>
            <a:r>
              <a:rPr lang="ru-RU" dirty="0" smtClean="0"/>
              <a:t>материале;</a:t>
            </a:r>
            <a:endParaRPr lang="ru-RU" dirty="0"/>
          </a:p>
          <a:p>
            <a:r>
              <a:rPr lang="ru-RU" dirty="0" smtClean="0"/>
              <a:t>Составление </a:t>
            </a:r>
            <a:r>
              <a:rPr lang="ru-RU" dirty="0"/>
              <a:t>планов прочитанного или изученного материала, пользование этим </a:t>
            </a:r>
            <a:r>
              <a:rPr lang="ru-RU" dirty="0" smtClean="0"/>
              <a:t>материалом;</a:t>
            </a:r>
            <a:endParaRPr lang="ru-RU" dirty="0"/>
          </a:p>
          <a:p>
            <a:r>
              <a:rPr lang="ru-RU" dirty="0" smtClean="0"/>
              <a:t>Составление </a:t>
            </a:r>
            <a:r>
              <a:rPr lang="ru-RU" dirty="0"/>
              <a:t>логической схемы </a:t>
            </a:r>
            <a:r>
              <a:rPr lang="ru-RU" dirty="0" smtClean="0"/>
              <a:t>материала;</a:t>
            </a:r>
            <a:endParaRPr lang="ru-RU" dirty="0"/>
          </a:p>
          <a:p>
            <a:r>
              <a:rPr lang="ru-RU" dirty="0" smtClean="0"/>
              <a:t>Ведение </a:t>
            </a:r>
            <a:r>
              <a:rPr lang="ru-RU" dirty="0"/>
              <a:t>полного или тезисного </a:t>
            </a:r>
            <a:r>
              <a:rPr lang="ru-RU" dirty="0" smtClean="0"/>
              <a:t>конспекта;</a:t>
            </a:r>
            <a:endParaRPr lang="ru-RU" dirty="0"/>
          </a:p>
          <a:p>
            <a:r>
              <a:rPr lang="ru-RU" dirty="0" smtClean="0"/>
              <a:t>Умение </a:t>
            </a:r>
            <a:r>
              <a:rPr lang="ru-RU" dirty="0"/>
              <a:t>применять памятки, карточки-консультанты, ранее решенные базисные задачи и </a:t>
            </a:r>
            <a:r>
              <a:rPr lang="ru-RU" dirty="0" smtClean="0"/>
              <a:t>упражнения;</a:t>
            </a:r>
            <a:endParaRPr lang="ru-RU" dirty="0"/>
          </a:p>
          <a:p>
            <a:r>
              <a:rPr lang="ru-RU" dirty="0" smtClean="0"/>
              <a:t>Умение </a:t>
            </a:r>
            <a:r>
              <a:rPr lang="ru-RU" dirty="0"/>
              <a:t>работать над </a:t>
            </a:r>
            <a:r>
              <a:rPr lang="ru-RU" dirty="0" smtClean="0"/>
              <a:t>ошибками;</a:t>
            </a:r>
            <a:endParaRPr lang="ru-RU" dirty="0"/>
          </a:p>
          <a:p>
            <a:r>
              <a:rPr lang="ru-RU" dirty="0" smtClean="0"/>
              <a:t>Умение </a:t>
            </a:r>
            <a:r>
              <a:rPr lang="ru-RU" dirty="0"/>
              <a:t>применять базисные знания при решении заданий с повышением уровня </a:t>
            </a:r>
            <a:r>
              <a:rPr lang="ru-RU" dirty="0" smtClean="0"/>
              <a:t>сложности;</a:t>
            </a:r>
            <a:endParaRPr lang="ru-RU" dirty="0"/>
          </a:p>
          <a:p>
            <a:r>
              <a:rPr lang="ru-RU" dirty="0" smtClean="0"/>
              <a:t>Умение </a:t>
            </a:r>
            <a:r>
              <a:rPr lang="ru-RU" dirty="0"/>
              <a:t>составлять рецензию.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3371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i="1" dirty="0"/>
              <a:t>«Самостоятельная работа школьника есть следствие правильно организованной его учебной деятельности на уроке, что мотивирует самостоятельное её расширение, углубление и продолжение в свободное время».</a:t>
            </a:r>
            <a:br>
              <a:rPr lang="ru-RU" sz="4000" i="1" dirty="0"/>
            </a:br>
            <a:r>
              <a:rPr lang="ru-RU" sz="4000" i="1" dirty="0"/>
              <a:t/>
            </a:r>
            <a:br>
              <a:rPr lang="ru-RU" sz="4000" i="1" dirty="0"/>
            </a:br>
            <a:endParaRPr lang="ru-RU" sz="40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509260"/>
            <a:ext cx="8596668" cy="532102"/>
          </a:xfrm>
        </p:spPr>
        <p:txBody>
          <a:bodyPr/>
          <a:lstStyle/>
          <a:p>
            <a:pPr marL="0" indent="0" algn="r">
              <a:buNone/>
            </a:pPr>
            <a:r>
              <a:rPr lang="ru-RU" sz="2800" i="1" dirty="0"/>
              <a:t>А.И. Зимняя</a:t>
            </a:r>
          </a:p>
        </p:txBody>
      </p:sp>
    </p:spTree>
    <p:extLst>
      <p:ext uri="{BB962C8B-B14F-4D97-AF65-F5344CB8AC3E}">
        <p14:creationId xmlns:p14="http://schemas.microsoft.com/office/powerpoint/2010/main" val="2315699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074" y="701040"/>
            <a:ext cx="8596668" cy="132080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БЛАГОДАРЮ ЗА ВНИМАНИЕ!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3074" y="3452179"/>
            <a:ext cx="8596668" cy="388077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749" y="1903166"/>
            <a:ext cx="7277451" cy="415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3094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73</TotalTime>
  <Words>738</Words>
  <Application>Microsoft Office PowerPoint</Application>
  <PresentationFormat>Широкоэкранный</PresentationFormat>
  <Paragraphs>83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Грань</vt:lpstr>
      <vt:lpstr>Формирование навыков самостоятельной работы учащихся в процессе изучения математики  </vt:lpstr>
      <vt:lpstr>«Нужно, чтобы дети, по возможности, учились самостоятельно, а учитель руководил этим самостоятельным                  процессом и давал для  него материал».                                                                                     </vt:lpstr>
      <vt:lpstr>Презентация PowerPoint</vt:lpstr>
      <vt:lpstr>САМОСТОЯТЕЛЬНАЯ РАБОТА средство обучения, которое:</vt:lpstr>
      <vt:lpstr>ВИДЫ САМОСТОЯТЕЛЬНОЙ РАБОТЫ ПО ДИДАКТИЧЕСКОЙ ЦЕЛИ:</vt:lpstr>
      <vt:lpstr>САМОСТОЯТЕЛЬНЫЕ РАБОТЫ делятся на:</vt:lpstr>
      <vt:lpstr>СЛАГАЕМЫЕ САМОСТОЯТЕЛЬНОЙ РАБОТЫ:</vt:lpstr>
      <vt:lpstr>ВИДЫ САМОСТОЯТЕЛЬНОЙ РАБОТЫ:</vt:lpstr>
      <vt:lpstr>УСЛОВИЯ ВЫБОРА УПРАЖНЕНИЙ ДЛЯ РАБОТЫ С КНИГОЙ:</vt:lpstr>
      <vt:lpstr>ОСНОВНЫЕ ПРИЕМЫ РАБОТЫ С УЧЕБНИКОМ:</vt:lpstr>
      <vt:lpstr>ОСНОВНОЙ ВИД САМОСТОЯТЕЛЬНОЙ РАБОТЫ УЧАЩИХСЯ – ВЫПОЛНЕНИЕ ДОМАШНЕГО ЗАДАНИЯ</vt:lpstr>
      <vt:lpstr>ОРГАНИЗАЦИЯ ДОМАШНЕЙ РАБОТЫ ПО МАТЕМАТИКЕ: </vt:lpstr>
      <vt:lpstr>ВЫПОЛНЕНИЕ ПИСЬМЕНОЙ ДОМАШНЕЙ РАБОТЫ: </vt:lpstr>
      <vt:lpstr>ЗАЛОГ УСПЕХА ПРИ САМОСТОЯТЕЛЬНОЙ РАБОТЕ:</vt:lpstr>
      <vt:lpstr>«Самостоятельная работа школьника есть следствие правильно организованной его учебной деятельности на уроке, что мотивирует самостоятельное её расширение, углубление и продолжение в свободное время».  </vt:lpstr>
      <vt:lpstr>БЛАГОДАРЮ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навыков самостоятельной работы учащихся</dc:title>
  <dc:creator>1</dc:creator>
  <cp:lastModifiedBy>1</cp:lastModifiedBy>
  <cp:revision>9</cp:revision>
  <dcterms:created xsi:type="dcterms:W3CDTF">2017-02-25T14:37:52Z</dcterms:created>
  <dcterms:modified xsi:type="dcterms:W3CDTF">2017-02-26T09:34:04Z</dcterms:modified>
</cp:coreProperties>
</file>