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handoutMasterIdLst>
    <p:handoutMasterId r:id="rId27"/>
  </p:handoutMasterIdLst>
  <p:sldIdLst>
    <p:sldId id="330" r:id="rId2"/>
    <p:sldId id="385" r:id="rId3"/>
    <p:sldId id="331" r:id="rId4"/>
    <p:sldId id="384" r:id="rId5"/>
    <p:sldId id="318" r:id="rId6"/>
    <p:sldId id="386" r:id="rId7"/>
    <p:sldId id="390" r:id="rId8"/>
    <p:sldId id="397" r:id="rId9"/>
    <p:sldId id="396" r:id="rId10"/>
    <p:sldId id="389" r:id="rId11"/>
    <p:sldId id="387" r:id="rId12"/>
    <p:sldId id="388" r:id="rId13"/>
    <p:sldId id="393" r:id="rId14"/>
    <p:sldId id="391" r:id="rId15"/>
    <p:sldId id="337" r:id="rId16"/>
    <p:sldId id="392" r:id="rId17"/>
    <p:sldId id="371" r:id="rId18"/>
    <p:sldId id="395" r:id="rId19"/>
    <p:sldId id="394" r:id="rId20"/>
    <p:sldId id="342" r:id="rId21"/>
    <p:sldId id="360" r:id="rId22"/>
    <p:sldId id="353" r:id="rId23"/>
    <p:sldId id="351" r:id="rId24"/>
    <p:sldId id="333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  <a:srgbClr val="006600"/>
    <a:srgbClr val="CCFF99"/>
    <a:srgbClr val="FFFFCC"/>
    <a:srgbClr val="FFCC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ADC7C-CCD2-4230-BB4F-5A3405D67042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18F48-C0A2-4952-9778-590782AF92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42440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FA3847-4608-4092-A1CD-A21CF4026FBD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56F9F-0F85-47B4-8235-BA0C92255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8320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8643F3-D573-479B-8944-C85CB78C94C4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Цель этого упражнения – формирование у учащихся потребности в четкой формулировке определения понятия. Так, два утверждения «</a:t>
            </a:r>
            <a:r>
              <a:rPr lang="ru-RU" b="1" smtClean="0"/>
              <a:t>- отрезок – это часть прямой;» и «- луч – это часть прямой;» </a:t>
            </a:r>
            <a:r>
              <a:rPr lang="ru-RU" smtClean="0"/>
              <a:t>каждое из которых является верным, не может дать полного представления о том что такое отрезок и что такое луч. Поэтому у школьников возникает потребность дать более точное описание понятия. Таким образом достигается поставленная цель.</a:t>
            </a:r>
            <a:endParaRPr lang="ru-RU" b="1" smtClean="0"/>
          </a:p>
          <a:p>
            <a:pPr eaLnBrk="1" hangingPunct="1">
              <a:spcBef>
                <a:spcPct val="0"/>
              </a:spcBef>
            </a:pPr>
            <a:endParaRPr lang="ru-RU" b="1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AAFD9-7848-4E0F-99AF-340E5C4414BD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B4DD725-C8EB-4660-9870-5711AC57BC71}" type="slidenum">
              <a:rPr lang="ru-RU" smtClean="0"/>
              <a:pPr/>
              <a:t>20</a:t>
            </a:fld>
            <a:endParaRPr lang="ru-RU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3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8957C-FC3C-4F59-BF1C-0C5396616ED8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D7970-3F6E-41E6-832E-6F3859D3B2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ipe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gi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5400" b="1" dirty="0" smtClean="0">
                <a:solidFill>
                  <a:srgbClr val="002060"/>
                </a:solidFill>
                <a:ea typeface="+mn-ea"/>
                <a:cs typeface="+mn-cs"/>
              </a:rPr>
              <a:t>Загадка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2071670" y="1600200"/>
            <a:ext cx="661513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 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Под линейку я рисую</a:t>
            </a:r>
            <a:b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Очень ровную, простую</a:t>
            </a:r>
            <a:b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Всем заметную черту.</a:t>
            </a:r>
            <a:b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Как фигуру назову?</a:t>
            </a:r>
          </a:p>
        </p:txBody>
      </p:sp>
      <p:pic>
        <p:nvPicPr>
          <p:cNvPr id="4" name="Picture 4" descr="D:\Лена\картинки\анимация\смайлики\smiles-emocii-31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4071942"/>
            <a:ext cx="2357454" cy="2357454"/>
          </a:xfrm>
          <a:prstGeom prst="rect">
            <a:avLst/>
          </a:prstGeom>
          <a:noFill/>
        </p:spPr>
      </p:pic>
      <p:pic>
        <p:nvPicPr>
          <p:cNvPr id="5" name="Picture 4" descr="C:\Program Files\Microsoft Office\MEDIA\OFFICE14\Lines\j0115855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380000" flipV="1">
            <a:off x="400622" y="4602844"/>
            <a:ext cx="8597245" cy="143287"/>
          </a:xfrm>
          <a:prstGeom prst="rect">
            <a:avLst/>
          </a:prstGeom>
          <a:solidFill>
            <a:schemeClr val="accent2"/>
          </a:solidFill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3286116" y="2571744"/>
            <a:ext cx="2000264" cy="178595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00430" y="2857496"/>
            <a:ext cx="15617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Этапы работы</a:t>
            </a:r>
          </a:p>
        </p:txBody>
      </p:sp>
      <p:sp>
        <p:nvSpPr>
          <p:cNvPr id="8" name="Солнце 7"/>
          <p:cNvSpPr/>
          <p:nvPr/>
        </p:nvSpPr>
        <p:spPr>
          <a:xfrm>
            <a:off x="428596" y="0"/>
            <a:ext cx="8501122" cy="6643710"/>
          </a:xfrm>
          <a:prstGeom prst="su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05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ea typeface="Times New Roman" pitchFamily="18" charset="0"/>
                <a:cs typeface="Times New Roman" pitchFamily="18" charset="0"/>
              </a:rPr>
              <a:t>Виды деятельности</a:t>
            </a:r>
          </a:p>
          <a:p>
            <a:pPr lvl="0" algn="ctr"/>
            <a:endParaRPr lang="ru-RU" sz="105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72753" y="3036629"/>
            <a:ext cx="1851158" cy="8519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Работа в группах</a:t>
            </a:r>
            <a:endParaRPr lang="ru-RU" sz="2400" b="1" dirty="0" smtClean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000496" y="428604"/>
            <a:ext cx="15393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Создание </a:t>
            </a:r>
          </a:p>
          <a:p>
            <a:pPr lvl="0" algn="ctr"/>
            <a:r>
              <a:rPr lang="ru-RU" sz="2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эталона</a:t>
            </a:r>
            <a:endParaRPr lang="ru-RU" sz="2400" b="1" dirty="0" smtClean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2082443">
            <a:off x="5786446" y="1071546"/>
            <a:ext cx="212160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Открытие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нового знания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072330" y="2857496"/>
            <a:ext cx="15835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Пробное задание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929322" y="4714884"/>
            <a:ext cx="19288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Причина затруднения</a:t>
            </a:r>
            <a:r>
              <a:rPr lang="ru-RU" sz="20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rot="19499544">
            <a:off x="1428728" y="1071546"/>
            <a:ext cx="22145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Самопроверка</a:t>
            </a:r>
            <a:endParaRPr lang="ru-RU" sz="2400" b="1" dirty="0" smtClean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571604" y="4786322"/>
            <a:ext cx="19174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lang="ru-RU" sz="2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амооценка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,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357554" y="5429264"/>
            <a:ext cx="257653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Самостоятельная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работа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5112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ea typeface="+mn-ea"/>
                <a:cs typeface="+mn-cs"/>
              </a:rPr>
              <a:t>Отгадайте кроссворд</a:t>
            </a:r>
            <a:b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ea typeface="+mn-ea"/>
                <a:cs typeface="+mn-cs"/>
              </a:rPr>
            </a:b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ru-RU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00037" y="1214423"/>
          <a:ext cx="5072099" cy="3169920"/>
        </p:xfrm>
        <a:graphic>
          <a:graphicData uri="http://schemas.openxmlformats.org/drawingml/2006/table">
            <a:tbl>
              <a:tblPr/>
              <a:tblGrid>
                <a:gridCol w="461100"/>
                <a:gridCol w="461100"/>
                <a:gridCol w="461100"/>
                <a:gridCol w="461100"/>
                <a:gridCol w="461100"/>
                <a:gridCol w="445469"/>
                <a:gridCol w="476730"/>
                <a:gridCol w="461100"/>
                <a:gridCol w="461100"/>
                <a:gridCol w="461100"/>
                <a:gridCol w="461100"/>
              </a:tblGrid>
              <a:tr h="4066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+mn-lt"/>
                          <a:ea typeface="Times New Roman"/>
                        </a:rPr>
                        <a:t>2</a:t>
                      </a:r>
                      <a:endParaRPr lang="ru-RU" sz="3200" dirty="0">
                        <a:latin typeface="+mn-lt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6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Arial"/>
                          <a:ea typeface="Times New Roman"/>
                        </a:rPr>
                        <a:t>3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4574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574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Arial"/>
                          <a:ea typeface="Times New Roman"/>
                        </a:rPr>
                        <a:t> </a:t>
                      </a:r>
                      <a:endParaRPr lang="ru-RU" sz="3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Arial"/>
                          <a:ea typeface="Times New Roman"/>
                        </a:rPr>
                        <a:t> </a:t>
                      </a:r>
                      <a:endParaRPr lang="ru-RU" sz="3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Arial"/>
                          <a:ea typeface="Times New Roman"/>
                        </a:rPr>
                        <a:t>4</a:t>
                      </a:r>
                      <a:endParaRPr lang="ru-RU" sz="3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74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Arial"/>
                          <a:ea typeface="Times New Roman"/>
                        </a:rPr>
                        <a:t> </a:t>
                      </a:r>
                      <a:endParaRPr lang="ru-RU" sz="3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Arial"/>
                          <a:ea typeface="Times New Roman"/>
                        </a:rPr>
                        <a:t> </a:t>
                      </a:r>
                      <a:endParaRPr lang="ru-RU" sz="3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74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Arial"/>
                          <a:ea typeface="Times New Roman"/>
                        </a:rPr>
                        <a:t>1</a:t>
                      </a:r>
                      <a:endParaRPr lang="ru-RU" sz="3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714744" y="2214554"/>
            <a:ext cx="514350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</a:rPr>
              <a:t>Множество точек, построенных с помощью линейки.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</a:rPr>
              <a:t>То, что не имеет частей.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</a:rPr>
              <a:t>Часть прямой, ограниченная двумя точками.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</a:rPr>
              <a:t>Часть прямой, имеющая начало, но не имеющая конца.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85786" y="1428736"/>
          <a:ext cx="7286675" cy="4143407"/>
        </p:xfrm>
        <a:graphic>
          <a:graphicData uri="http://schemas.openxmlformats.org/drawingml/2006/table">
            <a:tbl>
              <a:tblPr/>
              <a:tblGrid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</a:tblGrid>
              <a:tr h="6895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+mn-lt"/>
                          <a:ea typeface="Times New Roman"/>
                        </a:rPr>
                        <a:t>2</a:t>
                      </a:r>
                      <a:endParaRPr lang="ru-RU" sz="3200" dirty="0">
                        <a:latin typeface="+mn-lt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07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Arial"/>
                          <a:ea typeface="Times New Roman"/>
                        </a:rPr>
                        <a:t>3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р</a:t>
                      </a:r>
                      <a:endParaRPr lang="ru-RU" sz="36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з</a:t>
                      </a:r>
                      <a:endParaRPr lang="ru-RU" sz="36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6907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Arial"/>
                          <a:ea typeface="Times New Roman"/>
                        </a:rPr>
                        <a:t> </a:t>
                      </a:r>
                      <a:endParaRPr lang="ru-RU" sz="3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907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Arial"/>
                          <a:ea typeface="Times New Roman"/>
                        </a:rPr>
                        <a:t> </a:t>
                      </a:r>
                      <a:endParaRPr lang="ru-RU" sz="3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ru-RU" sz="3600" b="1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4</a:t>
                      </a:r>
                      <a:endParaRPr lang="ru-RU" sz="3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л</a:t>
                      </a:r>
                      <a:endParaRPr lang="ru-RU" sz="36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у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07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Arial"/>
                          <a:ea typeface="Times New Roman"/>
                        </a:rPr>
                        <a:t> </a:t>
                      </a:r>
                      <a:endParaRPr lang="ru-RU" sz="36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ru-RU" sz="3600" b="1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ru-RU" sz="3600" b="1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 </a:t>
                      </a:r>
                      <a:endParaRPr lang="ru-RU" sz="36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907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Arial"/>
                          <a:ea typeface="Times New Roman"/>
                        </a:rPr>
                        <a:t>1</a:t>
                      </a:r>
                      <a:endParaRPr lang="ru-RU" sz="36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п</a:t>
                      </a:r>
                      <a:endParaRPr lang="ru-RU" sz="3600" b="1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р</a:t>
                      </a:r>
                      <a:endParaRPr lang="ru-RU" sz="3600" b="1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/>
                          <a:ea typeface="Times New Roman"/>
                        </a:rPr>
                        <a:t>я</a:t>
                      </a:r>
                      <a:endParaRPr lang="ru-RU" sz="36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457200" y="428604"/>
            <a:ext cx="8686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ПРОВЕРЬ !</a:t>
            </a:r>
            <a:endParaRPr kumimoji="0" lang="ru-RU" sz="5400" b="1" i="0" u="none" strike="noStrike" kern="1200" cap="none" spc="0" normalizeH="0" baseline="0" noProof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 descr="D:\Лена\картинки\анимация\смайлики\MOI1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4425593"/>
            <a:ext cx="2000264" cy="209705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85786" y="142852"/>
            <a:ext cx="7772400" cy="1470025"/>
          </a:xfrm>
          <a:prstGeom prst="rect">
            <a:avLst/>
          </a:prstGeom>
        </p:spPr>
        <p:txBody>
          <a:bodyPr lIns="45720" tIns="0" rIns="45720" bIns="0" anchor="b"/>
          <a:lstStyle/>
          <a:p>
            <a:pPr algn="ctr" eaLnBrk="0" hangingPunct="0">
              <a:defRPr/>
            </a:pPr>
            <a:r>
              <a:rPr lang="ru-RU" sz="6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ea typeface="+mj-ea"/>
                <a:cs typeface="+mj-cs"/>
              </a:rPr>
              <a:t>Классная </a:t>
            </a:r>
            <a:r>
              <a:rPr lang="ru-RU" sz="66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ea typeface="+mj-ea"/>
                <a:cs typeface="+mj-cs"/>
              </a:rPr>
              <a:t>работа.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785786" y="1142984"/>
            <a:ext cx="7772400" cy="1470025"/>
          </a:xfrm>
          <a:prstGeom prst="rect">
            <a:avLst/>
          </a:prstGeom>
        </p:spPr>
        <p:txBody>
          <a:bodyPr lIns="45720" tIns="0" rIns="45720" bIns="0" anchor="b"/>
          <a:lstStyle/>
          <a:p>
            <a:pPr algn="ctr" eaLnBrk="0" hangingPunct="0">
              <a:defRPr/>
            </a:pPr>
            <a:r>
              <a:rPr lang="ru-RU" sz="6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ea typeface="+mj-ea"/>
                <a:cs typeface="+mj-cs"/>
              </a:rPr>
              <a:t>Прямая. Отрезок. Луч.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4">
                    <a:lumMod val="50000"/>
                  </a:schemeClr>
                </a:solidFill>
              </a:rPr>
              <a:t>План:</a:t>
            </a:r>
            <a:endParaRPr lang="ru-RU" sz="5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34" y="1397000"/>
          <a:ext cx="8143932" cy="3580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3932"/>
              </a:tblGrid>
              <a:tr h="7461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Выполнить  задание  и проанализировать его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Выяснить</a:t>
                      </a:r>
                      <a:r>
                        <a:rPr lang="ru-RU" sz="2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2800" dirty="0" smtClean="0">
                        <a:latin typeface="+mn-lt"/>
                      </a:endParaRPr>
                    </a:p>
                    <a:p>
                      <a:r>
                        <a:rPr lang="ru-RU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28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latin typeface="+mn-lt"/>
                          <a:ea typeface="Calibri"/>
                          <a:cs typeface="Times New Roman"/>
                        </a:rPr>
                        <a:t>Сделать вывод о какой фигуре.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Создать эталон</a:t>
                      </a:r>
                    </a:p>
                    <a:p>
                      <a:endParaRPr lang="ru-RU" sz="28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 descr="D:\Лена\картинки\анимация\смайлики\smiles-emocii-24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4286256"/>
            <a:ext cx="2520280" cy="200802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4">
                    <a:lumMod val="50000"/>
                  </a:schemeClr>
                </a:solidFill>
              </a:rPr>
              <a:t>Эталон</a:t>
            </a:r>
            <a:endParaRPr lang="ru-RU" sz="5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8" descr="j023272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72132" y="4714884"/>
            <a:ext cx="2605088" cy="1373187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24384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2" algn="ctr" eaLnBrk="0" hangingPunct="0"/>
            <a:r>
              <a:rPr lang="ru-RU" sz="2200" b="1" dirty="0">
                <a:solidFill>
                  <a:schemeClr val="bg1"/>
                </a:solidFill>
                <a:latin typeface="Arial Narrow" pitchFamily="34" charset="0"/>
              </a:rPr>
              <a:t>Какие из следующих утверждений вы выбрали бы для того, чтобы объяснить, что такое отрезок и что такое луч:</a:t>
            </a:r>
          </a:p>
        </p:txBody>
      </p:sp>
      <p:sp>
        <p:nvSpPr>
          <p:cNvPr id="3094" name="Text Box 22"/>
          <p:cNvSpPr txBox="1">
            <a:spLocks noChangeArrowheads="1"/>
          </p:cNvSpPr>
          <p:nvPr/>
        </p:nvSpPr>
        <p:spPr bwMode="auto">
          <a:xfrm>
            <a:off x="3286116" y="5357826"/>
            <a:ext cx="4267200" cy="369332"/>
          </a:xfrm>
          <a:prstGeom prst="rect">
            <a:avLst/>
          </a:prstGeom>
          <a:solidFill>
            <a:srgbClr val="ABE3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b="1" dirty="0" smtClean="0">
                <a:latin typeface="Arial Narrow" pitchFamily="34" charset="0"/>
              </a:rPr>
              <a:t>-;</a:t>
            </a:r>
            <a:endParaRPr lang="ru-RU" b="1" dirty="0">
              <a:latin typeface="Arial Narrow" pitchFamily="34" charset="0"/>
            </a:endParaRPr>
          </a:p>
        </p:txBody>
      </p:sp>
      <p:sp>
        <p:nvSpPr>
          <p:cNvPr id="3107" name="Line 35"/>
          <p:cNvSpPr>
            <a:spLocks noChangeShapeType="1"/>
          </p:cNvSpPr>
          <p:nvPr/>
        </p:nvSpPr>
        <p:spPr bwMode="auto">
          <a:xfrm>
            <a:off x="4586288" y="3322638"/>
            <a:ext cx="0" cy="3276600"/>
          </a:xfrm>
          <a:prstGeom prst="line">
            <a:avLst/>
          </a:prstGeom>
          <a:noFill/>
          <a:ln w="38100">
            <a:pattFill prst="lgConfetti">
              <a:fgClr>
                <a:srgbClr val="FFD1D1"/>
              </a:fgClr>
              <a:bgClr>
                <a:srgbClr val="ABE3FF"/>
              </a:bgClr>
            </a:patt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857224" y="2214554"/>
          <a:ext cx="6619900" cy="358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9950"/>
                <a:gridCol w="330995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Знать!!!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Arial Narrow" pitchFamily="34" charset="0"/>
                        </a:rPr>
                        <a:t>отрезок – часть прямой, ограниченная двумя точками этой прямой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 Narrow" pitchFamily="34" charset="0"/>
                        </a:rPr>
                        <a:t>луч – часть прямой, ограниченная с одной стороны какой-либо точкой этой прямой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4357686" y="2714620"/>
            <a:ext cx="2281237" cy="468312"/>
            <a:chOff x="864" y="1112"/>
            <a:chExt cx="1437" cy="295"/>
          </a:xfrm>
        </p:grpSpPr>
        <p:sp>
          <p:nvSpPr>
            <p:cNvPr id="31764" name="Line 6"/>
            <p:cNvSpPr>
              <a:spLocks noChangeShapeType="1"/>
            </p:cNvSpPr>
            <p:nvPr/>
          </p:nvSpPr>
          <p:spPr bwMode="auto">
            <a:xfrm>
              <a:off x="1008" y="1136"/>
              <a:ext cx="125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65" name="Oval 7"/>
            <p:cNvSpPr>
              <a:spLocks noChangeArrowheads="1"/>
            </p:cNvSpPr>
            <p:nvPr/>
          </p:nvSpPr>
          <p:spPr bwMode="auto">
            <a:xfrm>
              <a:off x="984" y="1112"/>
              <a:ext cx="34" cy="47"/>
            </a:xfrm>
            <a:prstGeom prst="ellipse">
              <a:avLst/>
            </a:prstGeom>
            <a:solidFill>
              <a:srgbClr val="FEEDCE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66" name="Oval 8"/>
            <p:cNvSpPr>
              <a:spLocks noChangeArrowheads="1"/>
            </p:cNvSpPr>
            <p:nvPr/>
          </p:nvSpPr>
          <p:spPr bwMode="auto">
            <a:xfrm>
              <a:off x="2234" y="1113"/>
              <a:ext cx="34" cy="47"/>
            </a:xfrm>
            <a:prstGeom prst="ellipse">
              <a:avLst/>
            </a:prstGeom>
            <a:solidFill>
              <a:srgbClr val="FEEDC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67" name="Text Box 9"/>
            <p:cNvSpPr txBox="1">
              <a:spLocks noChangeArrowheads="1"/>
            </p:cNvSpPr>
            <p:nvPr/>
          </p:nvSpPr>
          <p:spPr bwMode="auto">
            <a:xfrm>
              <a:off x="864" y="1136"/>
              <a:ext cx="35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ru-RU" sz="2000" i="1">
                  <a:solidFill>
                    <a:srgbClr val="000000"/>
                  </a:solidFill>
                </a:rPr>
                <a:t>M</a:t>
              </a:r>
            </a:p>
          </p:txBody>
        </p:sp>
        <p:sp>
          <p:nvSpPr>
            <p:cNvPr id="31768" name="Text Box 10"/>
            <p:cNvSpPr txBox="1">
              <a:spLocks noChangeArrowheads="1"/>
            </p:cNvSpPr>
            <p:nvPr/>
          </p:nvSpPr>
          <p:spPr bwMode="auto">
            <a:xfrm>
              <a:off x="2061" y="1157"/>
              <a:ext cx="240" cy="250"/>
            </a:xfrm>
            <a:prstGeom prst="rect">
              <a:avLst/>
            </a:prstGeom>
            <a:solidFill>
              <a:srgbClr val="FEEDCE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ru-RU" sz="2000" i="1">
                  <a:solidFill>
                    <a:srgbClr val="000000"/>
                  </a:solidFill>
                </a:rPr>
                <a:t>N</a:t>
              </a:r>
              <a:endParaRPr lang="ru-RU" sz="20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4643438" y="5286388"/>
            <a:ext cx="2163763" cy="473075"/>
            <a:chOff x="3456" y="1104"/>
            <a:chExt cx="1363" cy="298"/>
          </a:xfrm>
        </p:grpSpPr>
        <p:sp>
          <p:nvSpPr>
            <p:cNvPr id="31758" name="Text Box 13"/>
            <p:cNvSpPr txBox="1">
              <a:spLocks noChangeArrowheads="1"/>
            </p:cNvSpPr>
            <p:nvPr/>
          </p:nvSpPr>
          <p:spPr bwMode="auto">
            <a:xfrm>
              <a:off x="4512" y="1152"/>
              <a:ext cx="307" cy="250"/>
            </a:xfrm>
            <a:prstGeom prst="rect">
              <a:avLst/>
            </a:prstGeom>
            <a:solidFill>
              <a:srgbClr val="ABE3FF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ru-RU" sz="2000" i="1">
                  <a:solidFill>
                    <a:srgbClr val="000000"/>
                  </a:solidFill>
                </a:rPr>
                <a:t>M</a:t>
              </a:r>
              <a:endParaRPr lang="ru-RU" sz="2000">
                <a:solidFill>
                  <a:srgbClr val="000000"/>
                </a:solidFill>
              </a:endParaRPr>
            </a:p>
          </p:txBody>
        </p:sp>
        <p:sp>
          <p:nvSpPr>
            <p:cNvPr id="31759" name="Text Box 14"/>
            <p:cNvSpPr txBox="1">
              <a:spLocks noChangeArrowheads="1"/>
            </p:cNvSpPr>
            <p:nvPr/>
          </p:nvSpPr>
          <p:spPr bwMode="auto">
            <a:xfrm>
              <a:off x="3469" y="1152"/>
              <a:ext cx="327" cy="250"/>
            </a:xfrm>
            <a:prstGeom prst="rect">
              <a:avLst/>
            </a:prstGeom>
            <a:solidFill>
              <a:srgbClr val="ABE3FF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ru-RU" sz="2000" i="1" dirty="0">
                  <a:solidFill>
                    <a:srgbClr val="000000"/>
                  </a:solidFill>
                </a:rPr>
                <a:t>N</a:t>
              </a:r>
              <a:endParaRPr lang="ru-RU" sz="2000" dirty="0">
                <a:solidFill>
                  <a:srgbClr val="000000"/>
                </a:solidFill>
              </a:endParaRPr>
            </a:p>
          </p:txBody>
        </p: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3456" y="1104"/>
              <a:ext cx="1272" cy="19"/>
              <a:chOff x="2943" y="1320"/>
              <a:chExt cx="1272" cy="19"/>
            </a:xfrm>
          </p:grpSpPr>
          <p:sp>
            <p:nvSpPr>
              <p:cNvPr id="31761" name="Oval 16"/>
              <p:cNvSpPr>
                <a:spLocks noChangeArrowheads="1"/>
              </p:cNvSpPr>
              <p:nvPr/>
            </p:nvSpPr>
            <p:spPr bwMode="auto">
              <a:xfrm rot="-8871487">
                <a:off x="4191" y="1320"/>
                <a:ext cx="24" cy="19"/>
              </a:xfrm>
              <a:prstGeom prst="ellipse">
                <a:avLst/>
              </a:prstGeom>
              <a:solidFill>
                <a:srgbClr val="ABE3FF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762" name="Line 17"/>
              <p:cNvSpPr>
                <a:spLocks noChangeShapeType="1"/>
              </p:cNvSpPr>
              <p:nvPr/>
            </p:nvSpPr>
            <p:spPr bwMode="auto">
              <a:xfrm>
                <a:off x="2943" y="1333"/>
                <a:ext cx="1253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utoUpdateAnimBg="0"/>
      <p:bldP spid="3094" grpId="0" animBg="1" autoUpdateAnimBg="0"/>
      <p:bldP spid="310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2" descr="C:\Организатор клипов (Microsoft)\j0434411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4643446"/>
            <a:ext cx="1601787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Выноска-облако 26"/>
          <p:cNvSpPr/>
          <p:nvPr/>
        </p:nvSpPr>
        <p:spPr>
          <a:xfrm flipH="1">
            <a:off x="1071538" y="142852"/>
            <a:ext cx="4786314" cy="1714536"/>
          </a:xfrm>
          <a:prstGeom prst="cloudCallout">
            <a:avLst>
              <a:gd name="adj1" fmla="val 35996"/>
              <a:gd name="adj2" fmla="val 35870"/>
            </a:avLst>
          </a:prstGeom>
          <a:gradFill flip="none" rotWithShape="1">
            <a:gsLst>
              <a:gs pos="0">
                <a:schemeClr val="bg1"/>
              </a:gs>
              <a:gs pos="69000">
                <a:schemeClr val="accent5">
                  <a:lumMod val="40000"/>
                  <a:lumOff val="60000"/>
                </a:schemeClr>
              </a:gs>
              <a:gs pos="41000">
                <a:schemeClr val="bg1"/>
              </a:gs>
            </a:gsLst>
            <a:lin ang="5400000" scaled="1"/>
            <a:tileRect/>
          </a:gradFill>
          <a:ln w="9525">
            <a:solidFill>
              <a:srgbClr val="0070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Правила работы в группе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0" y="5905500"/>
            <a:ext cx="9144000" cy="1123950"/>
            <a:chOff x="0" y="3113"/>
            <a:chExt cx="5760" cy="1207"/>
          </a:xfrm>
        </p:grpSpPr>
        <p:pic>
          <p:nvPicPr>
            <p:cNvPr id="55302" name="Picture 14" descr="6c4931c9ccfe"/>
            <p:cNvPicPr>
              <a:picLocks noChangeAspect="1" noChangeArrowheads="1"/>
            </p:cNvPicPr>
            <p:nvPr/>
          </p:nvPicPr>
          <p:blipFill>
            <a:blip r:embed="rId2">
              <a:lum bright="48000" contrast="-12000"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-223" r="57031"/>
            <a:stretch>
              <a:fillRect/>
            </a:stretch>
          </p:blipFill>
          <p:spPr bwMode="auto">
            <a:xfrm rot="5400000" flipH="1">
              <a:off x="3648" y="2209"/>
              <a:ext cx="1207" cy="3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303" name="Picture 15" descr="6c4931c9ccfe"/>
            <p:cNvPicPr>
              <a:picLocks noChangeAspect="1" noChangeArrowheads="1"/>
            </p:cNvPicPr>
            <p:nvPr/>
          </p:nvPicPr>
          <p:blipFill>
            <a:blip r:embed="rId2">
              <a:lum bright="42000" contrast="-12000"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-223" r="57031"/>
            <a:stretch>
              <a:fillRect/>
            </a:stretch>
          </p:blipFill>
          <p:spPr bwMode="auto">
            <a:xfrm rot="-5400000">
              <a:off x="768" y="2345"/>
              <a:ext cx="1207" cy="2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Прямоугольник 6"/>
          <p:cNvSpPr/>
          <p:nvPr/>
        </p:nvSpPr>
        <p:spPr>
          <a:xfrm>
            <a:off x="714375" y="2286000"/>
            <a:ext cx="8032750" cy="3668713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rgbClr val="81DEFF"/>
              </a:gs>
              <a:gs pos="100000">
                <a:srgbClr val="57FFFF"/>
              </a:gs>
            </a:gsLst>
            <a:lin ang="2700000" scaled="1"/>
            <a:tileRect/>
          </a:gradFill>
          <a:ln w="28575">
            <a:solidFill>
              <a:srgbClr val="0070C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 bwMode="auto">
          <a:xfrm>
            <a:off x="7164388" y="5449888"/>
            <a:ext cx="1079500" cy="936625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Овал 16"/>
          <p:cNvSpPr/>
          <p:nvPr/>
        </p:nvSpPr>
        <p:spPr bwMode="auto">
          <a:xfrm>
            <a:off x="5938838" y="5449888"/>
            <a:ext cx="1081087" cy="936625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 bwMode="auto">
          <a:xfrm>
            <a:off x="2222500" y="5434013"/>
            <a:ext cx="1081088" cy="936625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 bwMode="auto">
          <a:xfrm>
            <a:off x="1071563" y="5434013"/>
            <a:ext cx="1079500" cy="936625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 bwMode="auto">
          <a:xfrm>
            <a:off x="1287463" y="5649913"/>
            <a:ext cx="647700" cy="576262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Овал 20"/>
          <p:cNvSpPr/>
          <p:nvPr/>
        </p:nvSpPr>
        <p:spPr bwMode="auto">
          <a:xfrm>
            <a:off x="2438400" y="5649913"/>
            <a:ext cx="649288" cy="576262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Овал 21"/>
          <p:cNvSpPr/>
          <p:nvPr/>
        </p:nvSpPr>
        <p:spPr bwMode="auto">
          <a:xfrm>
            <a:off x="6156325" y="5665788"/>
            <a:ext cx="647700" cy="576262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Овал 22"/>
          <p:cNvSpPr/>
          <p:nvPr/>
        </p:nvSpPr>
        <p:spPr bwMode="auto">
          <a:xfrm>
            <a:off x="7380288" y="5665788"/>
            <a:ext cx="647700" cy="576262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Хорда 24"/>
          <p:cNvSpPr/>
          <p:nvPr/>
        </p:nvSpPr>
        <p:spPr bwMode="auto">
          <a:xfrm rot="5400000">
            <a:off x="3806031" y="-1948656"/>
            <a:ext cx="1817688" cy="9429750"/>
          </a:xfrm>
          <a:prstGeom prst="chord">
            <a:avLst>
              <a:gd name="adj1" fmla="val 5830278"/>
              <a:gd name="adj2" fmla="val 15779211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Выноска-облако 31"/>
          <p:cNvSpPr/>
          <p:nvPr/>
        </p:nvSpPr>
        <p:spPr>
          <a:xfrm>
            <a:off x="6858016" y="214290"/>
            <a:ext cx="2071702" cy="928670"/>
          </a:xfrm>
          <a:prstGeom prst="cloudCallout">
            <a:avLst>
              <a:gd name="adj1" fmla="val 46588"/>
              <a:gd name="adj2" fmla="val 2461"/>
            </a:avLst>
          </a:prstGeom>
          <a:gradFill flip="none" rotWithShape="1">
            <a:gsLst>
              <a:gs pos="0">
                <a:schemeClr val="bg1"/>
              </a:gs>
              <a:gs pos="69000">
                <a:schemeClr val="accent5">
                  <a:lumMod val="40000"/>
                  <a:lumOff val="60000"/>
                </a:schemeClr>
              </a:gs>
              <a:gs pos="41000">
                <a:schemeClr val="bg1"/>
              </a:gs>
            </a:gsLst>
            <a:lin ang="5400000" scaled="1"/>
            <a:tileRect/>
          </a:gradFill>
          <a:ln w="9525">
            <a:solidFill>
              <a:srgbClr val="0070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dirty="0"/>
              <a:t>П</a:t>
            </a:r>
          </a:p>
        </p:txBody>
      </p:sp>
      <p:grpSp>
        <p:nvGrpSpPr>
          <p:cNvPr id="3" name="Группа 36"/>
          <p:cNvGrpSpPr>
            <a:grpSpLocks/>
          </p:cNvGrpSpPr>
          <p:nvPr/>
        </p:nvGrpSpPr>
        <p:grpSpPr bwMode="auto">
          <a:xfrm>
            <a:off x="6215063" y="2438400"/>
            <a:ext cx="2286000" cy="2214563"/>
            <a:chOff x="5929322" y="1071546"/>
            <a:chExt cx="2286016" cy="2214578"/>
          </a:xfrm>
        </p:grpSpPr>
        <p:grpSp>
          <p:nvGrpSpPr>
            <p:cNvPr id="4" name="Группа 35"/>
            <p:cNvGrpSpPr>
              <a:grpSpLocks/>
            </p:cNvGrpSpPr>
            <p:nvPr/>
          </p:nvGrpSpPr>
          <p:grpSpPr bwMode="auto">
            <a:xfrm>
              <a:off x="5929322" y="1071546"/>
              <a:ext cx="2286016" cy="2214578"/>
              <a:chOff x="6286512" y="2428868"/>
              <a:chExt cx="2286016" cy="2214578"/>
            </a:xfrm>
          </p:grpSpPr>
          <p:sp>
            <p:nvSpPr>
              <p:cNvPr id="35" name="Прямоугольник 34"/>
              <p:cNvSpPr/>
              <p:nvPr/>
            </p:nvSpPr>
            <p:spPr>
              <a:xfrm>
                <a:off x="6500825" y="2643182"/>
                <a:ext cx="1857388" cy="178594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28" name="Рамка 27"/>
              <p:cNvSpPr/>
              <p:nvPr/>
            </p:nvSpPr>
            <p:spPr>
              <a:xfrm>
                <a:off x="6286512" y="2428868"/>
                <a:ext cx="2286016" cy="2214578"/>
              </a:xfrm>
              <a:prstGeom prst="frame">
                <a:avLst>
                  <a:gd name="adj1" fmla="val 9324"/>
                </a:avLst>
              </a:prstGeom>
              <a:solidFill>
                <a:srgbClr val="FFFF99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</p:grpSp>
        <p:pic>
          <p:nvPicPr>
            <p:cNvPr id="55321" name="Рисунок 0" descr="Смайлик весёлый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10000" contrast="20000"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3702" y="1357298"/>
              <a:ext cx="822162" cy="900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322" name="Рисунок 0" descr="Смайлик весёлый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10000" contrast="20000"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2330" y="2040152"/>
              <a:ext cx="857256" cy="93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323" name="Рисунок 0" descr="Смайлик весёлый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10000" contrast="20000"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5074" y="2143116"/>
              <a:ext cx="795158" cy="871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" name="TextBox 40"/>
          <p:cNvSpPr txBox="1"/>
          <p:nvPr/>
        </p:nvSpPr>
        <p:spPr>
          <a:xfrm>
            <a:off x="857224" y="2357431"/>
            <a:ext cx="5214937" cy="954107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группе должен быть ответственный.</a:t>
            </a:r>
          </a:p>
          <a:p>
            <a:pPr algn="ctr" eaLnBrk="1" hangingPunct="1"/>
            <a:endParaRPr lang="ru-RU" sz="800" b="1" dirty="0">
              <a:solidFill>
                <a:srgbClr val="FF1515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28662" y="5143512"/>
            <a:ext cx="7715250" cy="46166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Работать должен каждый на общий результат.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28662" y="3929066"/>
            <a:ext cx="5214937" cy="46166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857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Один говорит, другие слушают.</a:t>
            </a:r>
            <a:endParaRPr lang="ru-RU" sz="21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28662" y="3357562"/>
            <a:ext cx="5214937" cy="46166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не понял, переспроси.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57224" y="4572008"/>
            <a:ext cx="7715250" cy="46166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Свое несогласие высказывай вежливо.</a:t>
            </a:r>
          </a:p>
        </p:txBody>
      </p:sp>
      <p:grpSp>
        <p:nvGrpSpPr>
          <p:cNvPr id="5" name="Группа 51"/>
          <p:cNvGrpSpPr>
            <a:grpSpLocks/>
          </p:cNvGrpSpPr>
          <p:nvPr/>
        </p:nvGrpSpPr>
        <p:grpSpPr bwMode="auto">
          <a:xfrm>
            <a:off x="1500188" y="1571625"/>
            <a:ext cx="508000" cy="584200"/>
            <a:chOff x="6929454" y="1416818"/>
            <a:chExt cx="508525" cy="583421"/>
          </a:xfrm>
        </p:grpSpPr>
        <p:sp>
          <p:nvSpPr>
            <p:cNvPr id="53" name="Трапеция 52"/>
            <p:cNvSpPr/>
            <p:nvPr/>
          </p:nvSpPr>
          <p:spPr bwMode="auto">
            <a:xfrm rot="10800000">
              <a:off x="6929454" y="1500844"/>
              <a:ext cx="500579" cy="499395"/>
            </a:xfrm>
            <a:prstGeom prst="trapezoid">
              <a:avLst>
                <a:gd name="adj" fmla="val 32222"/>
              </a:avLst>
            </a:prstGeom>
            <a:solidFill>
              <a:srgbClr val="33CCFF">
                <a:alpha val="74118"/>
              </a:srgbClr>
            </a:solidFill>
            <a:ln w="28575">
              <a:solidFill>
                <a:srgbClr val="0070C0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54" name="Овал 53"/>
            <p:cNvSpPr/>
            <p:nvPr/>
          </p:nvSpPr>
          <p:spPr bwMode="auto">
            <a:xfrm>
              <a:off x="6937399" y="1416818"/>
              <a:ext cx="500580" cy="45977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/>
                <a:t>              </a:t>
              </a:r>
            </a:p>
          </p:txBody>
        </p:sp>
      </p:grpSp>
      <p:grpSp>
        <p:nvGrpSpPr>
          <p:cNvPr id="6" name="Группа 54"/>
          <p:cNvGrpSpPr>
            <a:grpSpLocks/>
          </p:cNvGrpSpPr>
          <p:nvPr/>
        </p:nvGrpSpPr>
        <p:grpSpPr bwMode="auto">
          <a:xfrm>
            <a:off x="7143750" y="1571625"/>
            <a:ext cx="508000" cy="584200"/>
            <a:chOff x="6929454" y="1416818"/>
            <a:chExt cx="508525" cy="583421"/>
          </a:xfrm>
        </p:grpSpPr>
        <p:sp>
          <p:nvSpPr>
            <p:cNvPr id="56" name="Трапеция 55"/>
            <p:cNvSpPr/>
            <p:nvPr/>
          </p:nvSpPr>
          <p:spPr bwMode="auto">
            <a:xfrm rot="10800000">
              <a:off x="6929454" y="1500844"/>
              <a:ext cx="500580" cy="499395"/>
            </a:xfrm>
            <a:prstGeom prst="trapezoid">
              <a:avLst>
                <a:gd name="adj" fmla="val 32222"/>
              </a:avLst>
            </a:prstGeom>
            <a:solidFill>
              <a:srgbClr val="33CCFF">
                <a:alpha val="74118"/>
              </a:srgbClr>
            </a:solidFill>
            <a:ln w="28575">
              <a:solidFill>
                <a:srgbClr val="0070C0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57" name="Овал 56"/>
            <p:cNvSpPr/>
            <p:nvPr/>
          </p:nvSpPr>
          <p:spPr bwMode="auto">
            <a:xfrm>
              <a:off x="6937400" y="1416818"/>
              <a:ext cx="500579" cy="45977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/>
                <a:t>              </a:t>
              </a:r>
            </a:p>
          </p:txBody>
        </p:sp>
      </p:grp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4">
                    <a:lumMod val="50000"/>
                  </a:schemeClr>
                </a:solidFill>
              </a:rPr>
              <a:t>Практическое задание</a:t>
            </a:r>
            <a:endParaRPr lang="ru-RU" sz="5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600" dirty="0" smtClean="0">
                <a:solidFill>
                  <a:schemeClr val="bg2">
                    <a:lumMod val="10000"/>
                  </a:schemeClr>
                </a:solidFill>
              </a:rPr>
              <a:t>1. Сколько прямых можно провести через две точки?</a:t>
            </a:r>
          </a:p>
          <a:p>
            <a:pPr>
              <a:buNone/>
            </a:pPr>
            <a:r>
              <a:rPr lang="ru-RU" sz="3600" dirty="0" smtClean="0">
                <a:solidFill>
                  <a:schemeClr val="bg2">
                    <a:lumMod val="10000"/>
                  </a:schemeClr>
                </a:solidFill>
              </a:rPr>
              <a:t>2. Сколько отрезков соответствует двум точкам?</a:t>
            </a:r>
          </a:p>
          <a:p>
            <a:pPr>
              <a:buNone/>
            </a:pPr>
            <a:r>
              <a:rPr lang="ru-RU" sz="3600" dirty="0" smtClean="0">
                <a:solidFill>
                  <a:schemeClr val="bg2">
                    <a:lumMod val="10000"/>
                  </a:schemeClr>
                </a:solidFill>
              </a:rPr>
              <a:t>3. Сколько прямых можно провести через одну точку?</a:t>
            </a:r>
          </a:p>
          <a:p>
            <a:pPr>
              <a:buNone/>
            </a:pPr>
            <a:r>
              <a:rPr lang="ru-RU" sz="3600" dirty="0" smtClean="0">
                <a:solidFill>
                  <a:schemeClr val="bg2">
                    <a:lumMod val="10000"/>
                  </a:schemeClr>
                </a:solidFill>
              </a:rPr>
              <a:t>4. Сколько общих точек могут иметь две прямые?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4">
                    <a:lumMod val="50000"/>
                  </a:schemeClr>
                </a:solidFill>
              </a:rPr>
              <a:t>Укажите лишнюю фигуру</a:t>
            </a:r>
            <a:endParaRPr lang="ru-RU" sz="5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Рисунок 3" descr="https://fs00.infourok.ru/images/doc/144/167464/img5.jpg"/>
          <p:cNvPicPr/>
          <p:nvPr/>
        </p:nvPicPr>
        <p:blipFill>
          <a:blip r:embed="rId2"/>
          <a:srcRect l="24372" t="47649" r="18386" b="19017"/>
          <a:stretch>
            <a:fillRect/>
          </a:stretch>
        </p:blipFill>
        <p:spPr bwMode="auto">
          <a:xfrm>
            <a:off x="428596" y="1285860"/>
            <a:ext cx="8358246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642910" y="357166"/>
            <a:ext cx="671517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Физкультминутка</a:t>
            </a:r>
            <a:endParaRPr lang="ru-RU" sz="60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2571744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214290"/>
            <a:ext cx="2214548" cy="2956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марина\Desktop\триик\материалы\64250994_02341319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1928802"/>
            <a:ext cx="1928826" cy="2892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-0.12168 L 0.00452 0.37566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2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6"/>
          <p:cNvSpPr>
            <a:spLocks noChangeArrowheads="1" noChangeShapeType="1" noTextEdit="1"/>
          </p:cNvSpPr>
          <p:nvPr/>
        </p:nvSpPr>
        <p:spPr bwMode="auto">
          <a:xfrm>
            <a:off x="1908175" y="4365625"/>
            <a:ext cx="3048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291" name="Line 4"/>
          <p:cNvSpPr>
            <a:spLocks noChangeShapeType="1"/>
          </p:cNvSpPr>
          <p:nvPr/>
        </p:nvSpPr>
        <p:spPr bwMode="auto">
          <a:xfrm flipV="1">
            <a:off x="2124075" y="3284538"/>
            <a:ext cx="4752975" cy="1873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2" name="Oval 6"/>
          <p:cNvSpPr>
            <a:spLocks noChangeArrowheads="1"/>
          </p:cNvSpPr>
          <p:nvPr/>
        </p:nvSpPr>
        <p:spPr bwMode="auto">
          <a:xfrm>
            <a:off x="3586163" y="4473575"/>
            <a:ext cx="144462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3" name="WordArt 7"/>
          <p:cNvSpPr>
            <a:spLocks noChangeArrowheads="1" noChangeShapeType="1" noTextEdit="1"/>
          </p:cNvSpPr>
          <p:nvPr/>
        </p:nvSpPr>
        <p:spPr bwMode="auto">
          <a:xfrm>
            <a:off x="1908175" y="4365625"/>
            <a:ext cx="3048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D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294" name="Oval 8"/>
          <p:cNvSpPr>
            <a:spLocks noChangeArrowheads="1"/>
          </p:cNvSpPr>
          <p:nvPr/>
        </p:nvSpPr>
        <p:spPr bwMode="auto">
          <a:xfrm>
            <a:off x="2051050" y="5084763"/>
            <a:ext cx="144463" cy="1444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5" name="Oval 9"/>
          <p:cNvSpPr>
            <a:spLocks noChangeArrowheads="1"/>
          </p:cNvSpPr>
          <p:nvPr/>
        </p:nvSpPr>
        <p:spPr bwMode="auto">
          <a:xfrm>
            <a:off x="6732588" y="3232150"/>
            <a:ext cx="144462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6" name="WordArt 10"/>
          <p:cNvSpPr>
            <a:spLocks noChangeArrowheads="1" noChangeShapeType="1" noTextEdit="1"/>
          </p:cNvSpPr>
          <p:nvPr/>
        </p:nvSpPr>
        <p:spPr bwMode="auto">
          <a:xfrm>
            <a:off x="7019925" y="2708275"/>
            <a:ext cx="3048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R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297" name="Oval 14"/>
          <p:cNvSpPr>
            <a:spLocks noChangeArrowheads="1"/>
          </p:cNvSpPr>
          <p:nvPr/>
        </p:nvSpPr>
        <p:spPr bwMode="auto">
          <a:xfrm>
            <a:off x="5076825" y="3897313"/>
            <a:ext cx="144463" cy="1444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8" name="WordArt 16"/>
          <p:cNvSpPr>
            <a:spLocks noChangeArrowheads="1" noChangeShapeType="1" noTextEdit="1"/>
          </p:cNvSpPr>
          <p:nvPr/>
        </p:nvSpPr>
        <p:spPr bwMode="auto">
          <a:xfrm>
            <a:off x="4932363" y="3213100"/>
            <a:ext cx="3048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T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299" name="WordArt 17"/>
          <p:cNvSpPr>
            <a:spLocks noChangeArrowheads="1" noChangeShapeType="1" noTextEdit="1"/>
          </p:cNvSpPr>
          <p:nvPr/>
        </p:nvSpPr>
        <p:spPr bwMode="auto">
          <a:xfrm>
            <a:off x="3348038" y="3789363"/>
            <a:ext cx="3048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C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2" name="AutoShape 22"/>
          <p:cNvSpPr>
            <a:spLocks noChangeArrowheads="1"/>
          </p:cNvSpPr>
          <p:nvPr/>
        </p:nvSpPr>
        <p:spPr bwMode="auto">
          <a:xfrm rot="-1254522">
            <a:off x="2195513" y="4221163"/>
            <a:ext cx="1223962" cy="504825"/>
          </a:xfrm>
          <a:prstGeom prst="curvedDownArrow">
            <a:avLst>
              <a:gd name="adj1" fmla="val 48491"/>
              <a:gd name="adj2" fmla="val 96981"/>
              <a:gd name="adj3" fmla="val 33333"/>
            </a:avLst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" name="AutoShape 23"/>
          <p:cNvSpPr>
            <a:spLocks noChangeArrowheads="1"/>
          </p:cNvSpPr>
          <p:nvPr/>
        </p:nvSpPr>
        <p:spPr bwMode="auto">
          <a:xfrm rot="-1254522">
            <a:off x="3708400" y="3644900"/>
            <a:ext cx="1223963" cy="504825"/>
          </a:xfrm>
          <a:prstGeom prst="curvedDownArrow">
            <a:avLst>
              <a:gd name="adj1" fmla="val 48491"/>
              <a:gd name="adj2" fmla="val 96981"/>
              <a:gd name="adj3" fmla="val 33333"/>
            </a:avLst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" name="AutoShape 24"/>
          <p:cNvSpPr>
            <a:spLocks noChangeArrowheads="1"/>
          </p:cNvSpPr>
          <p:nvPr/>
        </p:nvSpPr>
        <p:spPr bwMode="auto">
          <a:xfrm rot="-1254522">
            <a:off x="5292725" y="2997200"/>
            <a:ext cx="1223963" cy="504825"/>
          </a:xfrm>
          <a:prstGeom prst="curvedDownArrow">
            <a:avLst>
              <a:gd name="adj1" fmla="val 48491"/>
              <a:gd name="adj2" fmla="val 96981"/>
              <a:gd name="adj3" fmla="val 33333"/>
            </a:avLst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" name="AutoShape 25"/>
          <p:cNvSpPr>
            <a:spLocks noChangeArrowheads="1"/>
          </p:cNvSpPr>
          <p:nvPr/>
        </p:nvSpPr>
        <p:spPr bwMode="auto">
          <a:xfrm rot="9267767" flipH="1">
            <a:off x="2555875" y="4652963"/>
            <a:ext cx="2808288" cy="649287"/>
          </a:xfrm>
          <a:prstGeom prst="curvedDownArrow">
            <a:avLst>
              <a:gd name="adj1" fmla="val 86504"/>
              <a:gd name="adj2" fmla="val 173007"/>
              <a:gd name="adj3" fmla="val 33333"/>
            </a:avLst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" name="AutoShape 26"/>
          <p:cNvSpPr>
            <a:spLocks noChangeArrowheads="1"/>
          </p:cNvSpPr>
          <p:nvPr/>
        </p:nvSpPr>
        <p:spPr bwMode="auto">
          <a:xfrm rot="9267767" flipH="1">
            <a:off x="4211638" y="4149725"/>
            <a:ext cx="2952750" cy="577850"/>
          </a:xfrm>
          <a:prstGeom prst="curvedDownArrow">
            <a:avLst>
              <a:gd name="adj1" fmla="val 102198"/>
              <a:gd name="adj2" fmla="val 204396"/>
              <a:gd name="adj3" fmla="val 33333"/>
            </a:avLst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7" name="Rectangle 2"/>
          <p:cNvSpPr txBox="1">
            <a:spLocks noChangeArrowheads="1"/>
          </p:cNvSpPr>
          <p:nvPr/>
        </p:nvSpPr>
        <p:spPr bwMode="auto">
          <a:xfrm>
            <a:off x="2571736" y="428604"/>
            <a:ext cx="500066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3200" b="1" dirty="0" smtClean="0"/>
              <a:t>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ru-RU" sz="3200" b="1" dirty="0" smtClean="0"/>
          </a:p>
        </p:txBody>
      </p:sp>
      <p:sp>
        <p:nvSpPr>
          <p:cNvPr id="40" name="Rectangle 18"/>
          <p:cNvSpPr txBox="1">
            <a:spLocks noChangeArrowheads="1"/>
          </p:cNvSpPr>
          <p:nvPr/>
        </p:nvSpPr>
        <p:spPr bwMode="auto">
          <a:xfrm>
            <a:off x="1763713" y="5516563"/>
            <a:ext cx="6697662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 dirty="0">
                <a:solidFill>
                  <a:schemeClr val="tx2"/>
                </a:solidFill>
              </a:rPr>
              <a:t>Ответ: </a:t>
            </a:r>
            <a:r>
              <a:rPr lang="en-US" sz="3600" b="1" dirty="0">
                <a:solidFill>
                  <a:srgbClr val="FF0000"/>
                </a:solidFill>
              </a:rPr>
              <a:t>DC</a:t>
            </a:r>
            <a:r>
              <a:rPr lang="ru-RU" sz="3600" b="1" dirty="0">
                <a:solidFill>
                  <a:srgbClr val="FF0000"/>
                </a:solidFill>
              </a:rPr>
              <a:t>,</a:t>
            </a:r>
            <a:r>
              <a:rPr lang="en-US" sz="3600" b="1" dirty="0">
                <a:solidFill>
                  <a:srgbClr val="FF0000"/>
                </a:solidFill>
              </a:rPr>
              <a:t> CT</a:t>
            </a:r>
            <a:r>
              <a:rPr lang="ru-RU" sz="3600" b="1" dirty="0">
                <a:solidFill>
                  <a:srgbClr val="FF0000"/>
                </a:solidFill>
              </a:rPr>
              <a:t>,</a:t>
            </a:r>
            <a:r>
              <a:rPr lang="en-US" sz="3600" b="1" dirty="0">
                <a:solidFill>
                  <a:srgbClr val="FF0000"/>
                </a:solidFill>
              </a:rPr>
              <a:t> TR</a:t>
            </a:r>
            <a:r>
              <a:rPr lang="ru-RU" sz="3600" b="1" dirty="0">
                <a:solidFill>
                  <a:srgbClr val="FF0000"/>
                </a:solidFill>
              </a:rPr>
              <a:t>,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>
                <a:solidFill>
                  <a:srgbClr val="3333FF"/>
                </a:solidFill>
              </a:rPr>
              <a:t>DT</a:t>
            </a:r>
            <a:r>
              <a:rPr lang="ru-RU" sz="3600" b="1" dirty="0">
                <a:solidFill>
                  <a:srgbClr val="3333FF"/>
                </a:solidFill>
              </a:rPr>
              <a:t>,</a:t>
            </a:r>
            <a:r>
              <a:rPr lang="en-US" sz="3600" b="1" dirty="0">
                <a:solidFill>
                  <a:srgbClr val="3333FF"/>
                </a:solidFill>
              </a:rPr>
              <a:t> </a:t>
            </a:r>
            <a:r>
              <a:rPr lang="ru-RU" sz="3600" b="1" dirty="0">
                <a:solidFill>
                  <a:srgbClr val="3333FF"/>
                </a:solidFill>
              </a:rPr>
              <a:t>С</a:t>
            </a:r>
            <a:r>
              <a:rPr lang="en-US" sz="3600" b="1" dirty="0">
                <a:solidFill>
                  <a:srgbClr val="3333FF"/>
                </a:solidFill>
              </a:rPr>
              <a:t>R</a:t>
            </a:r>
            <a:r>
              <a:rPr lang="ru-RU" sz="3600" b="1" dirty="0">
                <a:solidFill>
                  <a:srgbClr val="3333FF"/>
                </a:solidFill>
              </a:rPr>
              <a:t>, </a:t>
            </a:r>
            <a:r>
              <a:rPr lang="en-US" sz="3600" b="1" dirty="0"/>
              <a:t>DR</a:t>
            </a:r>
            <a:endParaRPr lang="ru-RU" sz="36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571736" y="428604"/>
            <a:ext cx="3381054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4400" b="1" dirty="0" smtClean="0">
                <a:solidFill>
                  <a:srgbClr val="002060"/>
                </a:solidFill>
                <a:latin typeface="+mj-lt"/>
              </a:rPr>
              <a:t>Задание №1</a:t>
            </a:r>
            <a:r>
              <a:rPr lang="ru-RU" sz="4400" b="1" dirty="0" smtClean="0">
                <a:latin typeface="+mj-lt"/>
              </a:rPr>
              <a:t>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42910" y="1142984"/>
            <a:ext cx="7699402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ct val="20000"/>
              </a:spcBef>
            </a:pPr>
            <a:r>
              <a:rPr lang="ru-RU" sz="3200" b="1" dirty="0" smtClean="0">
                <a:solidFill>
                  <a:prstClr val="black"/>
                </a:solidFill>
              </a:rPr>
              <a:t>Начертите отрезок </a:t>
            </a:r>
            <a:r>
              <a:rPr lang="en-US" sz="3200" b="1" dirty="0" smtClean="0">
                <a:solidFill>
                  <a:prstClr val="black"/>
                </a:solidFill>
              </a:rPr>
              <a:t>DR</a:t>
            </a:r>
            <a:r>
              <a:rPr lang="ru-RU" sz="3200" b="1" dirty="0" smtClean="0">
                <a:solidFill>
                  <a:prstClr val="black"/>
                </a:solidFill>
              </a:rPr>
              <a:t> и отметьте на нем точки С и Т. Запишите все получившиеся отрезки.</a:t>
            </a:r>
            <a:endParaRPr lang="ru-RU" sz="32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4"/>
          <p:cNvSpPr>
            <a:spLocks noChangeShapeType="1"/>
          </p:cNvSpPr>
          <p:nvPr/>
        </p:nvSpPr>
        <p:spPr bwMode="auto">
          <a:xfrm flipV="1">
            <a:off x="2124075" y="3284538"/>
            <a:ext cx="4752975" cy="1873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67" name="WordArt 6"/>
          <p:cNvSpPr>
            <a:spLocks noChangeArrowheads="1" noChangeShapeType="1" noTextEdit="1"/>
          </p:cNvSpPr>
          <p:nvPr/>
        </p:nvSpPr>
        <p:spPr bwMode="auto">
          <a:xfrm>
            <a:off x="1908175" y="4365625"/>
            <a:ext cx="3048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E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270" name="WordArt 9"/>
          <p:cNvSpPr>
            <a:spLocks noChangeArrowheads="1" noChangeShapeType="1" noTextEdit="1"/>
          </p:cNvSpPr>
          <p:nvPr/>
        </p:nvSpPr>
        <p:spPr bwMode="auto">
          <a:xfrm>
            <a:off x="7019925" y="2708275"/>
            <a:ext cx="3048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K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271" name="Oval 10"/>
          <p:cNvSpPr>
            <a:spLocks noChangeArrowheads="1"/>
          </p:cNvSpPr>
          <p:nvPr/>
        </p:nvSpPr>
        <p:spPr bwMode="auto">
          <a:xfrm>
            <a:off x="4572000" y="4076700"/>
            <a:ext cx="144463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2" name="WordArt 11"/>
          <p:cNvSpPr>
            <a:spLocks noChangeArrowheads="1" noChangeShapeType="1" noTextEdit="1"/>
          </p:cNvSpPr>
          <p:nvPr/>
        </p:nvSpPr>
        <p:spPr bwMode="auto">
          <a:xfrm>
            <a:off x="4427538" y="3357563"/>
            <a:ext cx="3048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O</a:t>
            </a:r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6" name="AutoShape 14"/>
          <p:cNvSpPr>
            <a:spLocks noChangeArrowheads="1"/>
          </p:cNvSpPr>
          <p:nvPr/>
        </p:nvSpPr>
        <p:spPr bwMode="auto">
          <a:xfrm rot="-1254522">
            <a:off x="2460625" y="3876675"/>
            <a:ext cx="1655763" cy="649288"/>
          </a:xfrm>
          <a:prstGeom prst="curvedDownArrow">
            <a:avLst>
              <a:gd name="adj1" fmla="val 51002"/>
              <a:gd name="adj2" fmla="val 102005"/>
              <a:gd name="adj3" fmla="val 33333"/>
            </a:avLst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" name="AutoShape 15"/>
          <p:cNvSpPr>
            <a:spLocks noChangeArrowheads="1"/>
          </p:cNvSpPr>
          <p:nvPr/>
        </p:nvSpPr>
        <p:spPr bwMode="auto">
          <a:xfrm rot="-1254522">
            <a:off x="4787900" y="2997200"/>
            <a:ext cx="1657350" cy="649288"/>
          </a:xfrm>
          <a:prstGeom prst="curvedDownArrow">
            <a:avLst>
              <a:gd name="adj1" fmla="val 51051"/>
              <a:gd name="adj2" fmla="val 102103"/>
              <a:gd name="adj3" fmla="val 33333"/>
            </a:avLst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" name="AutoShape 17"/>
          <p:cNvSpPr>
            <a:spLocks noChangeArrowheads="1"/>
          </p:cNvSpPr>
          <p:nvPr/>
        </p:nvSpPr>
        <p:spPr bwMode="auto">
          <a:xfrm rot="9539175" flipH="1">
            <a:off x="3132138" y="4365625"/>
            <a:ext cx="3816350" cy="1008063"/>
          </a:xfrm>
          <a:prstGeom prst="curvedDownArrow">
            <a:avLst>
              <a:gd name="adj1" fmla="val 75716"/>
              <a:gd name="adj2" fmla="val 151433"/>
              <a:gd name="adj3" fmla="val 33333"/>
            </a:avLst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500034" y="1357298"/>
            <a:ext cx="7929618" cy="890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1" dirty="0" smtClean="0"/>
              <a:t>Начертите прямую ЕК</a:t>
            </a:r>
            <a:r>
              <a:rPr lang="ru-RU" sz="3200" b="1" dirty="0"/>
              <a:t> </a:t>
            </a:r>
            <a:r>
              <a:rPr lang="ru-RU" sz="3200" b="1" dirty="0" smtClean="0"/>
              <a:t>и </a:t>
            </a:r>
            <a:r>
              <a:rPr lang="ru-RU" sz="3200" b="1" dirty="0"/>
              <a:t>отметьте на </a:t>
            </a:r>
            <a:r>
              <a:rPr lang="ru-RU" sz="3200" b="1" dirty="0" smtClean="0"/>
              <a:t>ней </a:t>
            </a:r>
            <a:r>
              <a:rPr lang="ru-RU" sz="3200" b="1" dirty="0"/>
              <a:t>точку </a:t>
            </a:r>
            <a:r>
              <a:rPr lang="en-US" sz="3200" b="1" dirty="0"/>
              <a:t>O</a:t>
            </a:r>
            <a:r>
              <a:rPr lang="ru-RU" sz="3200" b="1" dirty="0"/>
              <a:t>. Запишите все </a:t>
            </a:r>
            <a:r>
              <a:rPr lang="ru-RU" sz="3200" b="1" dirty="0" smtClean="0"/>
              <a:t>получившиеся лучи.</a:t>
            </a:r>
            <a:endParaRPr lang="ru-RU" sz="3200" b="1" dirty="0"/>
          </a:p>
        </p:txBody>
      </p:sp>
      <p:sp>
        <p:nvSpPr>
          <p:cNvPr id="14" name="Rectangle 18"/>
          <p:cNvSpPr txBox="1">
            <a:spLocks noChangeArrowheads="1"/>
          </p:cNvSpPr>
          <p:nvPr/>
        </p:nvSpPr>
        <p:spPr bwMode="auto">
          <a:xfrm>
            <a:off x="1763713" y="5786454"/>
            <a:ext cx="6697662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600" b="1" dirty="0">
                <a:solidFill>
                  <a:schemeClr val="tx2"/>
                </a:solidFill>
              </a:rPr>
              <a:t>Ответ: </a:t>
            </a:r>
            <a:r>
              <a:rPr lang="ru-RU" sz="3600" b="1" dirty="0" smtClean="0">
                <a:solidFill>
                  <a:srgbClr val="FF0000"/>
                </a:solidFill>
              </a:rPr>
              <a:t>ОЕ,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</a:rPr>
              <a:t>ОК</a:t>
            </a:r>
            <a:endParaRPr lang="ru-RU" sz="36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500298" y="428604"/>
            <a:ext cx="3533340" cy="6980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ru-RU" sz="4800" b="1" dirty="0" smtClean="0">
                <a:solidFill>
                  <a:srgbClr val="002060"/>
                </a:solidFill>
                <a:latin typeface="+mj-lt"/>
              </a:rPr>
              <a:t>Задание №2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4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4" y="571480"/>
            <a:ext cx="3578228" cy="2959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Прямоугольник 1"/>
          <p:cNvSpPr>
            <a:spLocks noChangeArrowheads="1"/>
          </p:cNvSpPr>
          <p:nvPr/>
        </p:nvSpPr>
        <p:spPr bwMode="auto">
          <a:xfrm>
            <a:off x="571472" y="785794"/>
            <a:ext cx="4714908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altLang="ru-RU" sz="2400" b="1" dirty="0">
                <a:solidFill>
                  <a:schemeClr val="accent4">
                    <a:lumMod val="50000"/>
                  </a:schemeClr>
                </a:solidFill>
              </a:rPr>
              <a:t>Вариант I</a:t>
            </a:r>
            <a:endParaRPr lang="ru-RU" altLang="ru-RU" sz="2400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altLang="ru-RU" sz="2400" dirty="0"/>
              <a:t>Рассмотрите рисунок.</a:t>
            </a:r>
          </a:p>
          <a:p>
            <a:r>
              <a:rPr lang="ru-RU" altLang="ru-RU" sz="2400" dirty="0"/>
              <a:t>1. Заполните пропуски. На чертеже даны:</a:t>
            </a:r>
          </a:p>
          <a:p>
            <a:r>
              <a:rPr lang="ru-RU" altLang="ru-RU" sz="2400" dirty="0" smtClean="0"/>
              <a:t>Отрезки:  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__</a:t>
            </a:r>
            <a:r>
              <a:rPr lang="ru-RU" altLang="ru-RU" sz="2400" u="sng" dirty="0" smtClean="0"/>
              <a:t>_     ;  ____.</a:t>
            </a:r>
            <a:endParaRPr lang="ru-RU" altLang="ru-RU" sz="2400" u="sng" dirty="0"/>
          </a:p>
          <a:p>
            <a:r>
              <a:rPr lang="ru-RU" altLang="ru-RU" sz="2400" dirty="0" smtClean="0"/>
              <a:t>Лучи:          </a:t>
            </a:r>
            <a:r>
              <a:rPr lang="ru-RU" altLang="ru-RU" sz="2400" u="sng" dirty="0" smtClean="0"/>
              <a:t>_____;______.</a:t>
            </a:r>
            <a:endParaRPr lang="ru-RU" altLang="ru-RU" sz="2400" u="sng" dirty="0"/>
          </a:p>
          <a:p>
            <a:r>
              <a:rPr lang="ru-RU" altLang="ru-RU" sz="2400" dirty="0" smtClean="0"/>
              <a:t>Прямые:    </a:t>
            </a:r>
            <a:r>
              <a:rPr lang="ru-RU" altLang="ru-RU" sz="2400" u="sng" dirty="0" smtClean="0"/>
              <a:t>____  ; ______.  </a:t>
            </a:r>
            <a:r>
              <a:rPr lang="ru-RU" altLang="ru-RU" u="sng" dirty="0" smtClean="0"/>
              <a:t>            </a:t>
            </a:r>
            <a:endParaRPr lang="ru-RU" altLang="ru-RU" u="sng" dirty="0"/>
          </a:p>
        </p:txBody>
      </p:sp>
      <p:sp>
        <p:nvSpPr>
          <p:cNvPr id="21508" name="Прямоугольник 2"/>
          <p:cNvSpPr>
            <a:spLocks noChangeArrowheads="1"/>
          </p:cNvSpPr>
          <p:nvPr/>
        </p:nvSpPr>
        <p:spPr bwMode="auto">
          <a:xfrm>
            <a:off x="714348" y="3714752"/>
            <a:ext cx="45720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2400" b="1" dirty="0">
                <a:solidFill>
                  <a:srgbClr val="006600"/>
                </a:solidFill>
              </a:rPr>
              <a:t>Вариант II</a:t>
            </a:r>
            <a:endParaRPr lang="ru-RU" altLang="ru-RU" sz="2400" dirty="0">
              <a:solidFill>
                <a:srgbClr val="006600"/>
              </a:solidFill>
            </a:endParaRPr>
          </a:p>
          <a:p>
            <a:r>
              <a:rPr lang="ru-RU" altLang="ru-RU" sz="2400" dirty="0"/>
              <a:t>Рассмотрите рисунок</a:t>
            </a:r>
            <a:r>
              <a:rPr lang="ru-RU" altLang="ru-RU" sz="2400" dirty="0" smtClean="0"/>
              <a:t>.</a:t>
            </a:r>
          </a:p>
          <a:p>
            <a:r>
              <a:rPr lang="ru-RU" altLang="ru-RU" sz="2400" dirty="0" smtClean="0"/>
              <a:t>1. Заполните пропуски. На чертеже даны:</a:t>
            </a:r>
          </a:p>
          <a:p>
            <a:r>
              <a:rPr lang="ru-RU" altLang="ru-RU" sz="2400" dirty="0" smtClean="0"/>
              <a:t>Отрезки:  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__</a:t>
            </a:r>
            <a:r>
              <a:rPr lang="ru-RU" altLang="ru-RU" sz="2400" u="sng" dirty="0" smtClean="0"/>
              <a:t>_     ;  ____.</a:t>
            </a:r>
          </a:p>
          <a:p>
            <a:r>
              <a:rPr lang="ru-RU" altLang="ru-RU" sz="2400" dirty="0" smtClean="0"/>
              <a:t>Лучи:          </a:t>
            </a:r>
            <a:r>
              <a:rPr lang="ru-RU" altLang="ru-RU" sz="2400" u="sng" dirty="0" smtClean="0"/>
              <a:t>_____;______.</a:t>
            </a:r>
          </a:p>
          <a:p>
            <a:r>
              <a:rPr lang="ru-RU" altLang="ru-RU" sz="2400" dirty="0" smtClean="0"/>
              <a:t>Прямые:    </a:t>
            </a:r>
            <a:r>
              <a:rPr lang="ru-RU" altLang="ru-RU" sz="2400" u="sng" dirty="0" smtClean="0"/>
              <a:t>____  ; ______.              </a:t>
            </a:r>
          </a:p>
          <a:p>
            <a:endParaRPr lang="ru-RU" altLang="ru-RU" sz="2400" dirty="0" smtClean="0"/>
          </a:p>
          <a:p>
            <a:endParaRPr lang="ru-RU" altLang="ru-RU" sz="2400" dirty="0"/>
          </a:p>
        </p:txBody>
      </p:sp>
      <p:pic>
        <p:nvPicPr>
          <p:cNvPr id="2150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3571876"/>
            <a:ext cx="3992910" cy="3143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00034" y="214290"/>
            <a:ext cx="5693803" cy="5970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ru-RU" sz="4000" b="1" dirty="0" smtClean="0">
                <a:solidFill>
                  <a:srgbClr val="002060"/>
                </a:solidFill>
                <a:latin typeface="+mj-lt"/>
              </a:rPr>
              <a:t>Самостоятельная работа</a:t>
            </a:r>
          </a:p>
        </p:txBody>
      </p:sp>
    </p:spTree>
    <p:extLst>
      <p:ext uri="{BB962C8B-B14F-4D97-AF65-F5344CB8AC3E}">
        <p14:creationId xmlns="" xmlns:p14="http://schemas.microsoft.com/office/powerpoint/2010/main" val="1422906603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8" y="357166"/>
            <a:ext cx="3221038" cy="266382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Прямоугольник 1"/>
          <p:cNvSpPr>
            <a:spLocks noChangeArrowheads="1"/>
          </p:cNvSpPr>
          <p:nvPr/>
        </p:nvSpPr>
        <p:spPr bwMode="auto">
          <a:xfrm>
            <a:off x="571472" y="1214422"/>
            <a:ext cx="471490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altLang="ru-RU" sz="2400" b="1" dirty="0" smtClean="0">
                <a:solidFill>
                  <a:schemeClr val="accent4">
                    <a:lumMod val="50000"/>
                  </a:schemeClr>
                </a:solidFill>
              </a:rPr>
              <a:t>Вариант I</a:t>
            </a:r>
            <a:endParaRPr lang="ru-RU" altLang="ru-RU" sz="24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altLang="ru-RU" sz="2400" dirty="0" smtClean="0"/>
              <a:t>Отрезки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__</a:t>
            </a:r>
            <a:r>
              <a:rPr lang="ru-RU" altLang="ru-RU" sz="2400" u="sng" dirty="0" smtClean="0"/>
              <a:t>_АВ; С</a:t>
            </a:r>
            <a:r>
              <a:rPr lang="en-US" altLang="ru-RU" sz="2400" u="sng" dirty="0" smtClean="0"/>
              <a:t>D</a:t>
            </a:r>
            <a:r>
              <a:rPr lang="ru-RU" altLang="ru-RU" sz="2400" u="sng" dirty="0" smtClean="0"/>
              <a:t>____;</a:t>
            </a:r>
            <a:endParaRPr lang="ru-RU" altLang="ru-RU" sz="2400" u="sng" dirty="0"/>
          </a:p>
          <a:p>
            <a:r>
              <a:rPr lang="ru-RU" altLang="ru-RU" sz="2400" dirty="0" err="1"/>
              <a:t>лучи</a:t>
            </a:r>
            <a:r>
              <a:rPr lang="ru-RU" altLang="ru-RU" sz="2400" u="sng" dirty="0" err="1"/>
              <a:t>_____</a:t>
            </a:r>
            <a:r>
              <a:rPr lang="en-US" altLang="ru-RU" sz="2400" u="sng" dirty="0"/>
              <a:t>EF</a:t>
            </a:r>
            <a:r>
              <a:rPr lang="ru-RU" altLang="ru-RU" sz="2400" u="sng" dirty="0"/>
              <a:t>;_</a:t>
            </a:r>
            <a:r>
              <a:rPr lang="en-US" altLang="ru-RU" sz="2400" u="sng" dirty="0"/>
              <a:t>KZ</a:t>
            </a:r>
            <a:r>
              <a:rPr lang="ru-RU" altLang="ru-RU" sz="2400" u="sng" dirty="0"/>
              <a:t>______;</a:t>
            </a:r>
          </a:p>
          <a:p>
            <a:r>
              <a:rPr lang="ru-RU" altLang="ru-RU" sz="2400" dirty="0" err="1"/>
              <a:t>прямые</a:t>
            </a:r>
            <a:r>
              <a:rPr lang="ru-RU" altLang="ru-RU" sz="2400" u="sng" dirty="0" err="1"/>
              <a:t>_____</a:t>
            </a:r>
            <a:r>
              <a:rPr lang="en-US" altLang="ru-RU" sz="2400" u="sng" dirty="0"/>
              <a:t>MN</a:t>
            </a:r>
            <a:r>
              <a:rPr lang="ru-RU" altLang="ru-RU" sz="2400" u="sng" dirty="0"/>
              <a:t>______.  </a:t>
            </a:r>
            <a:r>
              <a:rPr lang="ru-RU" altLang="ru-RU" u="sng" dirty="0"/>
              <a:t>            </a:t>
            </a:r>
          </a:p>
        </p:txBody>
      </p:sp>
      <p:sp>
        <p:nvSpPr>
          <p:cNvPr id="21508" name="Прямоугольник 2"/>
          <p:cNvSpPr>
            <a:spLocks noChangeArrowheads="1"/>
          </p:cNvSpPr>
          <p:nvPr/>
        </p:nvSpPr>
        <p:spPr bwMode="auto">
          <a:xfrm>
            <a:off x="714348" y="3714752"/>
            <a:ext cx="4572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2400" b="1" dirty="0">
                <a:solidFill>
                  <a:srgbClr val="006600"/>
                </a:solidFill>
              </a:rPr>
              <a:t>Вариант II</a:t>
            </a:r>
            <a:endParaRPr lang="ru-RU" altLang="ru-RU" sz="2400" dirty="0">
              <a:solidFill>
                <a:srgbClr val="006600"/>
              </a:solidFill>
            </a:endParaRPr>
          </a:p>
          <a:p>
            <a:r>
              <a:rPr lang="ru-RU" altLang="ru-RU" sz="2400" dirty="0" err="1" smtClean="0"/>
              <a:t>Отрезки:___</a:t>
            </a:r>
            <a:r>
              <a:rPr lang="en-US" altLang="ru-RU" sz="2400" u="sng" dirty="0" smtClean="0"/>
              <a:t> </a:t>
            </a:r>
            <a:r>
              <a:rPr lang="en-US" altLang="ru-RU" sz="2400" u="sng" dirty="0"/>
              <a:t>MN</a:t>
            </a:r>
            <a:r>
              <a:rPr lang="ru-RU" altLang="ru-RU" sz="2400" u="sng" dirty="0"/>
              <a:t>;</a:t>
            </a:r>
            <a:r>
              <a:rPr lang="en-US" altLang="ru-RU" sz="2400" u="sng" dirty="0"/>
              <a:t> </a:t>
            </a:r>
            <a:r>
              <a:rPr lang="ru-RU" altLang="ru-RU" sz="2400" dirty="0"/>
              <a:t>_</a:t>
            </a:r>
            <a:r>
              <a:rPr lang="en-US" altLang="ru-RU" sz="2400" u="sng" dirty="0"/>
              <a:t> KZ </a:t>
            </a:r>
            <a:r>
              <a:rPr lang="ru-RU" altLang="ru-RU" sz="2400" dirty="0"/>
              <a:t>_____;</a:t>
            </a:r>
          </a:p>
          <a:p>
            <a:r>
              <a:rPr lang="ru-RU" altLang="ru-RU" sz="2400" dirty="0" err="1"/>
              <a:t>лучи_____</a:t>
            </a:r>
            <a:r>
              <a:rPr lang="ru-RU" altLang="ru-RU" sz="2400" u="sng" dirty="0"/>
              <a:t> С</a:t>
            </a:r>
            <a:r>
              <a:rPr lang="en-US" altLang="ru-RU" sz="2400" u="sng" dirty="0"/>
              <a:t>D </a:t>
            </a:r>
            <a:r>
              <a:rPr lang="ru-RU" altLang="ru-RU" sz="2400" u="sng" dirty="0"/>
              <a:t>;</a:t>
            </a:r>
            <a:r>
              <a:rPr lang="ru-RU" altLang="ru-RU" sz="2400" dirty="0"/>
              <a:t>_</a:t>
            </a:r>
            <a:r>
              <a:rPr lang="en-US" altLang="ru-RU" sz="2400" u="sng" dirty="0"/>
              <a:t> EF </a:t>
            </a:r>
            <a:r>
              <a:rPr lang="ru-RU" altLang="ru-RU" sz="2400" dirty="0"/>
              <a:t>______;</a:t>
            </a:r>
          </a:p>
          <a:p>
            <a:r>
              <a:rPr lang="ru-RU" altLang="ru-RU" sz="2400" dirty="0" err="1"/>
              <a:t>прямые_____</a:t>
            </a:r>
            <a:r>
              <a:rPr lang="ru-RU" altLang="ru-RU" sz="2400" u="sng" dirty="0"/>
              <a:t> АВ </a:t>
            </a:r>
            <a:r>
              <a:rPr lang="ru-RU" altLang="ru-RU" sz="2400" dirty="0"/>
              <a:t>_______.</a:t>
            </a:r>
          </a:p>
        </p:txBody>
      </p:sp>
      <p:pic>
        <p:nvPicPr>
          <p:cNvPr id="2150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548" y="3286124"/>
            <a:ext cx="4075565" cy="320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00034" y="214290"/>
            <a:ext cx="4611391" cy="7737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Самопроверка</a:t>
            </a:r>
          </a:p>
        </p:txBody>
      </p:sp>
    </p:spTree>
    <p:extLst>
      <p:ext uri="{BB962C8B-B14F-4D97-AF65-F5344CB8AC3E}">
        <p14:creationId xmlns="" xmlns:p14="http://schemas.microsoft.com/office/powerpoint/2010/main" val="1422906603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1736" y="428604"/>
            <a:ext cx="4154535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sz="4400" b="1" dirty="0" smtClean="0">
                <a:solidFill>
                  <a:srgbClr val="002060"/>
                </a:solidFill>
                <a:latin typeface="+mj-lt"/>
              </a:rPr>
              <a:t>Выполните тест: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57158" y="1214422"/>
            <a:ext cx="8275471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1.У какой геометрической фигуры нет ни начала, ни конца?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А) отрезок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Б) прямая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В) луч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Г) плоскость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2. У какой фигуры есть начало, но нет конца?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А) отрезок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</a:t>
            </a: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Б) прямая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   </a:t>
            </a: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В) луч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 </a:t>
            </a: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Г) плоскость</a:t>
            </a:r>
            <a:endParaRPr lang="ru-RU" sz="2400" b="1" dirty="0" smtClean="0"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3. У какой геометрической фигуры есть начало и конец?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А) отрезок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</a:t>
            </a: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Б) прямая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   </a:t>
            </a: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В) луч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 </a:t>
            </a: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Г) плоскость</a:t>
            </a:r>
            <a:endParaRPr lang="ru-RU" sz="2400" b="1" dirty="0" smtClean="0"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4. У какой фигуры нет края?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А) отрезок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</a:t>
            </a: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Б) прямая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   </a:t>
            </a: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В) луч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 </a:t>
            </a: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Г) плоскость</a:t>
            </a:r>
            <a:endParaRPr lang="ru-RU" sz="2400" b="1" dirty="0" smtClean="0"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5. Такие фигуры, как треугольник, четырехугольник состоят: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А) Из точек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Б) Из отрезков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В) Из прямых</a:t>
            </a:r>
            <a:r>
              <a:rPr lang="ru-RU" sz="2400" b="1" dirty="0" smtClean="0">
                <a:ea typeface="Calibri" pitchFamily="34" charset="0"/>
                <a:cs typeface="Arial" pitchFamily="34" charset="0"/>
              </a:rPr>
              <a:t>     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Г) Отрезков и точек.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500042"/>
            <a:ext cx="5311903" cy="7737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Взаимопроверка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00166" y="1714488"/>
          <a:ext cx="6096000" cy="12801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+mn-lt"/>
                        </a:rPr>
                        <a:t>1</a:t>
                      </a:r>
                      <a:endParaRPr lang="ru-RU" sz="3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+mn-lt"/>
                        </a:rPr>
                        <a:t>2</a:t>
                      </a:r>
                      <a:endParaRPr lang="ru-RU" sz="3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+mn-lt"/>
                        </a:rPr>
                        <a:t>3</a:t>
                      </a:r>
                      <a:endParaRPr lang="ru-RU" sz="3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+mn-lt"/>
                        </a:rPr>
                        <a:t>4</a:t>
                      </a:r>
                      <a:endParaRPr lang="ru-RU" sz="3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+mn-lt"/>
                        </a:rPr>
                        <a:t>5</a:t>
                      </a:r>
                      <a:endParaRPr lang="ru-RU" sz="36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</a:rPr>
                        <a:t>Б</a:t>
                      </a:r>
                      <a:endParaRPr lang="ru-RU" sz="36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</a:rPr>
                        <a:t>В</a:t>
                      </a:r>
                      <a:endParaRPr lang="ru-RU" sz="36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</a:rPr>
                        <a:t>А</a:t>
                      </a:r>
                      <a:endParaRPr lang="ru-RU" sz="36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</a:rPr>
                        <a:t>Г</a:t>
                      </a:r>
                      <a:endParaRPr lang="ru-RU" sz="36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n-lt"/>
                        </a:rPr>
                        <a:t>Г</a:t>
                      </a:r>
                      <a:endParaRPr lang="ru-RU" sz="36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4" descr="D:\Лена\картинки\анимация\смайлики\smiles-emocii-31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3357562"/>
            <a:ext cx="3071834" cy="307183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2" name="AutoShape 6"/>
          <p:cNvSpPr>
            <a:spLocks noChangeArrowheads="1"/>
          </p:cNvSpPr>
          <p:nvPr/>
        </p:nvSpPr>
        <p:spPr bwMode="auto">
          <a:xfrm>
            <a:off x="928688" y="4857750"/>
            <a:ext cx="865187" cy="782638"/>
          </a:xfrm>
          <a:prstGeom prst="cube">
            <a:avLst>
              <a:gd name="adj" fmla="val 25000"/>
            </a:avLst>
          </a:prstGeom>
          <a:solidFill>
            <a:srgbClr val="41A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5300" name="AutoShape 4"/>
          <p:cNvSpPr>
            <a:spLocks noChangeArrowheads="1"/>
          </p:cNvSpPr>
          <p:nvPr/>
        </p:nvSpPr>
        <p:spPr bwMode="auto">
          <a:xfrm>
            <a:off x="1500188" y="5000625"/>
            <a:ext cx="862012" cy="782638"/>
          </a:xfrm>
          <a:prstGeom prst="cube">
            <a:avLst>
              <a:gd name="adj" fmla="val 25000"/>
            </a:avLst>
          </a:prstGeom>
          <a:solidFill>
            <a:srgbClr val="00A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72" name="WordArt 3"/>
          <p:cNvSpPr>
            <a:spLocks noChangeArrowheads="1" noChangeShapeType="1" noTextEdit="1"/>
          </p:cNvSpPr>
          <p:nvPr/>
        </p:nvSpPr>
        <p:spPr bwMode="auto">
          <a:xfrm>
            <a:off x="1142976" y="500042"/>
            <a:ext cx="7572428" cy="45083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Установить 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соответствие</a:t>
            </a:r>
            <a:r>
              <a:rPr lang="ru-RU" b="1" kern="10" dirty="0" smtClean="0">
                <a:ln w="9525" cap="sq">
                  <a:noFill/>
                  <a:round/>
                  <a:headEnd type="none" w="sm" len="sm"/>
                  <a:tailEnd type="none" w="sm" len="sm"/>
                </a:ln>
                <a:solidFill>
                  <a:schemeClr val="accent6">
                    <a:lumMod val="50000"/>
                  </a:schemeClr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:</a:t>
            </a:r>
            <a:endParaRPr lang="ru-RU" b="1" kern="10" dirty="0">
              <a:ln w="9525" cap="sq">
                <a:noFill/>
                <a:round/>
                <a:headEnd type="none" w="sm" len="sm"/>
                <a:tailEnd type="none" w="sm" len="sm"/>
              </a:ln>
              <a:solidFill>
                <a:schemeClr val="accent6">
                  <a:lumMod val="50000"/>
                </a:schemeClr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5301" name="AutoShape 5"/>
          <p:cNvSpPr>
            <a:spLocks noChangeArrowheads="1"/>
          </p:cNvSpPr>
          <p:nvPr/>
        </p:nvSpPr>
        <p:spPr bwMode="auto">
          <a:xfrm>
            <a:off x="1928813" y="5286375"/>
            <a:ext cx="952500" cy="782638"/>
          </a:xfrm>
          <a:prstGeom prst="cube">
            <a:avLst>
              <a:gd name="adj" fmla="val 25000"/>
            </a:avLst>
          </a:prstGeom>
          <a:gradFill rotWithShape="0">
            <a:gsLst>
              <a:gs pos="0">
                <a:srgbClr val="FF00FF"/>
              </a:gs>
              <a:gs pos="100000">
                <a:srgbClr val="760076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55303" name="Picture 7" descr="мышь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63" y="5500688"/>
            <a:ext cx="879475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8" descr="kocshka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224752">
            <a:off x="458630" y="5443715"/>
            <a:ext cx="26622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714348" y="1428736"/>
          <a:ext cx="7858181" cy="3200400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1716638"/>
                <a:gridCol w="6141543"/>
              </a:tblGrid>
              <a:tr h="7722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Луч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обозначается  заглавной латинской буквой</a:t>
                      </a:r>
                      <a:endParaRPr kumimoji="0" lang="ru-RU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  <a:tr h="423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Отрезок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состоит из звеньев</a:t>
                      </a:r>
                      <a:endParaRPr kumimoji="0" lang="ru-RU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  <a:tr h="5729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2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Прямая</a:t>
                      </a:r>
                      <a:endParaRPr kumimoji="0" lang="ru-RU" sz="2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имеет начало, но не имеет конца.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  <a:tr h="4462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Ломаная</a:t>
                      </a:r>
                      <a:endParaRPr kumimoji="0" lang="ru-RU" sz="2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имеет начало и конец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  <a:tr h="4234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Точка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имеет ни начала, ни конца</a:t>
                      </a:r>
                      <a:endParaRPr kumimoji="0" lang="ru-RU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2" grpId="0" animBg="1" autoUpdateAnimBg="0"/>
      <p:bldP spid="55300" grpId="0" animBg="1" autoUpdateAnimBg="0"/>
      <p:bldP spid="55301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172450" y="6381750"/>
            <a:ext cx="849313" cy="365125"/>
          </a:xfrm>
        </p:spPr>
        <p:txBody>
          <a:bodyPr/>
          <a:lstStyle/>
          <a:p>
            <a:pPr>
              <a:defRPr/>
            </a:pPr>
            <a:fld id="{BB722FC3-C3E5-4E3B-88D4-F0D4254E9C2E}" type="slidenum">
              <a:rPr lang="ru-RU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21</a:t>
            </a:fld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28596" y="1428736"/>
            <a:ext cx="8353425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500063" y="1571625"/>
            <a:ext cx="835342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75000" lnSpcReduction="20000"/>
          </a:bodyPr>
          <a:lstStyle/>
          <a:p>
            <a:pPr eaLnBrk="0" hangingPunct="0">
              <a:defRPr/>
            </a:pPr>
            <a:endParaRPr lang="ru-RU" sz="4000" b="1" kern="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>
              <a:buFont typeface="Arial" pitchFamily="34" charset="0"/>
              <a:buChar char="•"/>
            </a:pPr>
            <a:r>
              <a:rPr lang="ru-RU" sz="4000" b="1" kern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900" b="1" dirty="0" smtClean="0">
                <a:solidFill>
                  <a:schemeClr val="accent6">
                    <a:lumMod val="50000"/>
                  </a:schemeClr>
                </a:solidFill>
              </a:rPr>
              <a:t>Учебник П. 2.1; №357, Стр.80.</a:t>
            </a:r>
          </a:p>
          <a:p>
            <a:pPr>
              <a:buFont typeface="Arial" pitchFamily="34" charset="0"/>
              <a:buChar char="•"/>
            </a:pP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Эталон!</a:t>
            </a:r>
          </a:p>
          <a:p>
            <a:pPr>
              <a:buFont typeface="Arial" pitchFamily="34" charset="0"/>
              <a:buChar char="•"/>
            </a:pPr>
            <a:r>
              <a:rPr lang="ru-RU" sz="3900" b="1" dirty="0" smtClean="0">
                <a:solidFill>
                  <a:schemeClr val="accent6">
                    <a:lumMod val="50000"/>
                  </a:schemeClr>
                </a:solidFill>
              </a:rPr>
              <a:t>Выучить определения отрезка, </a:t>
            </a:r>
          </a:p>
          <a:p>
            <a:r>
              <a:rPr lang="ru-RU" sz="3900" b="1" dirty="0" smtClean="0">
                <a:solidFill>
                  <a:schemeClr val="accent6">
                    <a:lumMod val="50000"/>
                  </a:schemeClr>
                </a:solidFill>
              </a:rPr>
              <a:t>прямой, луча. </a:t>
            </a:r>
          </a:p>
          <a:p>
            <a:pPr>
              <a:buFont typeface="Arial" pitchFamily="34" charset="0"/>
              <a:buChar char="•"/>
            </a:pPr>
            <a:r>
              <a:rPr lang="ru-RU" sz="3900" b="1" i="1" dirty="0" smtClean="0">
                <a:solidFill>
                  <a:schemeClr val="accent6">
                    <a:lumMod val="50000"/>
                  </a:schemeClr>
                </a:solidFill>
              </a:rPr>
              <a:t>Игра </a:t>
            </a:r>
            <a:r>
              <a:rPr lang="ru-RU" sz="3900" b="1" i="1" dirty="0" smtClean="0">
                <a:solidFill>
                  <a:schemeClr val="accent1">
                    <a:lumMod val="75000"/>
                  </a:schemeClr>
                </a:solidFill>
              </a:rPr>
              <a:t>“Веселый конструктор” 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Нарисуйте фигуры, состоящие из отрезков, прямых и лучей.</a:t>
            </a:r>
          </a:p>
        </p:txBody>
      </p:sp>
      <p:sp>
        <p:nvSpPr>
          <p:cNvPr id="8" name="Солнце 7"/>
          <p:cNvSpPr/>
          <p:nvPr/>
        </p:nvSpPr>
        <p:spPr>
          <a:xfrm>
            <a:off x="1142976" y="1000108"/>
            <a:ext cx="914400" cy="9144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олнце 10"/>
          <p:cNvSpPr/>
          <p:nvPr/>
        </p:nvSpPr>
        <p:spPr>
          <a:xfrm>
            <a:off x="6929454" y="1000108"/>
            <a:ext cx="914400" cy="9144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4" descr="D:\Лена\картинки\анимация\смайлики\smiles-emocii-31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4286256"/>
            <a:ext cx="2214578" cy="2214578"/>
          </a:xfrm>
          <a:prstGeom prst="rect">
            <a:avLst/>
          </a:prstGeom>
          <a:noFill/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457200" y="320040"/>
            <a:ext cx="8258204" cy="660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Домашнее задание: </a:t>
            </a:r>
            <a:endParaRPr kumimoji="0" lang="ru-RU" sz="4400" b="1" i="0" u="none" strike="noStrike" kern="1200" cap="none" spc="0" normalizeH="0" baseline="0" noProof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Documents and Settings\1\Рабочий стол\звёзды\2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33813" y="376238"/>
            <a:ext cx="4881562" cy="533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Picture 10" descr="E:\PPBestDesign\фон\34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28625" y="1214438"/>
            <a:ext cx="3252788" cy="3252787"/>
          </a:xfrm>
        </p:spPr>
      </p:pic>
      <p:pic>
        <p:nvPicPr>
          <p:cNvPr id="5" name="Picture 3" descr="D:\великолепные клипарты\цирк\78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8" y="3500438"/>
            <a:ext cx="52863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Прямоугольник 5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6188" y="1322388"/>
            <a:ext cx="4583112" cy="165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Рисунок43.emf"/>
          <p:cNvPicPr>
            <a:picLocks noChangeAspect="1"/>
          </p:cNvPicPr>
          <p:nvPr/>
        </p:nvPicPr>
        <p:blipFill>
          <a:blip r:embed="rId2"/>
          <a:srcRect b="28070"/>
          <a:stretch>
            <a:fillRect/>
          </a:stretch>
        </p:blipFill>
        <p:spPr bwMode="auto">
          <a:xfrm rot="18762549">
            <a:off x="1296130" y="-97966"/>
            <a:ext cx="1020208" cy="339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Рисунок43.emf"/>
          <p:cNvPicPr>
            <a:picLocks noChangeAspect="1"/>
          </p:cNvPicPr>
          <p:nvPr/>
        </p:nvPicPr>
        <p:blipFill>
          <a:blip r:embed="rId2"/>
          <a:srcRect b="28070"/>
          <a:stretch>
            <a:fillRect/>
          </a:stretch>
        </p:blipFill>
        <p:spPr bwMode="auto">
          <a:xfrm rot="16200000">
            <a:off x="1306578" y="1941269"/>
            <a:ext cx="810736" cy="2928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Рисунок43.emf"/>
          <p:cNvPicPr>
            <a:picLocks noChangeAspect="1"/>
          </p:cNvPicPr>
          <p:nvPr/>
        </p:nvPicPr>
        <p:blipFill>
          <a:blip r:embed="rId2"/>
          <a:srcRect b="28070"/>
          <a:stretch>
            <a:fillRect/>
          </a:stretch>
        </p:blipFill>
        <p:spPr bwMode="auto">
          <a:xfrm rot="2714012">
            <a:off x="5844396" y="-595978"/>
            <a:ext cx="1061600" cy="3938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Рисунок43.emf"/>
          <p:cNvPicPr>
            <a:picLocks noChangeAspect="1"/>
          </p:cNvPicPr>
          <p:nvPr/>
        </p:nvPicPr>
        <p:blipFill>
          <a:blip r:embed="rId2"/>
          <a:srcRect b="28070"/>
          <a:stretch>
            <a:fillRect/>
          </a:stretch>
        </p:blipFill>
        <p:spPr bwMode="auto">
          <a:xfrm>
            <a:off x="3428992" y="0"/>
            <a:ext cx="881020" cy="3050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Рисунок43.emf"/>
          <p:cNvPicPr>
            <a:picLocks noChangeAspect="1"/>
          </p:cNvPicPr>
          <p:nvPr/>
        </p:nvPicPr>
        <p:blipFill>
          <a:blip r:embed="rId2"/>
          <a:srcRect b="28070"/>
          <a:stretch>
            <a:fillRect/>
          </a:stretch>
        </p:blipFill>
        <p:spPr bwMode="auto">
          <a:xfrm rot="13809043">
            <a:off x="921291" y="3688325"/>
            <a:ext cx="1052191" cy="3718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Рисунок43.emf"/>
          <p:cNvPicPr>
            <a:picLocks noChangeAspect="1"/>
          </p:cNvPicPr>
          <p:nvPr/>
        </p:nvPicPr>
        <p:blipFill>
          <a:blip r:embed="rId2"/>
          <a:srcRect b="28070"/>
          <a:stretch>
            <a:fillRect/>
          </a:stretch>
        </p:blipFill>
        <p:spPr bwMode="auto">
          <a:xfrm rot="6138817">
            <a:off x="6666223" y="1896012"/>
            <a:ext cx="1312843" cy="3575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Рисунок43.emf"/>
          <p:cNvPicPr>
            <a:picLocks noChangeAspect="1"/>
          </p:cNvPicPr>
          <p:nvPr/>
        </p:nvPicPr>
        <p:blipFill>
          <a:blip r:embed="rId2"/>
          <a:srcRect b="28070"/>
          <a:stretch>
            <a:fillRect/>
          </a:stretch>
        </p:blipFill>
        <p:spPr bwMode="auto">
          <a:xfrm rot="7465522">
            <a:off x="6289344" y="3414067"/>
            <a:ext cx="1188447" cy="415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Рисунок43.emf"/>
          <p:cNvPicPr>
            <a:picLocks noChangeAspect="1"/>
          </p:cNvPicPr>
          <p:nvPr/>
        </p:nvPicPr>
        <p:blipFill>
          <a:blip r:embed="rId2"/>
          <a:srcRect b="28070"/>
          <a:stretch>
            <a:fillRect/>
          </a:stretch>
        </p:blipFill>
        <p:spPr bwMode="auto">
          <a:xfrm rot="9370573">
            <a:off x="4199452" y="3745944"/>
            <a:ext cx="847677" cy="3286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0" name="AutoShape 6"/>
          <p:cNvSpPr>
            <a:spLocks noGrp="1" noChangeArrowheads="1"/>
          </p:cNvSpPr>
          <p:nvPr>
            <p:ph idx="1"/>
          </p:nvPr>
        </p:nvSpPr>
        <p:spPr>
          <a:xfrm>
            <a:off x="2500298" y="1643050"/>
            <a:ext cx="3143272" cy="3357586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>
            <a:solidFill>
              <a:schemeClr val="tx1"/>
            </a:solidFill>
            <a:round/>
          </a:ln>
        </p:spPr>
        <p:txBody>
          <a:bodyPr wrap="none" anchor="ctr"/>
          <a:lstStyle/>
          <a:p>
            <a:pPr>
              <a:buFontTx/>
              <a:buNone/>
            </a:pPr>
            <a:endParaRPr lang="ru-RU" dirty="0" smtClean="0"/>
          </a:p>
        </p:txBody>
      </p:sp>
      <p:sp>
        <p:nvSpPr>
          <p:cNvPr id="17" name="Прямоугольник 16"/>
          <p:cNvSpPr/>
          <p:nvPr/>
        </p:nvSpPr>
        <p:spPr>
          <a:xfrm rot="5064076">
            <a:off x="2972430" y="839867"/>
            <a:ext cx="1885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Century Schoolbook" pitchFamily="18" charset="0"/>
              </a:rPr>
              <a:t>Я узнал… </a:t>
            </a:r>
            <a:endParaRPr lang="ru-RU" sz="2400" b="1" i="1" dirty="0">
              <a:solidFill>
                <a:schemeClr val="accent6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 rot="1950856">
            <a:off x="5690260" y="5310530"/>
            <a:ext cx="28581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Century Schoolbook" pitchFamily="18" charset="0"/>
              </a:rPr>
              <a:t>Я научился… </a:t>
            </a:r>
            <a:endParaRPr lang="ru-RU" sz="2800" b="1" i="1" dirty="0">
              <a:solidFill>
                <a:schemeClr val="accent6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57158" y="3143248"/>
            <a:ext cx="24929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Century Schoolbook" pitchFamily="18" charset="0"/>
              </a:rPr>
              <a:t>Я не знал… </a:t>
            </a:r>
            <a:endParaRPr lang="ru-RU" sz="2800" b="1" i="1" dirty="0">
              <a:solidFill>
                <a:schemeClr val="accent6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 rot="19094036">
            <a:off x="-524026" y="5116348"/>
            <a:ext cx="43107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Century Schoolbook" pitchFamily="18" charset="0"/>
              </a:rPr>
              <a:t>У меня получилось… </a:t>
            </a:r>
            <a:endParaRPr lang="ru-RU" sz="2800" b="1" i="1" dirty="0">
              <a:solidFill>
                <a:schemeClr val="accent6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 rot="4188390">
            <a:off x="3783683" y="5600729"/>
            <a:ext cx="2123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Century Schoolbook" pitchFamily="18" charset="0"/>
              </a:rPr>
              <a:t>Я </a:t>
            </a: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Century Schoolbook" pitchFamily="18" charset="0"/>
              </a:rPr>
              <a:t>умею… </a:t>
            </a:r>
            <a:endParaRPr lang="ru-RU" sz="2800" b="1" i="1" dirty="0">
              <a:solidFill>
                <a:schemeClr val="accent6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 rot="631618">
            <a:off x="6450688" y="3441374"/>
            <a:ext cx="22329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Century Schoolbook" pitchFamily="18" charset="0"/>
              </a:rPr>
              <a:t>Я понял… </a:t>
            </a:r>
            <a:endParaRPr lang="ru-RU" sz="2800" b="1" i="1" dirty="0">
              <a:solidFill>
                <a:schemeClr val="accent6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 rot="18962184">
            <a:off x="4916525" y="960968"/>
            <a:ext cx="334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Century Schoolbook" pitchFamily="18" charset="0"/>
              </a:rPr>
              <a:t>Мое настроение … </a:t>
            </a:r>
            <a:endParaRPr lang="ru-RU" sz="2400" b="1" i="1" dirty="0">
              <a:solidFill>
                <a:schemeClr val="accent6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 rot="2193607">
            <a:off x="211147" y="1106651"/>
            <a:ext cx="2898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Century" pitchFamily="18" charset="0"/>
              </a:rPr>
              <a:t>Я повторил … </a:t>
            </a:r>
            <a:endParaRPr lang="ru-RU" sz="2800" b="1" i="1" dirty="0">
              <a:solidFill>
                <a:schemeClr val="accent6">
                  <a:lumMod val="50000"/>
                </a:schemeClr>
              </a:solidFill>
              <a:latin typeface="Century" pitchFamily="18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928662" y="500042"/>
            <a:ext cx="7772400" cy="1470025"/>
          </a:xfrm>
          <a:prstGeom prst="rect">
            <a:avLst/>
          </a:prstGeom>
        </p:spPr>
        <p:txBody>
          <a:bodyPr lIns="45720" tIns="0" rIns="45720" bIns="0" anchor="b"/>
          <a:lstStyle/>
          <a:p>
            <a:pPr algn="ctr" eaLnBrk="0" hangingPunct="0">
              <a:defRPr/>
            </a:pPr>
            <a:r>
              <a:rPr lang="ru-RU" sz="6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ea typeface="+mj-ea"/>
                <a:cs typeface="+mj-cs"/>
              </a:rPr>
              <a:t>Классная </a:t>
            </a:r>
            <a:r>
              <a:rPr lang="ru-RU" sz="66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  <a:ea typeface="+mj-ea"/>
                <a:cs typeface="+mj-cs"/>
              </a:rPr>
              <a:t>работа.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1020</TotalTime>
  <Words>722</Words>
  <Application>Microsoft Office PowerPoint</Application>
  <PresentationFormat>Экран (4:3)</PresentationFormat>
  <Paragraphs>259</Paragraphs>
  <Slides>24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Загадка</vt:lpstr>
      <vt:lpstr>Слайд 2</vt:lpstr>
      <vt:lpstr>Отгадайте кроссворд  </vt:lpstr>
      <vt:lpstr>Слайд 4</vt:lpstr>
      <vt:lpstr>Слайд 5</vt:lpstr>
      <vt:lpstr>План:</vt:lpstr>
      <vt:lpstr>Эталон</vt:lpstr>
      <vt:lpstr>Слайд 8</vt:lpstr>
      <vt:lpstr>Слайд 9</vt:lpstr>
      <vt:lpstr>Слайд 10</vt:lpstr>
      <vt:lpstr>Практическое задание</vt:lpstr>
      <vt:lpstr>Укажите лишнюю фигуру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Относительные прилагательные</dc:title>
  <dc:creator>Оксана</dc:creator>
  <cp:lastModifiedBy>Нелли</cp:lastModifiedBy>
  <cp:revision>73</cp:revision>
  <dcterms:created xsi:type="dcterms:W3CDTF">2013-01-19T08:57:50Z</dcterms:created>
  <dcterms:modified xsi:type="dcterms:W3CDTF">2017-02-02T00:31:10Z</dcterms:modified>
  <cp:contentStatus>Запись</cp:contentStatus>
</cp:coreProperties>
</file>