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xls" ContentType="application/vnd.ms-exce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329" r:id="rId3"/>
    <p:sldId id="323" r:id="rId4"/>
    <p:sldId id="324" r:id="rId5"/>
    <p:sldId id="328" r:id="rId6"/>
    <p:sldId id="326" r:id="rId7"/>
    <p:sldId id="264" r:id="rId8"/>
    <p:sldId id="311" r:id="rId9"/>
    <p:sldId id="313" r:id="rId10"/>
    <p:sldId id="325" r:id="rId11"/>
    <p:sldId id="266" r:id="rId12"/>
    <p:sldId id="327" r:id="rId13"/>
    <p:sldId id="287" r:id="rId14"/>
    <p:sldId id="267" r:id="rId15"/>
    <p:sldId id="306" r:id="rId16"/>
    <p:sldId id="309" r:id="rId17"/>
    <p:sldId id="268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008000"/>
    <a:srgbClr val="003300"/>
    <a:srgbClr val="000066"/>
    <a:srgbClr val="FF33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21" autoAdjust="0"/>
    <p:restoredTop sz="91344" autoAdjust="0"/>
  </p:normalViewPr>
  <p:slideViewPr>
    <p:cSldViewPr>
      <p:cViewPr varScale="1">
        <p:scale>
          <a:sx n="83" d="100"/>
          <a:sy n="83" d="100"/>
        </p:scale>
        <p:origin x="-159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0EC795B-040F-42A7-B074-CFE994CBB4B6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3303639E-9BB8-43AD-B4D1-DE23B4A0DD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196810-C034-4E97-882E-D20DFCFA1F57}" type="slidenum">
              <a:rPr lang="ru-RU" smtClean="0"/>
              <a:pPr/>
              <a:t>2</a:t>
            </a:fld>
            <a:endParaRPr lang="ru-RU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CEDB2E-45E0-4596-AF5E-E06E09491A0F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277632-BB63-46A3-AA2D-6570A3A5B0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774AE-E603-4973-9744-66F91FDDE821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307660-BAD0-4CD6-8914-93E87E319C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34C9D5-A4EF-4495-A1C4-C5C0976B2E29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1BDB93-9B6E-4950-B318-392E7E21A8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230AC4-0697-4ED2-A5E9-04F5ECE0305B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B5F51-EE6A-420E-AD23-7FFF0BD04F9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80A643-FD52-40AB-9B31-F62B7B93421C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6425F8-B863-4250-9830-BDF6738A66F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3A7EFB-E060-46B7-8A83-85A687543A01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58328-14B9-43E4-8328-30EC5EDCBB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910588-40A6-445C-B8CC-ED894C0F446C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4C72F-A5DE-4FF2-8149-29E26B672C7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C02CE-15CA-4FA9-B1AA-A0884E3ACCC9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9CC657-2506-40A7-ABA8-104640B944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32A725-DB61-4BD3-9AB9-BF783E590DB2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335365-AB17-43B6-A70F-53CDDFCAC5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403306-660B-4D46-B2B7-99BE4595432B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53495-9D90-4C8C-9DBF-BAD783C66C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ACCDDB-293E-4410-A99D-A7B43FBDC44F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2D0010-DB22-485C-B494-A1C29AE4A7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>
    <p:wipe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D43833D-0D46-457E-ABC7-82721EB6AE37}" type="datetimeFigureOut">
              <a:rPr lang="ru-RU"/>
              <a:pPr>
                <a:defRPr/>
              </a:pPr>
              <a:t>15.01.2015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2CAC3BC-9507-48AD-9963-BFE952480AD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 dir="u"/>
  </p:transition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oleObject" Target="../embeddings/_____Microsoft_Office_Excel_97-20031.xls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" Target="slide17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47664" y="2708920"/>
            <a:ext cx="6084888" cy="175432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defRPr/>
            </a:pPr>
            <a:r>
              <a:rPr lang="ru-RU" sz="36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eddy Bear"/>
              </a:rPr>
              <a:t>Математика </a:t>
            </a:r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eddy Bear"/>
              </a:rPr>
              <a:t>в литературе и литература в математике 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eddy Bear"/>
            </a:endParaRPr>
          </a:p>
        </p:txBody>
      </p:sp>
      <p:sp>
        <p:nvSpPr>
          <p:cNvPr id="5124" name="Прямоугольник 3"/>
          <p:cNvSpPr>
            <a:spLocks noChangeArrowheads="1"/>
          </p:cNvSpPr>
          <p:nvPr/>
        </p:nvSpPr>
        <p:spPr bwMode="auto">
          <a:xfrm>
            <a:off x="3707904" y="692696"/>
            <a:ext cx="4824536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Математика и литература –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Две ветви человеческой культуры. </a:t>
            </a:r>
          </a:p>
          <a:p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Что их роднит, объединяет в вечность?</a:t>
            </a:r>
            <a:b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Великой мысли дух и бесконечность!</a:t>
            </a:r>
          </a:p>
          <a:p>
            <a:endParaRPr lang="ru-RU" sz="2400" b="1" dirty="0" smtClean="0">
              <a:solidFill>
                <a:srgbClr val="002060"/>
              </a:solidFill>
            </a:endParaRPr>
          </a:p>
          <a:p>
            <a:endParaRPr lang="ru-RU" sz="24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TextBox 2"/>
          <p:cNvSpPr txBox="1">
            <a:spLocks noChangeArrowheads="1"/>
          </p:cNvSpPr>
          <p:nvPr/>
        </p:nvSpPr>
        <p:spPr bwMode="auto">
          <a:xfrm>
            <a:off x="1857356" y="500042"/>
            <a:ext cx="5184576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ОПРОС</a:t>
            </a:r>
            <a:endParaRPr lang="ru-RU" sz="36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074" name="Объект 330"/>
          <p:cNvGraphicFramePr>
            <a:graphicFrameLocks/>
          </p:cNvGraphicFramePr>
          <p:nvPr/>
        </p:nvGraphicFramePr>
        <p:xfrm>
          <a:off x="5940152" y="3789040"/>
          <a:ext cx="2520280" cy="2376264"/>
        </p:xfrm>
        <a:graphic>
          <a:graphicData uri="http://schemas.openxmlformats.org/presentationml/2006/ole">
            <p:oleObj spid="_x0000_s30722" name="Диаграмма" r:id="rId4" imgW="4285859" imgH="2359356" progId="Excel.Sheet.8">
              <p:embed followColorScheme="full"/>
            </p:oleObj>
          </a:graphicData>
        </a:graphic>
      </p:graphicFrame>
      <p:grpSp>
        <p:nvGrpSpPr>
          <p:cNvPr id="2" name="Группа 18"/>
          <p:cNvGrpSpPr>
            <a:grpSpLocks/>
          </p:cNvGrpSpPr>
          <p:nvPr/>
        </p:nvGrpSpPr>
        <p:grpSpPr bwMode="auto">
          <a:xfrm>
            <a:off x="899592" y="1124744"/>
            <a:ext cx="6579684" cy="4843120"/>
            <a:chOff x="828123" y="2357338"/>
            <a:chExt cx="6579674" cy="3654122"/>
          </a:xfrm>
        </p:grpSpPr>
        <p:sp>
          <p:nvSpPr>
            <p:cNvPr id="3080" name="Прямоугольник 5"/>
            <p:cNvSpPr>
              <a:spLocks noChangeArrowheads="1"/>
            </p:cNvSpPr>
            <p:nvPr/>
          </p:nvSpPr>
          <p:spPr bwMode="auto">
            <a:xfrm>
              <a:off x="2196273" y="2357338"/>
              <a:ext cx="4786346" cy="53409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sz="2000" b="1" i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  <a:r>
                <a:rPr lang="ru-RU" sz="2000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Что вам легче дается математика или литература? </a:t>
              </a:r>
            </a:p>
          </p:txBody>
        </p:sp>
        <p:sp>
          <p:nvSpPr>
            <p:cNvPr id="3081" name="Rectangle 2"/>
            <p:cNvSpPr>
              <a:spLocks noChangeArrowheads="1"/>
            </p:cNvSpPr>
            <p:nvPr/>
          </p:nvSpPr>
          <p:spPr bwMode="auto">
            <a:xfrm>
              <a:off x="2124265" y="2900637"/>
              <a:ext cx="4786316" cy="7198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just"/>
              <a:r>
                <a:rPr lang="ru-RU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Математика</a:t>
              </a:r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</a:t>
              </a:r>
              <a:r>
                <a:rPr lang="ru-RU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14 учеников (26,9%) 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ru-RU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Литература</a:t>
              </a:r>
              <a:r>
                <a:rPr lang="en-US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-</a:t>
              </a:r>
              <a:r>
                <a:rPr lang="ru-RU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28 учеников (53,8%)  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  <a:p>
              <a:pPr algn="just" eaLnBrk="0" hangingPunct="0"/>
              <a:r>
                <a:rPr lang="ru-RU" sz="1400" b="1" dirty="0">
                  <a:solidFill>
                    <a:srgbClr val="000000"/>
                  </a:solidFill>
                  <a:latin typeface="Times New Roman" pitchFamily="18" charset="0"/>
                  <a:ea typeface="Calibri" pitchFamily="34" charset="0"/>
                  <a:cs typeface="Times New Roman" pitchFamily="18" charset="0"/>
                </a:rPr>
                <a:t> Проявили затруднение при выборе предмета- 10 учеников (19,3%)</a:t>
              </a:r>
              <a:endParaRPr lang="ru-RU" sz="1400" b="1" dirty="0">
                <a:ea typeface="Calibri" pitchFamily="34" charset="0"/>
                <a:cs typeface="Times New Roman" pitchFamily="18" charset="0"/>
              </a:endParaRPr>
            </a:p>
          </p:txBody>
        </p:sp>
        <p:sp>
          <p:nvSpPr>
            <p:cNvPr id="3082" name="TextBox 7"/>
            <p:cNvSpPr txBox="1">
              <a:spLocks noChangeArrowheads="1"/>
            </p:cNvSpPr>
            <p:nvPr/>
          </p:nvSpPr>
          <p:spPr bwMode="auto">
            <a:xfrm>
              <a:off x="1764226" y="3715584"/>
              <a:ext cx="5643571" cy="487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ru-RU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Согласны ли вы чтобы теоремы и правила предлагались в стихотворной форме </a:t>
              </a:r>
              <a:r>
                <a:rPr lang="en-US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  <a:r>
                <a:rPr lang="ru-RU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  </a:t>
              </a:r>
            </a:p>
          </p:txBody>
        </p:sp>
        <p:sp>
          <p:nvSpPr>
            <p:cNvPr id="3083" name="TextBox 8"/>
            <p:cNvSpPr txBox="1">
              <a:spLocks noChangeArrowheads="1"/>
            </p:cNvSpPr>
            <p:nvPr/>
          </p:nvSpPr>
          <p:spPr bwMode="auto">
            <a:xfrm>
              <a:off x="828123" y="4204553"/>
              <a:ext cx="3714750" cy="7199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Согласны- 17 учеников (32%)</a:t>
              </a:r>
            </a:p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Несогласны-26 учеников  (51%)</a:t>
              </a:r>
            </a:p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Затруднялись-9 учеников (17%)</a:t>
              </a:r>
            </a:p>
            <a:p>
              <a:endParaRPr lang="ru-RU" sz="1400" b="1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4" name="TextBox 9"/>
            <p:cNvSpPr txBox="1">
              <a:spLocks noChangeArrowheads="1"/>
            </p:cNvSpPr>
            <p:nvPr/>
          </p:nvSpPr>
          <p:spPr bwMode="auto">
            <a:xfrm>
              <a:off x="900132" y="4910841"/>
              <a:ext cx="4896536" cy="4876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ru-RU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Существует ли связь между математикой и литературой </a:t>
              </a:r>
              <a:r>
                <a:rPr lang="en-US" b="1" dirty="0">
                  <a:solidFill>
                    <a:srgbClr val="008000"/>
                  </a:solidFill>
                  <a:latin typeface="Times New Roman" pitchFamily="18" charset="0"/>
                  <a:cs typeface="Times New Roman" pitchFamily="18" charset="0"/>
                </a:rPr>
                <a:t>?</a:t>
              </a:r>
              <a:endParaRPr lang="ru-RU" b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3085" name="TextBox 10"/>
            <p:cNvSpPr txBox="1">
              <a:spLocks noChangeArrowheads="1"/>
            </p:cNvSpPr>
            <p:nvPr/>
          </p:nvSpPr>
          <p:spPr bwMode="auto">
            <a:xfrm>
              <a:off x="828123" y="5454140"/>
              <a:ext cx="3435274" cy="557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Существует-15 учеников  (29,3%)</a:t>
              </a:r>
            </a:p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Несуществует-30 учеников (57,7)</a:t>
              </a:r>
            </a:p>
            <a:p>
              <a:r>
                <a:rPr lang="ru-RU" sz="1400" b="1" dirty="0">
                  <a:latin typeface="Times New Roman" pitchFamily="18" charset="0"/>
                  <a:cs typeface="Times New Roman" pitchFamily="18" charset="0"/>
                </a:rPr>
                <a:t>Затруднялись  7 учеников (13%)</a:t>
              </a:r>
            </a:p>
          </p:txBody>
        </p:sp>
      </p:grpSp>
      <p:pic>
        <p:nvPicPr>
          <p:cNvPr id="1036" name="Picture 12" descr="C:\Documents and Settings\Administrator\Рабочий стол\клас. рук\141039933300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72330" y="214290"/>
            <a:ext cx="1857387" cy="2745705"/>
          </a:xfrm>
          <a:prstGeom prst="rect">
            <a:avLst/>
          </a:prstGeom>
          <a:noFill/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</p:pic>
      <p:pic>
        <p:nvPicPr>
          <p:cNvPr id="1037" name="Picture 13" descr="C:\Documents and Settings\Administrator\Рабочий стол\клас. рук\1410399364688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5400000">
            <a:off x="-129385" y="569545"/>
            <a:ext cx="2701904" cy="19400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259632" y="620688"/>
            <a:ext cx="7355160" cy="4525963"/>
          </a:xfrm>
        </p:spPr>
        <p:txBody>
          <a:bodyPr/>
          <a:lstStyle/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Цель работы</a:t>
            </a:r>
            <a:r>
              <a:rPr lang="ru-RU" sz="16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</a:p>
          <a:p>
            <a:r>
              <a:rPr lang="ru-RU" sz="1600" dirty="0" smtClean="0">
                <a:solidFill>
                  <a:srgbClr val="002060"/>
                </a:solidFill>
              </a:rPr>
              <a:t>Определить связь между различными видами деятельности - «математической» и «литературной» и доказать, что художественная литература существует не только для литераторов, как и математика не только для математиков. </a:t>
            </a: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Задачи: 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Выяснить  исторические сведения </a:t>
            </a:r>
            <a:r>
              <a:rPr lang="ru-RU" sz="1600" dirty="0" err="1" smtClean="0">
                <a:solidFill>
                  <a:srgbClr val="002060"/>
                </a:solidFill>
              </a:rPr>
              <a:t>межпредметного</a:t>
            </a:r>
            <a:r>
              <a:rPr lang="ru-RU" sz="1600" dirty="0" smtClean="0">
                <a:solidFill>
                  <a:srgbClr val="002060"/>
                </a:solidFill>
              </a:rPr>
              <a:t> характера. 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Найти материалы, подтверждающие связь между литературой и математикой.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Показать, что многие писатели обладают математическими способностями.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Рассмотреть математические задачи, используемые в художественных произведениях.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Найти информацию о математиках-литераторах.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Провести анкетирование учащихся.</a:t>
            </a:r>
          </a:p>
          <a:p>
            <a:pPr lvl="0">
              <a:spcBef>
                <a:spcPts val="0"/>
              </a:spcBef>
            </a:pPr>
            <a:r>
              <a:rPr lang="ru-RU" sz="1600" dirty="0" smtClean="0">
                <a:solidFill>
                  <a:srgbClr val="002060"/>
                </a:solidFill>
              </a:rPr>
              <a:t>Сделать вывод по результатам работы</a:t>
            </a:r>
            <a:r>
              <a:rPr lang="ru-RU" sz="1600" dirty="0" smtClean="0">
                <a:solidFill>
                  <a:srgbClr val="002060"/>
                </a:solidFill>
              </a:rPr>
              <a:t>.</a:t>
            </a:r>
            <a:endParaRPr lang="ru-RU" sz="1600" dirty="0" smtClean="0">
              <a:solidFill>
                <a:srgbClr val="002060"/>
              </a:solidFill>
            </a:endParaRPr>
          </a:p>
          <a:p>
            <a:pPr>
              <a:buNone/>
            </a:pP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Методы </a:t>
            </a:r>
            <a:r>
              <a:rPr lang="ru-RU" sz="16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исследования:</a:t>
            </a:r>
            <a:endParaRPr lang="ru-RU" sz="1600" b="1" dirty="0" smtClean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Теоретический анализ литературы и материалов сети Интернет. 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Проведение опроса-анкетирования.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Анализ полученных результатов.</a:t>
            </a:r>
          </a:p>
          <a:p>
            <a:pPr lvl="0"/>
            <a:r>
              <a:rPr lang="ru-RU" sz="1600" dirty="0" smtClean="0">
                <a:solidFill>
                  <a:srgbClr val="002060"/>
                </a:solidFill>
              </a:rPr>
              <a:t>Обобщение полученных данных.</a:t>
            </a:r>
          </a:p>
          <a:p>
            <a:pPr>
              <a:buNone/>
            </a:pPr>
            <a:endParaRPr lang="ru-RU" sz="1600" dirty="0">
              <a:solidFill>
                <a:srgbClr val="002060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C307660-BAD0-4CD6-8914-93E87E319CBA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692696"/>
            <a:ext cx="8229600" cy="1143000"/>
          </a:xfrm>
        </p:spPr>
        <p:txBody>
          <a:bodyPr/>
          <a:lstStyle/>
          <a:p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Пушкин – </a:t>
            </a:r>
            <a:b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математический гений?</a:t>
            </a:r>
            <a:endParaRPr lang="ru-RU" sz="4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691680" y="1988840"/>
            <a:ext cx="7272808" cy="4525963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О сколько нам открытий чудных</a:t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Готовят просвещенья дух</a:t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И Опыт, сын ошибок трудных,</a:t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И Гений, парадоксов друг,</a:t>
            </a:r>
            <a:b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</a:br>
            <a:r>
              <a:rPr lang="ru-RU" sz="4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Arial" pitchFamily="34" charset="0"/>
              </a:rPr>
              <a:t>И Случай, бог изобретатель…</a:t>
            </a:r>
          </a:p>
          <a:p>
            <a:endParaRPr lang="ru-RU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5" descr="puschkin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085184"/>
            <a:ext cx="1315440" cy="1631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850106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«Евгений Онегин»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4" name="Содержимое 3" descr="https://encrypted-tbn2.gstatic.com/images?q=tbn:ANd9GcRZrpwi2L3Zo7-hZSMJU8fqIECTQBsZjwT3Hrg5TBJbpVIZNypOCA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340768"/>
            <a:ext cx="3511451" cy="52565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6"/>
          <p:cNvSpPr>
            <a:spLocks noChangeArrowheads="1"/>
          </p:cNvSpPr>
          <p:nvPr/>
        </p:nvSpPr>
        <p:spPr bwMode="auto">
          <a:xfrm>
            <a:off x="395536" y="764704"/>
            <a:ext cx="4896544" cy="583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Font typeface="Arial" pitchFamily="34" charset="0"/>
              <a:buNone/>
            </a:pPr>
            <a:r>
              <a:rPr lang="ru-RU" sz="2800" dirty="0" smtClean="0">
                <a:solidFill>
                  <a:srgbClr val="002060"/>
                </a:solidFill>
              </a:rPr>
              <a:t>В романе «Евгений Онегин» (1823 — 1831) главный герой увлекается чтением популярных работ Б. </a:t>
            </a:r>
            <a:r>
              <a:rPr lang="ru-RU" sz="2800" dirty="0" err="1" smtClean="0">
                <a:solidFill>
                  <a:srgbClr val="002060"/>
                </a:solidFill>
              </a:rPr>
              <a:t>Фонтеля</a:t>
            </a:r>
            <a:r>
              <a:rPr lang="ru-RU" sz="2800" dirty="0" smtClean="0">
                <a:solidFill>
                  <a:srgbClr val="002060"/>
                </a:solidFill>
              </a:rPr>
              <a:t>, в которых пропагандируются идеи Н.Коперника о гелиоцентрической системе мира.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https://encrypted-tbn0.gstatic.com/images?q=tbn:ANd9GcTfGADBWA-M0XvkXMi_EtVSTbfpWqOZ4CpEAK8qiFYJlG4w7G00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980728"/>
            <a:ext cx="3886200" cy="50101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Прямоугольник 6"/>
          <p:cNvSpPr>
            <a:spLocks noChangeArrowheads="1"/>
          </p:cNvSpPr>
          <p:nvPr/>
        </p:nvSpPr>
        <p:spPr bwMode="auto">
          <a:xfrm>
            <a:off x="4067944" y="2564904"/>
            <a:ext cx="4860032" cy="32316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Arial" pitchFamily="34" charset="0"/>
              <a:buNone/>
            </a:pP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Чем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меньше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женщину мы любим,</a:t>
            </a:r>
          </a:p>
          <a:p>
            <a:pPr>
              <a:buFont typeface="Arial" pitchFamily="34" charset="0"/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Тем легче </a:t>
            </a: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нравимся мы ей</a:t>
            </a:r>
          </a:p>
          <a:p>
            <a:pPr>
              <a:buFont typeface="Arial" pitchFamily="34" charset="0"/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 тем ее вернее губим</a:t>
            </a:r>
          </a:p>
          <a:p>
            <a:pPr>
              <a:buFont typeface="Arial" pitchFamily="34" charset="0"/>
              <a:buNone/>
            </a:pPr>
            <a:r>
              <a:rPr lang="ru-RU" sz="28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Средь обольстительных сетей. </a:t>
            </a:r>
            <a:endParaRPr lang="ru-RU" sz="2800" b="1" i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Евгений Онегин» (1823—1831)  </a:t>
            </a:r>
            <a:endParaRPr lang="ru-RU" b="1" i="1" dirty="0" smtClean="0">
              <a:solidFill>
                <a:srgbClr val="0033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None/>
            </a:pPr>
            <a:r>
              <a:rPr lang="ru-RU" b="1" i="1" dirty="0" smtClean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>
                <a:solidFill>
                  <a:srgbClr val="003300"/>
                </a:solidFill>
                <a:latin typeface="Times New Roman" pitchFamily="18" charset="0"/>
                <a:cs typeface="Times New Roman" pitchFamily="18" charset="0"/>
              </a:rPr>
              <a:t>гл. 4, строфа 7)</a:t>
            </a:r>
          </a:p>
        </p:txBody>
      </p:sp>
      <p:sp>
        <p:nvSpPr>
          <p:cNvPr id="11" name="Прямоугольник 6"/>
          <p:cNvSpPr>
            <a:spLocks noChangeArrowheads="1"/>
          </p:cNvSpPr>
          <p:nvPr/>
        </p:nvSpPr>
        <p:spPr bwMode="auto">
          <a:xfrm>
            <a:off x="3491880" y="1412776"/>
            <a:ext cx="5857875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Times New Roman" pitchFamily="18" charset="0"/>
                <a:cs typeface="Times New Roman" pitchFamily="18" charset="0"/>
              </a:rPr>
              <a:t>Прямая и обратная пропорциональность </a:t>
            </a:r>
            <a:endParaRPr lang="ru-RU" sz="2800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12" name="Picture 2" descr="D:\Лена\литература 9 класс\Пушкин\Евгений Онегин\картинки\111701686_9906_thumb24.jpg"/>
          <p:cNvPicPr>
            <a:picLocks noChangeAspect="1" noChangeArrowheads="1"/>
          </p:cNvPicPr>
          <p:nvPr/>
        </p:nvPicPr>
        <p:blipFill>
          <a:blip r:embed="rId5" cstate="print"/>
          <a:srcRect b="5501"/>
          <a:stretch>
            <a:fillRect/>
          </a:stretch>
        </p:blipFill>
        <p:spPr bwMode="auto">
          <a:xfrm>
            <a:off x="1547664" y="764704"/>
            <a:ext cx="5688632" cy="4057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12500"/>
          </a:effectLst>
        </p:spPr>
      </p:pic>
      <p:sp>
        <p:nvSpPr>
          <p:cNvPr id="13" name="Содержимое 6"/>
          <p:cNvSpPr txBox="1">
            <a:spLocks/>
          </p:cNvSpPr>
          <p:nvPr/>
        </p:nvSpPr>
        <p:spPr bwMode="auto">
          <a:xfrm>
            <a:off x="395536" y="4725144"/>
            <a:ext cx="8229600" cy="19728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Кульминацией главы является объяснение Евгения в любви к Татьяне - строка "Бледнеть и гаснуть ... вот блаженство!". Эта строка делит всю восьмую главу на две части - в первой 477 строк, а во второй - 295 строк. Их отношение равно 1,617! Тончайшее соответствие величине золотой пропорции! 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Это великое чудо гармонии, совершенное гением Пушкина!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55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0" grpId="1"/>
      <p:bldP spid="11" grpId="0"/>
      <p:bldP spid="11" grpId="1"/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Прямоугольник 6"/>
          <p:cNvSpPr>
            <a:spLocks noChangeArrowheads="1"/>
          </p:cNvSpPr>
          <p:nvPr/>
        </p:nvSpPr>
        <p:spPr bwMode="auto">
          <a:xfrm>
            <a:off x="3923928" y="1772816"/>
            <a:ext cx="4752528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</a:rPr>
              <a:t>«Когда я узнаю, что Пушкин изучал </a:t>
            </a:r>
            <a:r>
              <a:rPr lang="ru-RU" sz="2800" dirty="0" err="1">
                <a:solidFill>
                  <a:srgbClr val="002060"/>
                </a:solidFill>
              </a:rPr>
              <a:t>Араго</a:t>
            </a:r>
            <a:r>
              <a:rPr lang="ru-RU" sz="2800" dirty="0">
                <a:solidFill>
                  <a:srgbClr val="002060"/>
                </a:solidFill>
              </a:rPr>
              <a:t>, Даламбера, теорию вероятностей — мне не обидно, что я потратил годы на приобретение знаний, которыми не воспользовался</a:t>
            </a:r>
            <a:r>
              <a:rPr lang="ru-RU" sz="2800" dirty="0" smtClean="0">
                <a:solidFill>
                  <a:srgbClr val="002060"/>
                </a:solidFill>
              </a:rPr>
              <a:t>».</a:t>
            </a:r>
            <a:endParaRPr lang="ru-RU" sz="2800" dirty="0">
              <a:solidFill>
                <a:srgbClr val="002060"/>
              </a:solidFill>
            </a:endParaRPr>
          </a:p>
        </p:txBody>
      </p:sp>
      <p:sp>
        <p:nvSpPr>
          <p:cNvPr id="13317" name="Прямоугольник 6"/>
          <p:cNvSpPr>
            <a:spLocks noChangeArrowheads="1"/>
          </p:cNvSpPr>
          <p:nvPr/>
        </p:nvSpPr>
        <p:spPr bwMode="auto">
          <a:xfrm>
            <a:off x="2123728" y="548680"/>
            <a:ext cx="5857875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В.Я. Брюсов</a:t>
            </a:r>
          </a:p>
          <a:p>
            <a:pPr algn="ctr"/>
            <a:r>
              <a:rPr lang="ru-RU" sz="3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(1873-1924)</a:t>
            </a:r>
            <a:endParaRPr lang="ru-RU" sz="36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grpSp>
        <p:nvGrpSpPr>
          <p:cNvPr id="5" name="Group 211"/>
          <p:cNvGrpSpPr>
            <a:grpSpLocks/>
          </p:cNvGrpSpPr>
          <p:nvPr/>
        </p:nvGrpSpPr>
        <p:grpSpPr bwMode="auto">
          <a:xfrm>
            <a:off x="755576" y="1628800"/>
            <a:ext cx="3096344" cy="3600400"/>
            <a:chOff x="4080" y="480"/>
            <a:chExt cx="1104" cy="1353"/>
          </a:xfrm>
        </p:grpSpPr>
        <p:grpSp>
          <p:nvGrpSpPr>
            <p:cNvPr id="8" name="Group 210"/>
            <p:cNvGrpSpPr>
              <a:grpSpLocks/>
            </p:cNvGrpSpPr>
            <p:nvPr/>
          </p:nvGrpSpPr>
          <p:grpSpPr bwMode="auto">
            <a:xfrm>
              <a:off x="4176" y="480"/>
              <a:ext cx="1008" cy="1104"/>
              <a:chOff x="3408" y="1824"/>
              <a:chExt cx="1008" cy="1104"/>
            </a:xfrm>
          </p:grpSpPr>
          <p:sp>
            <p:nvSpPr>
              <p:cNvPr id="10" name="Rectangle 207"/>
              <p:cNvSpPr>
                <a:spLocks noChangeArrowheads="1"/>
              </p:cNvSpPr>
              <p:nvPr/>
            </p:nvSpPr>
            <p:spPr bwMode="auto">
              <a:xfrm>
                <a:off x="3408" y="1872"/>
                <a:ext cx="912" cy="1008"/>
              </a:xfrm>
              <a:prstGeom prst="rect">
                <a:avLst/>
              </a:prstGeom>
              <a:solidFill>
                <a:srgbClr val="993366"/>
              </a:solidFill>
              <a:ln w="9525">
                <a:solidFill>
                  <a:srgbClr val="993366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  <p:sp>
            <p:nvSpPr>
              <p:cNvPr id="11" name="Rectangle 208"/>
              <p:cNvSpPr>
                <a:spLocks noChangeArrowheads="1"/>
              </p:cNvSpPr>
              <p:nvPr/>
            </p:nvSpPr>
            <p:spPr bwMode="auto">
              <a:xfrm>
                <a:off x="3456" y="1824"/>
                <a:ext cx="960" cy="1104"/>
              </a:xfrm>
              <a:prstGeom prst="rect">
                <a:avLst/>
              </a:prstGeom>
              <a:solidFill>
                <a:srgbClr val="800080">
                  <a:alpha val="59999"/>
                </a:srgbClr>
              </a:solidFill>
              <a:ln w="9525">
                <a:solidFill>
                  <a:srgbClr val="CC99FF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ru-RU"/>
              </a:p>
            </p:txBody>
          </p:sp>
        </p:grpSp>
        <p:pic>
          <p:nvPicPr>
            <p:cNvPr id="9" name="Picture 37" descr="b_054i">
              <a:hlinkClick r:id="rId2" action="ppaction://hlinksldjump"/>
            </p:cNvPr>
            <p:cNvPicPr>
              <a:picLocks noChangeAspect="1" noChangeArrowheads="1"/>
            </p:cNvPicPr>
            <p:nvPr/>
          </p:nvPicPr>
          <p:blipFill>
            <a:blip r:embed="rId3" cstate="print"/>
            <a:srcRect l="8000" r="8000"/>
            <a:stretch>
              <a:fillRect/>
            </a:stretch>
          </p:blipFill>
          <p:spPr bwMode="auto">
            <a:xfrm>
              <a:off x="4080" y="624"/>
              <a:ext cx="960" cy="1209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Заголовок 5"/>
          <p:cNvSpPr>
            <a:spLocks noGrp="1"/>
          </p:cNvSpPr>
          <p:nvPr>
            <p:ph type="title"/>
          </p:nvPr>
        </p:nvSpPr>
        <p:spPr>
          <a:xfrm>
            <a:off x="2339752" y="764704"/>
            <a:ext cx="6286500" cy="738336"/>
          </a:xfrm>
        </p:spPr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eaLnBrk="1" hangingPunct="1"/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М. Ю. Лермонтов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</a:br>
            <a:r>
              <a:rPr lang="ru-RU" sz="2800" b="1" dirty="0" smtClean="0">
                <a:ln w="11430"/>
                <a:solidFill>
                  <a:srgbClr val="7030A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1814-1841</a:t>
            </a:r>
            <a: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/>
            </a:r>
            <a:br>
              <a:rPr lang="ru-RU" sz="32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</a:br>
            <a:endParaRPr lang="ru-RU" sz="32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eddy Bear"/>
            </a:endParaRPr>
          </a:p>
        </p:txBody>
      </p:sp>
      <p:sp>
        <p:nvSpPr>
          <p:cNvPr id="16388" name="Прямоугольник 6"/>
          <p:cNvSpPr>
            <a:spLocks noChangeArrowheads="1"/>
          </p:cNvSpPr>
          <p:nvPr/>
        </p:nvSpPr>
        <p:spPr bwMode="auto">
          <a:xfrm>
            <a:off x="3275856" y="1340768"/>
            <a:ext cx="5400600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b="1" dirty="0">
                <a:solidFill>
                  <a:srgbClr val="C00000"/>
                </a:solidFill>
              </a:rPr>
              <a:t>1914</a:t>
            </a:r>
            <a:r>
              <a:rPr lang="ru-RU" sz="3200" dirty="0"/>
              <a:t> г. – столетняя годовщина рождения поэта </a:t>
            </a:r>
            <a:r>
              <a:rPr lang="ru-RU" sz="3200" dirty="0" smtClean="0"/>
              <a:t>– началась Первая </a:t>
            </a:r>
            <a:r>
              <a:rPr lang="ru-RU" sz="3200" dirty="0"/>
              <a:t>мировая война</a:t>
            </a:r>
            <a:r>
              <a:rPr lang="ru-RU" sz="3200" dirty="0" smtClean="0"/>
              <a:t>;</a:t>
            </a:r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rgbClr val="FF0000"/>
                </a:solidFill>
              </a:rPr>
              <a:t>1904</a:t>
            </a:r>
            <a:r>
              <a:rPr lang="ru-RU" sz="3200" dirty="0" smtClean="0"/>
              <a:t>г - 90</a:t>
            </a:r>
            <a:r>
              <a:rPr lang="ru-RU" sz="3200" dirty="0" smtClean="0"/>
              <a:t>-летие </a:t>
            </a:r>
            <a:r>
              <a:rPr lang="ru-RU" sz="3200" dirty="0" smtClean="0"/>
              <a:t>рождения поэта– началась </a:t>
            </a:r>
            <a:r>
              <a:rPr lang="ru-RU" sz="3200" dirty="0" smtClean="0"/>
              <a:t>русско-японская война</a:t>
            </a:r>
            <a:r>
              <a:rPr lang="ru-RU" sz="3200" dirty="0" smtClean="0"/>
              <a:t>;</a:t>
            </a:r>
            <a:endParaRPr lang="ru-RU" sz="3200" dirty="0" smtClean="0"/>
          </a:p>
          <a:p>
            <a:pPr>
              <a:buFont typeface="Wingdings" pitchFamily="2" charset="2"/>
              <a:buChar char="Ø"/>
            </a:pPr>
            <a:r>
              <a:rPr lang="ru-RU" sz="3200" dirty="0" smtClean="0"/>
              <a:t> </a:t>
            </a:r>
            <a:r>
              <a:rPr lang="ru-RU" sz="3200" b="1" dirty="0" smtClean="0">
                <a:solidFill>
                  <a:srgbClr val="C00000"/>
                </a:solidFill>
              </a:rPr>
              <a:t>1941</a:t>
            </a:r>
            <a:r>
              <a:rPr lang="ru-RU" sz="3200" dirty="0" smtClean="0"/>
              <a:t> г. - столетие </a:t>
            </a:r>
            <a:r>
              <a:rPr lang="ru-RU" sz="3200" dirty="0"/>
              <a:t>смерти </a:t>
            </a:r>
            <a:r>
              <a:rPr lang="ru-RU" sz="3200" dirty="0" smtClean="0"/>
              <a:t>поэта </a:t>
            </a:r>
            <a:r>
              <a:rPr lang="ru-RU" sz="3200" dirty="0"/>
              <a:t>– </a:t>
            </a:r>
            <a:r>
              <a:rPr lang="ru-RU" sz="3200" dirty="0" smtClean="0"/>
              <a:t>началась Великая </a:t>
            </a:r>
            <a:r>
              <a:rPr lang="ru-RU" sz="3200" dirty="0" smtClean="0"/>
              <a:t>Отечественная война. </a:t>
            </a:r>
            <a:endParaRPr lang="ru-RU" sz="3200" dirty="0"/>
          </a:p>
        </p:txBody>
      </p:sp>
      <p:pic>
        <p:nvPicPr>
          <p:cNvPr id="15366" name="Picture 7" descr="105b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196752"/>
            <a:ext cx="2555875" cy="2555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Заголовок 5"/>
          <p:cNvSpPr txBox="1">
            <a:spLocks/>
          </p:cNvSpPr>
          <p:nvPr/>
        </p:nvSpPr>
        <p:spPr bwMode="auto">
          <a:xfrm>
            <a:off x="395536" y="4869160"/>
            <a:ext cx="3024336" cy="738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eddy Bear"/>
                <a:ea typeface="+mj-ea"/>
                <a:cs typeface="+mj-cs"/>
              </a:rPr>
              <a:t>Мистика цифр</a:t>
            </a:r>
            <a:br>
              <a:rPr kumimoji="0" lang="ru-RU" sz="2800" b="1" i="0" u="none" strike="noStrike" kern="1200" cap="all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Teddy Bear"/>
                <a:ea typeface="+mj-ea"/>
                <a:cs typeface="+mj-cs"/>
              </a:rPr>
            </a:br>
            <a:endParaRPr kumimoji="0" lang="ru-RU" sz="2800" b="1" i="0" u="none" strike="noStrike" kern="1200" cap="all" normalizeH="0" baseline="0" noProof="0" dirty="0" smtClean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Teddy Bear"/>
              <a:ea typeface="+mj-ea"/>
              <a:cs typeface="+mj-cs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Омар Хайям </a:t>
            </a:r>
          </a:p>
        </p:txBody>
      </p:sp>
      <p:pic>
        <p:nvPicPr>
          <p:cNvPr id="6" name="Содержимое 5" descr="1220104129_1210581439_1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683568" y="2420888"/>
            <a:ext cx="2448272" cy="36122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899592" y="1052736"/>
            <a:ext cx="7799784" cy="1008112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sz="2400" b="1" dirty="0" smtClean="0">
                <a:solidFill>
                  <a:srgbClr val="002060"/>
                </a:solidFill>
              </a:rPr>
              <a:t>Великий астроном и математик, незаурядная личность Омар Хайям, живший в XI—XII вв. в Персии, был одновременно и скандальным поэтом.</a:t>
            </a: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3275856" y="2204864"/>
            <a:ext cx="5400600" cy="4031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Чтоб мудро жизнь прожить, знать надобно немало. </a:t>
            </a:r>
            <a:b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Два важных правила запомни для начала:</a:t>
            </a:r>
            <a:b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Ты лучше голодай, чем что попало ешь, </a:t>
            </a:r>
            <a:b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</a:br>
            <a:r>
              <a:rPr lang="ru-RU" sz="3200" b="1" dirty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И лучше будь один, чем вместе с кем попало.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С. В. Ковалевская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059832" y="1340768"/>
            <a:ext cx="5622776" cy="259228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А первою любовью Софьи Ковалевской</a:t>
            </a:r>
            <a:b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Был молодой ещё писатель Федор Достоевский,</a:t>
            </a:r>
            <a:b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Который, позже, в размышлениях беспечных</a:t>
            </a:r>
            <a:b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Блуждал по миру линий бесконечных.</a:t>
            </a:r>
            <a:b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                                          А. </a:t>
            </a:r>
            <a:r>
              <a:rPr lang="ru-RU" sz="2400" b="1" dirty="0" err="1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Лихолет</a:t>
            </a:r>
            <a:endParaRPr lang="ru-RU" sz="2400" b="1" dirty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</p:txBody>
      </p:sp>
      <p:pic>
        <p:nvPicPr>
          <p:cNvPr id="7" name="irc_mi" descr="http://www.clouds.ru/uploads/generic/news/image/357/show_24160135.1.jpg"/>
          <p:cNvPicPr/>
          <p:nvPr/>
        </p:nvPicPr>
        <p:blipFill>
          <a:blip r:embed="rId2" cstate="print"/>
          <a:srcRect r="30233"/>
          <a:stretch>
            <a:fillRect/>
          </a:stretch>
        </p:blipFill>
        <p:spPr bwMode="auto">
          <a:xfrm>
            <a:off x="899592" y="1268760"/>
            <a:ext cx="2304256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4"/>
          <p:cNvSpPr>
            <a:spLocks noGrp="1"/>
          </p:cNvSpPr>
          <p:nvPr>
            <p:ph sz="half" idx="2"/>
          </p:nvPr>
        </p:nvSpPr>
        <p:spPr>
          <a:xfrm>
            <a:off x="611560" y="3645024"/>
            <a:ext cx="8280920" cy="1008112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sz="2400" dirty="0" smtClean="0"/>
              <a:t>Доктор математических наук, преподаватель  Стокгольмского университета, редактор известного математического журнала «Математические ведомости». За выдающиеся заслуги Русская Академия наук избрала С. В. Ковалевскую своим членом – корреспондентом. Министр просвещения Франции присвоил ей почетное звание “Офицера просвещения”. 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С. В. Ковалевская </a:t>
            </a:r>
          </a:p>
        </p:txBody>
      </p:sp>
      <p:pic>
        <p:nvPicPr>
          <p:cNvPr id="7" name="irc_mi" descr="http://www.clouds.ru/uploads/generic/news/image/357/show_24160135.1.jpg"/>
          <p:cNvPicPr/>
          <p:nvPr/>
        </p:nvPicPr>
        <p:blipFill>
          <a:blip r:embed="rId2" cstate="print"/>
          <a:srcRect r="30233"/>
          <a:stretch>
            <a:fillRect/>
          </a:stretch>
        </p:blipFill>
        <p:spPr bwMode="auto">
          <a:xfrm>
            <a:off x="971600" y="1196752"/>
            <a:ext cx="2304256" cy="23762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Содержимое 4"/>
          <p:cNvSpPr>
            <a:spLocks noGrp="1"/>
          </p:cNvSpPr>
          <p:nvPr>
            <p:ph sz="half" idx="2"/>
          </p:nvPr>
        </p:nvSpPr>
        <p:spPr>
          <a:xfrm>
            <a:off x="3203848" y="1196752"/>
            <a:ext cx="5328592" cy="1008112"/>
          </a:xfrm>
        </p:spPr>
        <p:txBody>
          <a:bodyPr>
            <a:noAutofit/>
          </a:bodyPr>
          <a:lstStyle/>
          <a:p>
            <a:pPr>
              <a:buNone/>
              <a:defRPr/>
            </a:pP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«Нельзя быть математиком, не будучи в то же время поэтом в душе. Что до меня касается, то я всю жизнь не могла решить: к чему  у меня больше склонности, к математике или </a:t>
            </a:r>
            <a:r>
              <a:rPr lang="ru-RU" b="1" dirty="0" err="1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литературе?...но</a:t>
            </a:r>
            <a:r>
              <a:rPr lang="ru-RU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 тем не менее я ни от одной их них не могу отказаться совершенно». </a:t>
            </a:r>
          </a:p>
        </p:txBody>
      </p:sp>
      <p:sp>
        <p:nvSpPr>
          <p:cNvPr id="9" name="Содержимое 4"/>
          <p:cNvSpPr>
            <a:spLocks noGrp="1"/>
          </p:cNvSpPr>
          <p:nvPr>
            <p:ph sz="half" idx="2"/>
          </p:nvPr>
        </p:nvSpPr>
        <p:spPr>
          <a:xfrm>
            <a:off x="755576" y="4437112"/>
            <a:ext cx="7560840" cy="1008112"/>
          </a:xfrm>
        </p:spPr>
        <p:txBody>
          <a:bodyPr>
            <a:noAutofit/>
          </a:bodyPr>
          <a:lstStyle/>
          <a:p>
            <a:pPr lvl="0"/>
            <a:r>
              <a:rPr lang="ru-RU" sz="2000" dirty="0" smtClean="0"/>
              <a:t>роман «Сестры Раевские»;</a:t>
            </a:r>
          </a:p>
          <a:p>
            <a:pPr lvl="0"/>
            <a:r>
              <a:rPr lang="ru-RU" sz="2000" dirty="0" smtClean="0"/>
              <a:t>драма «Борьба за счастье» (написана в соавторстве со шведской писательницей А.Ш. </a:t>
            </a:r>
            <a:r>
              <a:rPr lang="ru-RU" sz="2000" dirty="0" err="1" smtClean="0"/>
              <a:t>Леффлер</a:t>
            </a:r>
            <a:r>
              <a:rPr lang="ru-RU" sz="2000" dirty="0" smtClean="0"/>
              <a:t>), в которой отражены политические идеалы С.В. Ковалевской;</a:t>
            </a:r>
          </a:p>
          <a:p>
            <a:pPr lvl="0"/>
            <a:r>
              <a:rPr lang="ru-RU" sz="2000" dirty="0" smtClean="0"/>
              <a:t>роман «Нигилистка» был запрещен в России вплоть до 1917г. </a:t>
            </a:r>
            <a:endParaRPr lang="ru-RU" sz="2000" dirty="0"/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>
            <a:spLocks noGrp="1"/>
          </p:cNvSpPr>
          <p:nvPr>
            <p:ph type="title"/>
          </p:nvPr>
        </p:nvSpPr>
        <p:spPr/>
        <p:txBody>
          <a:bodyPr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          Л.Н. Толстой</a:t>
            </a:r>
          </a:p>
        </p:txBody>
      </p:sp>
      <p:sp>
        <p:nvSpPr>
          <p:cNvPr id="8" name="Содержимое 2"/>
          <p:cNvSpPr txBox="1">
            <a:spLocks/>
          </p:cNvSpPr>
          <p:nvPr/>
        </p:nvSpPr>
        <p:spPr bwMode="auto">
          <a:xfrm>
            <a:off x="3059832" y="1340768"/>
            <a:ext cx="5622776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Ведь сколько сил приложил граф Толстой,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Чтоб математике учить народ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простой.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Он 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«Арифметику» создал для них </a:t>
            </a: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понятную,</a:t>
            </a:r>
          </a:p>
          <a:p>
            <a:pPr marL="342900" indent="-342900" eaLnBrk="0" hangingPunct="0">
              <a:spcBef>
                <a:spcPct val="20000"/>
              </a:spcBef>
              <a:defRPr/>
            </a:pPr>
            <a:r>
              <a:rPr lang="ru-RU" sz="2400" b="1" dirty="0" smtClean="0">
                <a:solidFill>
                  <a:srgbClr val="002060"/>
                </a:solidFill>
                <a:latin typeface="Monotype Corsiva" pitchFamily="66" charset="0"/>
              </a:rPr>
              <a:t>Без </a:t>
            </a:r>
            <a:r>
              <a:rPr lang="ru-RU" sz="2400" b="1" dirty="0">
                <a:solidFill>
                  <a:srgbClr val="002060"/>
                </a:solidFill>
                <a:latin typeface="Monotype Corsiva" pitchFamily="66" charset="0"/>
              </a:rPr>
              <a:t>лишней сложности и для ума приятную!</a:t>
            </a:r>
          </a:p>
        </p:txBody>
      </p:sp>
      <p:pic>
        <p:nvPicPr>
          <p:cNvPr id="9" name="Содержимое 8" descr="https://encrypted-tbn3.gstatic.com/images?q=tbn:ANd9GcSz2nR9NMz5NcQpDOAavTyr_mmoYt2r8uDIeM81Y8MXxxL6hLx4uw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412776"/>
            <a:ext cx="2232248" cy="36004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Прямоугольник 5"/>
          <p:cNvSpPr>
            <a:spLocks noChangeArrowheads="1"/>
          </p:cNvSpPr>
          <p:nvPr/>
        </p:nvSpPr>
        <p:spPr bwMode="auto">
          <a:xfrm>
            <a:off x="2915816" y="3212976"/>
            <a:ext cx="5838478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«Артели косцов надо было скосить два луга, один вдвое больше другого. Половину дня артель косила большой луг. После этого артель разделилась пополам: первая половина осталась на большом лугу и докосила его к вечеру до конца; вторая же половина косила малый луг, на котором к вечеру еще остался участок, скошенный на другой день одним косцом за один день работы. Сколько косцов было в артели?»</a:t>
            </a:r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1907704" y="3573017"/>
          <a:ext cx="5472609" cy="1845381"/>
        </p:xfrm>
        <a:graphic>
          <a:graphicData uri="http://schemas.openxmlformats.org/drawingml/2006/table">
            <a:tbl>
              <a:tblPr/>
              <a:tblGrid>
                <a:gridCol w="1824203"/>
                <a:gridCol w="1824203"/>
                <a:gridCol w="1824203"/>
              </a:tblGrid>
              <a:tr h="636874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Верно решили  </a:t>
                      </a:r>
                      <a:endParaRPr lang="ru-RU" sz="3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класс</a:t>
                      </a:r>
                      <a:endParaRPr lang="ru-RU" sz="3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ru-RU" sz="3600" b="1" dirty="0" smtClean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9 класс</a:t>
                      </a:r>
                      <a:endParaRPr lang="ru-RU" sz="3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91318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ru-RU" sz="3600" b="1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50%  </a:t>
                      </a:r>
                      <a:r>
                        <a:rPr lang="ru-RU" sz="2400" b="1" dirty="0" smtClean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endParaRPr lang="ru-RU" sz="24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3600" b="1" dirty="0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   30% </a:t>
                      </a:r>
                      <a:endParaRPr lang="ru-RU" sz="3600" b="1" dirty="0" smtClean="0">
                        <a:solidFill>
                          <a:srgbClr val="00206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908720"/>
            <a:ext cx="2999475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7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0003-002-Iz-istorii-sozdanija-povest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700808"/>
            <a:ext cx="3168352" cy="3868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Заголовок 5"/>
          <p:cNvSpPr>
            <a:spLocks noGrp="1"/>
          </p:cNvSpPr>
          <p:nvPr>
            <p:ph type="title"/>
          </p:nvPr>
        </p:nvSpPr>
        <p:spPr>
          <a:xfrm>
            <a:off x="467544" y="692696"/>
            <a:ext cx="8229600" cy="1143000"/>
          </a:xfr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И.С.Тургенев</a:t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</a:br>
            <a:r>
              <a:rPr lang="en-US" sz="36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“</a:t>
            </a:r>
            <a:r>
              <a:rPr lang="ru-RU" sz="3600" b="1" dirty="0" err="1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Муму</a:t>
            </a:r>
            <a:r>
              <a:rPr lang="en-US" sz="3600" b="1" dirty="0" smtClean="0">
                <a:ln w="11430"/>
                <a:solidFill>
                  <a:srgbClr val="008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”</a:t>
            </a:r>
            <a: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/>
            </a:r>
            <a:br>
              <a:rPr lang="ru-RU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</a:br>
            <a:endParaRPr lang="ru-RU" sz="3600" b="1" dirty="0" smtClean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eddy Bear"/>
            </a:endParaRPr>
          </a:p>
        </p:txBody>
      </p:sp>
      <p:sp>
        <p:nvSpPr>
          <p:cNvPr id="8" name="Прямоугольник 6"/>
          <p:cNvSpPr>
            <a:spLocks noChangeArrowheads="1"/>
          </p:cNvSpPr>
          <p:nvPr/>
        </p:nvSpPr>
        <p:spPr bwMode="auto">
          <a:xfrm>
            <a:off x="1259632" y="1628800"/>
            <a:ext cx="4320480" cy="44558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2400" b="1" dirty="0">
                <a:solidFill>
                  <a:srgbClr val="002060"/>
                </a:solidFill>
              </a:rPr>
              <a:t>«…Из числа всей ее челяди самым замечательным лицом был дворник Герасим, мужчина двенадцати вершков роста, сложенный богатырем и глухонемой от рождения».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75856" y="332656"/>
            <a:ext cx="5256584" cy="56323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Зная соотношения между старорусскими мерами длины и современными вычислим рост Герасима: 12* 4,5 см = </a:t>
            </a:r>
            <a:r>
              <a:rPr lang="ru-RU" sz="2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54 см.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Рост младенца в среднем составляет 51-53 см. Какой же Герасим тогда  богатырь? Но раньше указывали лишь число вершков, на которое он превышал два аршина. Проведем повторное вычисление: </a:t>
            </a:r>
            <a:endParaRPr lang="ru-RU" sz="2400" dirty="0"/>
          </a:p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1) 2*72см = 144см (2 аршина)</a:t>
            </a:r>
            <a:endParaRPr lang="ru-RU" sz="2400" dirty="0"/>
          </a:p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2)144 +54= 198см (2 аршина и 12 вершков).</a:t>
            </a:r>
            <a:endParaRPr lang="ru-RU" sz="2400" dirty="0"/>
          </a:p>
          <a:p>
            <a:pPr algn="just" eaLnBrk="0" hangingPunct="0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Ответ: рост Герасима был </a:t>
            </a: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1м 98см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-  высокий человек.</a:t>
            </a:r>
            <a:endParaRPr lang="ru-RU" sz="2400" b="1" dirty="0"/>
          </a:p>
        </p:txBody>
      </p:sp>
      <p:pic>
        <p:nvPicPr>
          <p:cNvPr id="3" name="Рисунок 2" descr="https://encrypted-tbn0.gstatic.com/images?q=tbn:ANd9GcTF_r8g_b_ryvzkGU7aFpS61Dn8PT6fkZMtB5srjFSCQekij2fi"/>
          <p:cNvPicPr/>
          <p:nvPr/>
        </p:nvPicPr>
        <p:blipFill>
          <a:blip r:embed="rId2" cstate="print"/>
          <a:srcRect l="4937" r="23766"/>
          <a:stretch>
            <a:fillRect/>
          </a:stretch>
        </p:blipFill>
        <p:spPr bwMode="auto">
          <a:xfrm>
            <a:off x="539552" y="1052736"/>
            <a:ext cx="2808312" cy="4896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Прямоугольник 5"/>
          <p:cNvSpPr>
            <a:spLocks noChangeArrowheads="1"/>
          </p:cNvSpPr>
          <p:nvPr/>
        </p:nvSpPr>
        <p:spPr bwMode="auto">
          <a:xfrm>
            <a:off x="2339752" y="476672"/>
            <a:ext cx="50994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4800" b="1" cap="all" dirty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Teddy Bear"/>
              </a:rPr>
              <a:t>Заключение</a:t>
            </a:r>
          </a:p>
        </p:txBody>
      </p:sp>
      <p:sp>
        <p:nvSpPr>
          <p:cNvPr id="31749" name="Прямоугольник 6"/>
          <p:cNvSpPr>
            <a:spLocks noChangeArrowheads="1"/>
          </p:cNvSpPr>
          <p:nvPr/>
        </p:nvSpPr>
        <p:spPr bwMode="auto">
          <a:xfrm>
            <a:off x="971600" y="1268760"/>
            <a:ext cx="7889502" cy="4178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Так что важней, что есть первооснова?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Как в жизни нашей каждый день единствен,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Великолепен, положителен, таинствен.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Так слово и число едины в мирозданье,</a:t>
            </a:r>
            <a:b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3600" b="1" dirty="0" smtClean="0">
                <a:solidFill>
                  <a:srgbClr val="002060"/>
                </a:solidFill>
                <a:latin typeface="Monotype Corsiva" pitchFamily="66" charset="0"/>
              </a:rPr>
              <a:t>Два величайших человеческих создания! 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Прямоугольник 1"/>
          <p:cNvSpPr>
            <a:spLocks noChangeArrowheads="1"/>
          </p:cNvSpPr>
          <p:nvPr/>
        </p:nvSpPr>
        <p:spPr bwMode="auto">
          <a:xfrm>
            <a:off x="1259632" y="692696"/>
            <a:ext cx="7128791" cy="978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80000"/>
              </a:lnSpc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Литературно-математическая</a:t>
            </a:r>
          </a:p>
          <a:p>
            <a:pPr algn="ctr">
              <a:lnSpc>
                <a:spcPct val="80000"/>
              </a:lnSpc>
            </a:pPr>
            <a:r>
              <a:rPr lang="ru-RU" sz="36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викторина</a:t>
            </a:r>
          </a:p>
        </p:txBody>
      </p:sp>
      <p:sp>
        <p:nvSpPr>
          <p:cNvPr id="28676" name="Rectangle 1"/>
          <p:cNvSpPr>
            <a:spLocks noChangeArrowheads="1"/>
          </p:cNvSpPr>
          <p:nvPr/>
        </p:nvSpPr>
        <p:spPr bwMode="auto">
          <a:xfrm>
            <a:off x="1043608" y="1834718"/>
            <a:ext cx="6357938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 dirty="0">
                <a:solidFill>
                  <a:srgbClr val="002060"/>
                </a:solidFill>
                <a:cs typeface="Times New Roman" pitchFamily="18" charset="0"/>
              </a:rPr>
              <a:t>«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почитаем всех нулями, а единицами себя</a:t>
            </a:r>
            <a:r>
              <a:rPr lang="ru-RU" sz="2800" b="1" dirty="0">
                <a:solidFill>
                  <a:srgbClr val="002060"/>
                </a:solidFill>
                <a:cs typeface="Times New Roman" pitchFamily="18" charset="0"/>
              </a:rPr>
              <a:t>»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5796136" y="2636912"/>
            <a:ext cx="30003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ru-RU" sz="32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А.С. Пушкин</a:t>
            </a:r>
            <a:endParaRPr lang="ru-RU" sz="3200" b="1" dirty="0">
              <a:solidFill>
                <a:srgbClr val="008000"/>
              </a:solidFill>
            </a:endParaRPr>
          </a:p>
        </p:txBody>
      </p:sp>
      <p:sp>
        <p:nvSpPr>
          <p:cNvPr id="28678" name="Rectangle 2"/>
          <p:cNvSpPr>
            <a:spLocks noChangeArrowheads="1"/>
          </p:cNvSpPr>
          <p:nvPr/>
        </p:nvSpPr>
        <p:spPr bwMode="auto">
          <a:xfrm>
            <a:off x="1115616" y="3501008"/>
            <a:ext cx="5429250" cy="224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Разум человеческий владеет тремя ключами, позволяющими людям знать, думать, мечтать. Два из них - буква и нота. А каков третий ключ?              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6660232" y="4365104"/>
            <a:ext cx="1435008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ru-RU" sz="32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Цифра</a:t>
            </a:r>
            <a:endParaRPr lang="ru-RU" sz="3200" b="1" dirty="0">
              <a:solidFill>
                <a:srgbClr val="008000"/>
              </a:solidFill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6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86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6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28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6" grpId="0"/>
      <p:bldP spid="5" grpId="0"/>
      <p:bldP spid="28678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Rectangle 1"/>
          <p:cNvSpPr>
            <a:spLocks noChangeArrowheads="1"/>
          </p:cNvSpPr>
          <p:nvPr/>
        </p:nvSpPr>
        <p:spPr bwMode="auto">
          <a:xfrm>
            <a:off x="1475656" y="836712"/>
            <a:ext cx="612068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anchor="ctr">
            <a:spAutoFit/>
          </a:bodyPr>
          <a:lstStyle/>
          <a:p>
            <a:pPr eaLnBrk="0" hangingPunct="0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Какая «литературная величина» произведения бывает и положительной, и отрицательной?  </a:t>
            </a:r>
          </a:p>
        </p:txBody>
      </p:sp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3995936" y="2420888"/>
            <a:ext cx="4464496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Герой</a:t>
            </a:r>
            <a:r>
              <a:rPr lang="en-US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i="1" dirty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литературного произведения</a:t>
            </a:r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5" name="Rectangle 2"/>
          <p:cNvSpPr>
            <a:spLocks noChangeArrowheads="1"/>
          </p:cNvSpPr>
          <p:nvPr/>
        </p:nvSpPr>
        <p:spPr bwMode="auto">
          <a:xfrm>
            <a:off x="1115616" y="3717032"/>
            <a:ext cx="542925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Кто выше: сказочный россиянин-коротышка Мужичок-с-ноготок или </a:t>
            </a:r>
            <a:r>
              <a:rPr lang="ru-RU" sz="28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Дюймовочка</a:t>
            </a:r>
            <a:r>
              <a:rPr lang="ru-RU" sz="2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? </a:t>
            </a:r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5652120" y="4509120"/>
            <a:ext cx="2880320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2800" b="1" i="1" dirty="0" err="1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Дюймовочка</a:t>
            </a:r>
            <a:r>
              <a:rPr lang="ru-RU" sz="2800" b="1" i="1" dirty="0">
                <a:solidFill>
                  <a:srgbClr val="008000"/>
                </a:solidFill>
              </a:rPr>
              <a:t> </a:t>
            </a:r>
            <a:endParaRPr lang="ru-RU" sz="2800" b="1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0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7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2" dur="10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/>
      <p:bldP spid="5" grpId="0"/>
      <p:bldP spid="3072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1" name="Прямоугольник 4"/>
          <p:cNvSpPr>
            <a:spLocks noChangeArrowheads="1"/>
          </p:cNvSpPr>
          <p:nvPr/>
        </p:nvSpPr>
        <p:spPr bwMode="auto">
          <a:xfrm>
            <a:off x="611560" y="1628800"/>
            <a:ext cx="828675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72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eddy Bear"/>
              </a:rPr>
              <a:t>Спасибо за внимание!</a:t>
            </a:r>
          </a:p>
        </p:txBody>
      </p:sp>
    </p:spTree>
  </p:cSld>
  <p:clrMapOvr>
    <a:masterClrMapping/>
  </p:clrMapOvr>
  <p:transition>
    <p:wipe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</TotalTime>
  <Words>839</Words>
  <Application>Microsoft Office PowerPoint</Application>
  <PresentationFormat>Экран (4:3)</PresentationFormat>
  <Paragraphs>95</Paragraphs>
  <Slides>17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9" baseType="lpstr">
      <vt:lpstr>Тема Office</vt:lpstr>
      <vt:lpstr>Диаграмма</vt:lpstr>
      <vt:lpstr>Слайд 1</vt:lpstr>
      <vt:lpstr>Слайд 2</vt:lpstr>
      <vt:lpstr>Слайд 3</vt:lpstr>
      <vt:lpstr>Пушкин –  математический гений?</vt:lpstr>
      <vt:lpstr>«Евгений Онегин»</vt:lpstr>
      <vt:lpstr>Слайд 6</vt:lpstr>
      <vt:lpstr>М. Ю. Лермонтов 1814-1841 </vt:lpstr>
      <vt:lpstr>Омар Хайям </vt:lpstr>
      <vt:lpstr>С. В. Ковалевская </vt:lpstr>
      <vt:lpstr>С. В. Ковалевская </vt:lpstr>
      <vt:lpstr>          Л.Н. Толстой</vt:lpstr>
      <vt:lpstr>И.С.Тургенев “Муму” </vt:lpstr>
      <vt:lpstr>Слайд 13</vt:lpstr>
      <vt:lpstr>Слайд 14</vt:lpstr>
      <vt:lpstr>Слайд 15</vt:lpstr>
      <vt:lpstr>Слайд 16</vt:lpstr>
      <vt:lpstr>Слайд 17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Зухриддин</dc:creator>
  <cp:lastModifiedBy>ЮРА</cp:lastModifiedBy>
  <cp:revision>79</cp:revision>
  <dcterms:created xsi:type="dcterms:W3CDTF">2011-12-30T01:40:07Z</dcterms:created>
  <dcterms:modified xsi:type="dcterms:W3CDTF">2015-01-15T15:52:40Z</dcterms:modified>
</cp:coreProperties>
</file>