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8" r:id="rId4"/>
    <p:sldId id="263" r:id="rId5"/>
    <p:sldId id="259" r:id="rId6"/>
    <p:sldId id="264" r:id="rId7"/>
    <p:sldId id="265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8E350C-01DA-445E-B51B-84C81A854D18}" type="datetimeFigureOut">
              <a:rPr lang="ru-RU" smtClean="0"/>
              <a:pPr/>
              <a:t>23.04.2014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6EE78-2601-460A-91CF-C211B2BFC8D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4286248" y="1000108"/>
            <a:ext cx="4429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5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9058" y="642918"/>
            <a:ext cx="48577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atin typeface="Georgia" pitchFamily="18" charset="0"/>
              </a:rPr>
              <a:t>Двадцать третье апреля.</a:t>
            </a:r>
          </a:p>
          <a:p>
            <a:pPr algn="ctr"/>
            <a:r>
              <a:rPr lang="ru-RU" sz="3600" b="1" dirty="0" smtClean="0">
                <a:latin typeface="Georgia" pitchFamily="18" charset="0"/>
              </a:rPr>
              <a:t>Классная работа.</a:t>
            </a:r>
            <a:endParaRPr lang="ru-RU" sz="3600" b="1" dirty="0" smtClean="0">
              <a:latin typeface="Georgia" pitchFamily="18" charset="0"/>
            </a:endParaRPr>
          </a:p>
          <a:p>
            <a:pPr algn="ctr"/>
            <a:r>
              <a:rPr lang="ru-RU" sz="3600" b="1" dirty="0" smtClean="0">
                <a:latin typeface="Georgia" pitchFamily="18" charset="0"/>
              </a:rPr>
              <a:t>Повторение </a:t>
            </a:r>
            <a:r>
              <a:rPr lang="ru-RU" sz="3600" b="1" dirty="0" smtClean="0">
                <a:latin typeface="Georgia" pitchFamily="18" charset="0"/>
              </a:rPr>
              <a:t>изученного о глаголе.</a:t>
            </a:r>
            <a:endParaRPr lang="ru-RU" sz="3600" b="1" dirty="0">
              <a:latin typeface="Georgia" pitchFamily="18" charset="0"/>
            </a:endParaRPr>
          </a:p>
        </p:txBody>
      </p:sp>
    </p:spTree>
  </p:cSld>
  <p:clrMapOvr>
    <a:masterClrMapping/>
  </p:clrMapOvr>
  <p:transition>
    <p:dissolv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214282" y="214290"/>
            <a:ext cx="87154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Запиши глаголы, противоположные по смыслу данным.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2000240"/>
            <a:ext cx="321471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зажигать    -   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включать   -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встречать   -  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влетать        -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ссориться   -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мусорить    -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строить       -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любить        -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7158" y="5780782"/>
            <a:ext cx="8572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	На какой вопрос отвечают записанные слова?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3108" y="1357298"/>
            <a:ext cx="4429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ЧТО  ДЕЛАТЬ?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43306" y="2000240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тушить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43306" y="2500306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выключать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43306" y="3000372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провожать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643306" y="3500438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вылетать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643306" y="4000504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мириться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643306" y="4429132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убирать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43306" y="4857760"/>
            <a:ext cx="2000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рушить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857884" y="4857760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ломать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14744" y="5429264"/>
            <a:ext cx="30003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ненавидеть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14282" y="285728"/>
            <a:ext cx="87868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Стрелочками соедини глаголы с теми вопросами, на которые они отвечают.</a:t>
            </a:r>
            <a:endParaRPr lang="ru-RU" sz="36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5720" y="1714488"/>
            <a:ext cx="221457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Georgia" pitchFamily="18" charset="0"/>
              </a:rPr>
              <a:t>с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меётся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 копал</a:t>
            </a:r>
          </a:p>
          <a:p>
            <a:r>
              <a:rPr lang="ru-RU" sz="3600" dirty="0">
                <a:solidFill>
                  <a:schemeClr val="bg1"/>
                </a:solidFill>
                <a:latin typeface="Georgia" pitchFamily="18" charset="0"/>
              </a:rPr>
              <a:t>р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адуется</a:t>
            </a:r>
          </a:p>
          <a:p>
            <a:r>
              <a:rPr lang="ru-RU" sz="3600" dirty="0">
                <a:solidFill>
                  <a:schemeClr val="bg1"/>
                </a:solidFill>
                <a:latin typeface="Georgia" pitchFamily="18" charset="0"/>
              </a:rPr>
              <a:t>о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седает 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помогал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143636" y="1785926"/>
            <a:ext cx="27860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chemeClr val="bg1"/>
                </a:solidFill>
                <a:latin typeface="Georgia" pitchFamily="18" charset="0"/>
              </a:rPr>
              <a:t>о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горчает</a:t>
            </a:r>
          </a:p>
          <a:p>
            <a:r>
              <a:rPr lang="ru-RU" sz="3600" dirty="0">
                <a:solidFill>
                  <a:schemeClr val="bg1"/>
                </a:solidFill>
                <a:latin typeface="Georgia" pitchFamily="18" charset="0"/>
              </a:rPr>
              <a:t>у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чился</a:t>
            </a:r>
          </a:p>
          <a:p>
            <a:r>
              <a:rPr lang="ru-RU" sz="3600" dirty="0">
                <a:solidFill>
                  <a:schemeClr val="bg1"/>
                </a:solidFill>
                <a:latin typeface="Georgia" pitchFamily="18" charset="0"/>
              </a:rPr>
              <a:t>с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трелял</a:t>
            </a:r>
          </a:p>
          <a:p>
            <a:r>
              <a:rPr lang="ru-RU" sz="3600" dirty="0">
                <a:solidFill>
                  <a:schemeClr val="bg1"/>
                </a:solidFill>
                <a:latin typeface="Georgia" pitchFamily="18" charset="0"/>
              </a:rPr>
              <a:t>в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ыступает</a:t>
            </a:r>
          </a:p>
          <a:p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обманывал</a:t>
            </a:r>
            <a:endParaRPr lang="ru-RU" sz="36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4643446"/>
            <a:ext cx="89297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Georgia" pitchFamily="18" charset="0"/>
              </a:rPr>
              <a:t>К какой части речи относятся записанные слова?</a:t>
            </a:r>
            <a:endParaRPr lang="ru-RU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43174" y="2071678"/>
            <a:ext cx="321471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</a:rPr>
              <a:t>ЧТО ДЕЛАЕТ ?</a:t>
            </a:r>
          </a:p>
          <a:p>
            <a:endParaRPr lang="ru-RU" sz="2800" dirty="0">
              <a:latin typeface="Georgia" pitchFamily="18" charset="0"/>
            </a:endParaRPr>
          </a:p>
          <a:p>
            <a:r>
              <a:rPr lang="ru-RU" sz="2800" dirty="0" smtClean="0">
                <a:latin typeface="Georgia" pitchFamily="18" charset="0"/>
              </a:rPr>
              <a:t> </a:t>
            </a:r>
          </a:p>
          <a:p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</a:rPr>
              <a:t>ЧТО СДЕЛАЛ 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1214414" y="2285992"/>
            <a:ext cx="1500198" cy="714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1500166" y="2786058"/>
            <a:ext cx="2071702" cy="5715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2357422" y="2571744"/>
            <a:ext cx="1143008" cy="5715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1928794" y="2571744"/>
            <a:ext cx="2071702" cy="1143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V="1">
            <a:off x="2285984" y="3786190"/>
            <a:ext cx="1357322" cy="5715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rot="10800000" flipV="1">
            <a:off x="5643570" y="2143116"/>
            <a:ext cx="500066" cy="1428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rot="10800000" flipV="1">
            <a:off x="4643438" y="2714620"/>
            <a:ext cx="1571636" cy="6429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7" idx="1"/>
          </p:cNvCxnSpPr>
          <p:nvPr/>
        </p:nvCxnSpPr>
        <p:spPr>
          <a:xfrm rot="10800000" flipV="1">
            <a:off x="5715008" y="3217086"/>
            <a:ext cx="428628" cy="28335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rot="10800000">
            <a:off x="4357686" y="2643182"/>
            <a:ext cx="1857388" cy="121444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rot="10800000">
            <a:off x="4429124" y="3786190"/>
            <a:ext cx="1785950" cy="6429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214282" y="5643578"/>
            <a:ext cx="935837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Georgia" pitchFamily="18" charset="0"/>
              </a:rPr>
              <a:t>	</a:t>
            </a:r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На какие две группы можно поделить эти глаголы?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  <p:bldP spid="10" grpId="0"/>
      <p:bldP spid="3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357158" y="428604"/>
            <a:ext cx="8786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	К какой части речи относятся записанные слова?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472" y="1928802"/>
            <a:ext cx="37147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Georgia" pitchFamily="18" charset="0"/>
              </a:rPr>
              <a:t>с</a:t>
            </a:r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инева          -</a:t>
            </a:r>
          </a:p>
          <a:p>
            <a:r>
              <a:rPr lang="ru-RU" sz="3200" b="1" dirty="0">
                <a:solidFill>
                  <a:schemeClr val="bg1"/>
                </a:solidFill>
                <a:latin typeface="Georgia" pitchFamily="18" charset="0"/>
              </a:rPr>
              <a:t>б</a:t>
            </a:r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ег                  -</a:t>
            </a:r>
          </a:p>
          <a:p>
            <a:r>
              <a:rPr lang="ru-RU" sz="3200" b="1" dirty="0">
                <a:solidFill>
                  <a:schemeClr val="bg1"/>
                </a:solidFill>
                <a:latin typeface="Georgia" pitchFamily="18" charset="0"/>
              </a:rPr>
              <a:t>д</a:t>
            </a:r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ружба         -</a:t>
            </a:r>
          </a:p>
          <a:p>
            <a:r>
              <a:rPr lang="ru-RU" sz="3200" b="1" dirty="0">
                <a:solidFill>
                  <a:schemeClr val="bg1"/>
                </a:solidFill>
                <a:latin typeface="Georgia" pitchFamily="18" charset="0"/>
              </a:rPr>
              <a:t>р</a:t>
            </a:r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исование  -</a:t>
            </a:r>
          </a:p>
          <a:p>
            <a:r>
              <a:rPr lang="ru-RU" sz="3200" b="1" dirty="0">
                <a:solidFill>
                  <a:schemeClr val="bg1"/>
                </a:solidFill>
                <a:latin typeface="Georgia" pitchFamily="18" charset="0"/>
              </a:rPr>
              <a:t>з</a:t>
            </a:r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елень           -</a:t>
            </a:r>
          </a:p>
          <a:p>
            <a:r>
              <a:rPr lang="ru-RU" sz="3200" b="1" dirty="0">
                <a:solidFill>
                  <a:schemeClr val="bg1"/>
                </a:solidFill>
                <a:latin typeface="Georgia" pitchFamily="18" charset="0"/>
              </a:rPr>
              <a:t>п</a:t>
            </a:r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оказ             -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7158" y="428604"/>
            <a:ext cx="8643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Образуй от имён существительных глаголы.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3438" y="1928802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синеть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43438" y="2357430"/>
            <a:ext cx="26432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бегать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43438" y="2857496"/>
            <a:ext cx="2928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дружить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43438" y="3357562"/>
            <a:ext cx="28575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рисовать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43438" y="3857628"/>
            <a:ext cx="257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зеленеть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43438" y="4286256"/>
            <a:ext cx="3143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показать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4282" y="4857760"/>
            <a:ext cx="89297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На какой вопрос отвечают записанные глаголы?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786182" y="1357298"/>
            <a:ext cx="364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ЧТО ДЕЛАТЬ?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4929198"/>
            <a:ext cx="8286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Как называются глаголы, отвечающие на вопрос что делать?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072330" y="1357298"/>
            <a:ext cx="2500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гл. н. ф.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30" name="Дуга 29"/>
          <p:cNvSpPr/>
          <p:nvPr/>
        </p:nvSpPr>
        <p:spPr>
          <a:xfrm>
            <a:off x="714348" y="1928802"/>
            <a:ext cx="785818" cy="500066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Дуга 30"/>
          <p:cNvSpPr/>
          <p:nvPr/>
        </p:nvSpPr>
        <p:spPr>
          <a:xfrm>
            <a:off x="4714876" y="1928802"/>
            <a:ext cx="785818" cy="500066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Дуга 31"/>
          <p:cNvSpPr/>
          <p:nvPr/>
        </p:nvSpPr>
        <p:spPr>
          <a:xfrm>
            <a:off x="571472" y="2428868"/>
            <a:ext cx="785818" cy="428628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Дуга 32"/>
          <p:cNvSpPr/>
          <p:nvPr/>
        </p:nvSpPr>
        <p:spPr>
          <a:xfrm>
            <a:off x="4714876" y="2357430"/>
            <a:ext cx="785818" cy="500066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Дуга 33"/>
          <p:cNvSpPr/>
          <p:nvPr/>
        </p:nvSpPr>
        <p:spPr>
          <a:xfrm>
            <a:off x="714348" y="2857496"/>
            <a:ext cx="1071570" cy="571504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Дуга 34"/>
          <p:cNvSpPr/>
          <p:nvPr/>
        </p:nvSpPr>
        <p:spPr>
          <a:xfrm>
            <a:off x="4786314" y="2857496"/>
            <a:ext cx="1071570" cy="571504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Дуга 35"/>
          <p:cNvSpPr/>
          <p:nvPr/>
        </p:nvSpPr>
        <p:spPr>
          <a:xfrm>
            <a:off x="642910" y="3429000"/>
            <a:ext cx="785818" cy="500066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Дуга 36"/>
          <p:cNvSpPr/>
          <p:nvPr/>
        </p:nvSpPr>
        <p:spPr>
          <a:xfrm>
            <a:off x="4714876" y="3429000"/>
            <a:ext cx="785818" cy="500066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Дуга 37"/>
          <p:cNvSpPr/>
          <p:nvPr/>
        </p:nvSpPr>
        <p:spPr>
          <a:xfrm>
            <a:off x="642910" y="3929066"/>
            <a:ext cx="1500198" cy="428628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Дуга 38"/>
          <p:cNvSpPr/>
          <p:nvPr/>
        </p:nvSpPr>
        <p:spPr>
          <a:xfrm>
            <a:off x="4643438" y="3929066"/>
            <a:ext cx="1428760" cy="357190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Дуга 39"/>
          <p:cNvSpPr/>
          <p:nvPr/>
        </p:nvSpPr>
        <p:spPr>
          <a:xfrm>
            <a:off x="1214414" y="4429132"/>
            <a:ext cx="785818" cy="428628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Дуга 40"/>
          <p:cNvSpPr/>
          <p:nvPr/>
        </p:nvSpPr>
        <p:spPr>
          <a:xfrm>
            <a:off x="5286380" y="4357694"/>
            <a:ext cx="704856" cy="490542"/>
          </a:xfrm>
          <a:prstGeom prst="arc">
            <a:avLst>
              <a:gd name="adj1" fmla="val 10981777"/>
              <a:gd name="adj2" fmla="val 21151675"/>
            </a:avLst>
          </a:prstGeom>
          <a:ln w="41275">
            <a:solidFill>
              <a:srgbClr val="FF0000"/>
            </a:solidFill>
          </a:ln>
          <a:scene3d>
            <a:camera prst="orthographicFront"/>
            <a:lightRig rig="threePt" dir="t"/>
          </a:scene3d>
          <a:sp3d contourW="12700">
            <a:contourClr>
              <a:srgbClr val="FF0000"/>
            </a:contourClr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4" grpId="1"/>
      <p:bldP spid="15" grpId="0"/>
      <p:bldP spid="16" grpId="0"/>
      <p:bldP spid="16" grpId="1"/>
      <p:bldP spid="24" grpId="0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42910" y="500042"/>
            <a:ext cx="807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Спиши, вставляя пропущенные буквы.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1785926"/>
            <a:ext cx="378621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000" dirty="0" smtClean="0">
              <a:solidFill>
                <a:schemeClr val="bg1"/>
              </a:solidFill>
              <a:latin typeface="Georgia" pitchFamily="18" charset="0"/>
            </a:endParaRPr>
          </a:p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тащит      -     т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кормит   -      к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пишет  -         </a:t>
            </a:r>
            <a:r>
              <a:rPr lang="ru-RU" sz="4000" dirty="0" err="1" smtClean="0">
                <a:solidFill>
                  <a:schemeClr val="bg1"/>
                </a:solidFill>
                <a:latin typeface="Georgia" pitchFamily="18" charset="0"/>
              </a:rPr>
              <a:t>п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14744" y="2357430"/>
            <a:ext cx="5715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00496" y="1785926"/>
            <a:ext cx="135732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  </a:t>
            </a:r>
            <a:r>
              <a:rPr lang="ru-RU" sz="4000" dirty="0" err="1" smtClean="0">
                <a:solidFill>
                  <a:schemeClr val="bg1"/>
                </a:solidFill>
                <a:latin typeface="Georgia" pitchFamily="18" charset="0"/>
              </a:rPr>
              <a:t>щил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57620" y="3000372"/>
            <a:ext cx="428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43372" y="3000372"/>
            <a:ext cx="1785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err="1" smtClean="0">
                <a:solidFill>
                  <a:schemeClr val="bg1"/>
                </a:solidFill>
                <a:latin typeface="Georgia" pitchFamily="18" charset="0"/>
              </a:rPr>
              <a:t>рмил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57620" y="3643314"/>
            <a:ext cx="4286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14810" y="3643314"/>
            <a:ext cx="12144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сал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2844" y="4357694"/>
            <a:ext cx="87868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	Прочитайте слова 1 столбика. На какой вопрос они отвечают?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14282" y="1285860"/>
            <a:ext cx="271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что делает?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5720" y="1785926"/>
            <a:ext cx="24288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н. </a:t>
            </a:r>
            <a:r>
              <a:rPr lang="ru-RU" sz="3200" dirty="0" err="1" smtClean="0">
                <a:solidFill>
                  <a:schemeClr val="bg1"/>
                </a:solidFill>
                <a:latin typeface="Georgia" pitchFamily="18" charset="0"/>
              </a:rPr>
              <a:t>вр</a:t>
            </a:r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., ед.ч.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28992" y="1285860"/>
            <a:ext cx="3286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что делал?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0" y="4357694"/>
            <a:ext cx="9144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	Прочитайте слова 2 столбика. На какой вопрос они  отвечают?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428992" y="1785926"/>
            <a:ext cx="3429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пр. </a:t>
            </a:r>
            <a:r>
              <a:rPr lang="ru-RU" sz="3200" dirty="0" err="1" smtClean="0">
                <a:solidFill>
                  <a:schemeClr val="bg1"/>
                </a:solidFill>
                <a:latin typeface="Georgia" pitchFamily="18" charset="0"/>
              </a:rPr>
              <a:t>вр</a:t>
            </a:r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., ед.ч.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714744" y="2428868"/>
            <a:ext cx="500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latin typeface="Georgia" pitchFamily="18" charset="0"/>
              </a:rPr>
              <a:t>а</a:t>
            </a:r>
            <a:endParaRPr lang="ru-RU" sz="4000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43438" y="5929330"/>
            <a:ext cx="20717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3200" dirty="0">
              <a:latin typeface="Georgia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786182" y="3000372"/>
            <a:ext cx="642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latin typeface="Georgia" pitchFamily="18" charset="0"/>
              </a:rPr>
              <a:t>о</a:t>
            </a:r>
            <a:endParaRPr lang="ru-RU" sz="4000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86182" y="3643314"/>
            <a:ext cx="6429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FF0000"/>
                </a:solidFill>
                <a:latin typeface="Georgia" pitchFamily="18" charset="0"/>
              </a:rPr>
              <a:t>и</a:t>
            </a:r>
            <a:endParaRPr lang="ru-RU" sz="4000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7" grpId="1"/>
      <p:bldP spid="8" grpId="0"/>
      <p:bldP spid="9" grpId="0"/>
      <p:bldP spid="9" grpId="1"/>
      <p:bldP spid="10" grpId="0"/>
      <p:bldP spid="11" grpId="0"/>
      <p:bldP spid="12" grpId="0"/>
      <p:bldP spid="13" grpId="0"/>
      <p:bldP spid="13" grpId="1"/>
      <p:bldP spid="14" grpId="0"/>
      <p:bldP spid="15" grpId="0"/>
      <p:bldP spid="16" grpId="0"/>
      <p:bldP spid="17" grpId="0"/>
      <p:bldP spid="18" grpId="0"/>
      <p:bldP spid="19" grpId="0"/>
      <p:bldP spid="21" grpId="0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357290" y="1000108"/>
            <a:ext cx="7500990" cy="4214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      Ласточка.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Травка зеленеет,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Солнышко блестит.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Ласточка с весною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В сени к нам летит.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(А. Плещеев)</a:t>
            </a:r>
            <a:endParaRPr lang="ru-RU" sz="4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910" y="428604"/>
            <a:ext cx="8001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Georgia" pitchFamily="18" charset="0"/>
              </a:rPr>
              <a:t>Прочитай выразительно.</a:t>
            </a:r>
            <a:endParaRPr lang="ru-RU" sz="4000" dirty="0">
              <a:latin typeface="Georg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4348" y="428604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Georgia" pitchFamily="18" charset="0"/>
              </a:rPr>
              <a:t>Напиши по памяти.</a:t>
            </a:r>
            <a:endParaRPr lang="ru-RU" sz="4000" dirty="0"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5000636"/>
            <a:ext cx="76438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Georgia" pitchFamily="18" charset="0"/>
              </a:rPr>
              <a:t>Подчеркни глаголы.</a:t>
            </a:r>
            <a:endParaRPr lang="ru-RU" sz="4000" dirty="0"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42910" y="5000636"/>
            <a:ext cx="70723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atin typeface="Georgia" pitchFamily="18" charset="0"/>
              </a:rPr>
              <a:t>Определи время глаголов.</a:t>
            </a:r>
            <a:endParaRPr lang="ru-RU" sz="4000" dirty="0">
              <a:latin typeface="Georgia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3500430" y="2357430"/>
            <a:ext cx="207170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3500430" y="2428868"/>
            <a:ext cx="207170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857620" y="1428736"/>
            <a:ext cx="11430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>
                <a:latin typeface="Georgia" pitchFamily="18" charset="0"/>
              </a:rPr>
              <a:t>н</a:t>
            </a:r>
            <a:r>
              <a:rPr lang="ru-RU" sz="3200" dirty="0" smtClean="0">
                <a:latin typeface="Georgia" pitchFamily="18" charset="0"/>
              </a:rPr>
              <a:t> </a:t>
            </a:r>
            <a:r>
              <a:rPr lang="ru-RU" sz="3200" dirty="0" err="1" smtClean="0">
                <a:latin typeface="Georgia" pitchFamily="18" charset="0"/>
              </a:rPr>
              <a:t>вр</a:t>
            </a:r>
            <a:r>
              <a:rPr lang="ru-RU" sz="3200" dirty="0" smtClean="0">
                <a:latin typeface="Georgia" pitchFamily="18" charset="0"/>
              </a:rPr>
              <a:t>.</a:t>
            </a:r>
            <a:endParaRPr lang="ru-RU" sz="3200" dirty="0">
              <a:latin typeface="Georgia" pitchFamily="18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4429124" y="3000372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4429124" y="3071688"/>
            <a:ext cx="1928826" cy="164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5357818" y="2143116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Georgia" pitchFamily="18" charset="0"/>
              </a:rPr>
              <a:t>н. </a:t>
            </a:r>
            <a:r>
              <a:rPr lang="ru-RU" sz="3200" dirty="0" err="1" smtClean="0">
                <a:latin typeface="Georgia" pitchFamily="18" charset="0"/>
              </a:rPr>
              <a:t>вр</a:t>
            </a:r>
            <a:r>
              <a:rPr lang="ru-RU" dirty="0" smtClean="0"/>
              <a:t>.</a:t>
            </a:r>
            <a:endParaRPr lang="ru-RU" dirty="0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4929190" y="4357694"/>
            <a:ext cx="135732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929190" y="4500570"/>
            <a:ext cx="1428760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000628" y="3429000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Georgia" pitchFamily="18" charset="0"/>
              </a:rPr>
              <a:t>н. </a:t>
            </a:r>
            <a:r>
              <a:rPr lang="ru-RU" sz="3200" dirty="0" err="1" smtClean="0">
                <a:latin typeface="Georgia" pitchFamily="18" charset="0"/>
              </a:rPr>
              <a:t>вр</a:t>
            </a:r>
            <a:r>
              <a:rPr lang="ru-RU" sz="3200" dirty="0" smtClean="0">
                <a:latin typeface="Georgia" pitchFamily="18" charset="0"/>
              </a:rPr>
              <a:t>.</a:t>
            </a:r>
            <a:endParaRPr lang="ru-RU" sz="32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 build="allAtOnce"/>
      <p:bldP spid="9" grpId="0"/>
      <p:bldP spid="15" grpId="0"/>
      <p:bldP spid="25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1357290" y="1000108"/>
            <a:ext cx="7500990" cy="4214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      Ласточка.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Травка зеленеет,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Солнышко блестит.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Ласточка с весною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В сени к нам летит.</a:t>
            </a:r>
          </a:p>
          <a:p>
            <a:r>
              <a:rPr lang="ru-RU" sz="4400" dirty="0" smtClean="0">
                <a:solidFill>
                  <a:schemeClr val="bg1"/>
                </a:solidFill>
                <a:latin typeface="Georgia" pitchFamily="18" charset="0"/>
              </a:rPr>
              <a:t>(А. Плещеев)</a:t>
            </a:r>
            <a:endParaRPr lang="ru-RU" sz="4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571472" y="1785926"/>
            <a:ext cx="342902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посадили    –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пропололи –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вспахали     –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скосили       –</a:t>
            </a:r>
          </a:p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собрали       - 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285728"/>
            <a:ext cx="821540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Georgia" pitchFamily="18" charset="0"/>
              </a:rPr>
              <a:t>	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На какой вопрос отвечают записанные слова</a:t>
            </a:r>
            <a:r>
              <a:rPr lang="ru-RU" sz="3600" dirty="0" smtClean="0">
                <a:solidFill>
                  <a:schemeClr val="bg1"/>
                </a:solidFill>
                <a:latin typeface="Georgia" pitchFamily="18" charset="0"/>
              </a:rPr>
              <a:t>? Образуйте от данных слов инфинитив.</a:t>
            </a:r>
            <a:endParaRPr lang="ru-RU" sz="36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2910" y="357166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Georgia" pitchFamily="18" charset="0"/>
              </a:rPr>
              <a:t>ЧТО  СДЕЛАЛИ?</a:t>
            </a:r>
            <a:endParaRPr lang="ru-RU" sz="28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1428736"/>
            <a:ext cx="6786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Какое время они обозначают?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58" y="1357298"/>
            <a:ext cx="42148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Georgia" pitchFamily="18" charset="0"/>
              </a:rPr>
              <a:t>гл .,   пр. </a:t>
            </a:r>
            <a:r>
              <a:rPr lang="ru-RU" sz="3600" b="1" dirty="0" err="1" smtClean="0">
                <a:solidFill>
                  <a:schemeClr val="bg1"/>
                </a:solidFill>
                <a:latin typeface="Georgia" pitchFamily="18" charset="0"/>
              </a:rPr>
              <a:t>вр</a:t>
            </a:r>
            <a:r>
              <a:rPr lang="ru-RU" sz="3600" b="1" dirty="0" smtClean="0">
                <a:solidFill>
                  <a:schemeClr val="bg1"/>
                </a:solidFill>
                <a:latin typeface="Georgia" pitchFamily="18" charset="0"/>
              </a:rPr>
              <a:t>.</a:t>
            </a:r>
            <a:endParaRPr lang="ru-RU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86314" y="1428736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Georgia" pitchFamily="18" charset="0"/>
              </a:rPr>
              <a:t>ЧТО  СДЕЛАТЬ?</a:t>
            </a:r>
            <a:endParaRPr lang="ru-RU" sz="3200" b="1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43504" y="1785926"/>
            <a:ext cx="2714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посадить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43504" y="2428868"/>
            <a:ext cx="29289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прополоть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43504" y="3000372"/>
            <a:ext cx="3214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вспахать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43504" y="3643314"/>
            <a:ext cx="32861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скосить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72066" y="4214818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chemeClr val="bg1"/>
                </a:solidFill>
                <a:latin typeface="Georgia" pitchFamily="18" charset="0"/>
              </a:rPr>
              <a:t>собрать</a:t>
            </a:r>
            <a:endParaRPr lang="ru-RU" sz="40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85720" y="5429264"/>
            <a:ext cx="8572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Georgia" pitchFamily="18" charset="0"/>
              </a:rPr>
              <a:t>Как называются глаголы, отвечающие на вопрос что сделать?</a:t>
            </a:r>
            <a:endParaRPr lang="ru-RU" sz="32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72066" y="4786322"/>
            <a:ext cx="2928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  <a:latin typeface="Georgia" pitchFamily="18" charset="0"/>
              </a:rPr>
              <a:t>гл. н. ф.</a:t>
            </a:r>
            <a:endParaRPr lang="ru-RU" sz="36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8" grpId="1"/>
      <p:bldP spid="9" grpId="0"/>
      <p:bldP spid="10" grpId="0"/>
      <p:bldP spid="11" grpId="0"/>
      <p:bldP spid="12" grpId="0"/>
      <p:bldP spid="14" grpId="0"/>
      <p:bldP spid="15" grpId="0"/>
      <p:bldP spid="16" grpId="0"/>
      <p:bldP spid="16" grpId="1"/>
      <p:bldP spid="1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298</Words>
  <Application>Microsoft Office PowerPoint</Application>
  <PresentationFormat>Экран (4:3)</PresentationFormat>
  <Paragraphs>114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Файзуллина Наталья</cp:lastModifiedBy>
  <cp:revision>52</cp:revision>
  <dcterms:created xsi:type="dcterms:W3CDTF">2011-02-25T08:46:11Z</dcterms:created>
  <dcterms:modified xsi:type="dcterms:W3CDTF">2014-04-23T00:40:16Z</dcterms:modified>
</cp:coreProperties>
</file>