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8" r:id="rId3"/>
    <p:sldId id="257" r:id="rId4"/>
    <p:sldId id="260" r:id="rId5"/>
    <p:sldId id="259" r:id="rId6"/>
    <p:sldId id="262" r:id="rId7"/>
    <p:sldId id="263" r:id="rId8"/>
    <p:sldId id="264" r:id="rId9"/>
    <p:sldId id="261" r:id="rId10"/>
    <p:sldId id="265" r:id="rId11"/>
    <p:sldId id="267" r:id="rId12"/>
    <p:sldId id="266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7 класс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Выбрал профессию</c:v>
                </c:pt>
                <c:pt idx="1">
                  <c:v>Знаю о своей профессии</c:v>
                </c:pt>
                <c:pt idx="2">
                  <c:v>Семья вляет на выбор</c:v>
                </c:pt>
                <c:pt idx="3">
                  <c:v>Знаю сведения о прадедушках и прабабушках</c:v>
                </c:pt>
                <c:pt idx="4">
                  <c:v>Есть дело, которым занимаюсь с желанием, интересом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40</c:v>
                </c:pt>
                <c:pt idx="1">
                  <c:v>35</c:v>
                </c:pt>
                <c:pt idx="2">
                  <c:v>70</c:v>
                </c:pt>
                <c:pt idx="3">
                  <c:v>10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11 класс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Выбрал профессию</c:v>
                </c:pt>
                <c:pt idx="1">
                  <c:v>Знаю о своей профессии</c:v>
                </c:pt>
                <c:pt idx="2">
                  <c:v>Семья вляет на выбор</c:v>
                </c:pt>
                <c:pt idx="3">
                  <c:v>Знаю сведения о прадедушках и прабабушках</c:v>
                </c:pt>
                <c:pt idx="4">
                  <c:v>Есть дело, которым занимаюсь с желанием, интересом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90</c:v>
                </c:pt>
                <c:pt idx="1">
                  <c:v>100</c:v>
                </c:pt>
                <c:pt idx="2">
                  <c:v>40</c:v>
                </c:pt>
                <c:pt idx="3">
                  <c:v>30</c:v>
                </c:pt>
                <c:pt idx="4">
                  <c:v>45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Выбрал профессию</c:v>
                </c:pt>
                <c:pt idx="1">
                  <c:v>Знаю о своей профессии</c:v>
                </c:pt>
                <c:pt idx="2">
                  <c:v>Семья вляет на выбор</c:v>
                </c:pt>
                <c:pt idx="3">
                  <c:v>Знаю сведения о прадедушках и прабабушках</c:v>
                </c:pt>
                <c:pt idx="4">
                  <c:v>Есть дело, которым занимаюсь с желанием, интересом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axId val="66464384"/>
        <c:axId val="66477056"/>
      </c:barChart>
      <c:catAx>
        <c:axId val="66464384"/>
        <c:scaling>
          <c:orientation val="minMax"/>
        </c:scaling>
        <c:axPos val="b"/>
        <c:tickLblPos val="nextTo"/>
        <c:crossAx val="66477056"/>
        <c:crosses val="autoZero"/>
        <c:auto val="1"/>
        <c:lblAlgn val="ctr"/>
        <c:lblOffset val="100"/>
      </c:catAx>
      <c:valAx>
        <c:axId val="66477056"/>
        <c:scaling>
          <c:orientation val="minMax"/>
        </c:scaling>
        <c:axPos val="l"/>
        <c:majorGridlines/>
        <c:numFmt formatCode="General" sourceLinked="1"/>
        <c:tickLblPos val="nextTo"/>
        <c:crossAx val="66464384"/>
        <c:crosses val="autoZero"/>
        <c:crossBetween val="between"/>
      </c:valAx>
    </c:plotArea>
    <c:legend>
      <c:legendPos val="r"/>
      <c:legendEntry>
        <c:idx val="2"/>
        <c:delete val="1"/>
      </c:legendEntry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Человек в истории </a:t>
            </a:r>
            <a:r>
              <a:rPr lang="en-US" b="1" dirty="0" smtClean="0"/>
              <a:t>XX</a:t>
            </a:r>
            <a:r>
              <a:rPr lang="ru-RU" b="1" dirty="0" smtClean="0"/>
              <a:t> века: Алексеев Виталий Алексеевич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2780928"/>
            <a:ext cx="3920480" cy="2857872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Работу выполнила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у</a:t>
            </a:r>
            <a:r>
              <a:rPr lang="ru-RU" sz="2000" dirty="0" smtClean="0">
                <a:solidFill>
                  <a:schemeClr val="tx1"/>
                </a:solidFill>
              </a:rPr>
              <a:t>ченица 7 класса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МБОУ «</a:t>
            </a:r>
            <a:r>
              <a:rPr lang="ru-RU" sz="2000" dirty="0" err="1" smtClean="0">
                <a:solidFill>
                  <a:schemeClr val="tx1"/>
                </a:solidFill>
              </a:rPr>
              <a:t>Староурмарская</a:t>
            </a:r>
            <a:r>
              <a:rPr lang="ru-RU" sz="2000" dirty="0" smtClean="0">
                <a:solidFill>
                  <a:schemeClr val="tx1"/>
                </a:solidFill>
              </a:rPr>
              <a:t> СОШ»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Алексеева Анастасия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Руководитель: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у</a:t>
            </a:r>
            <a:r>
              <a:rPr lang="ru-RU" sz="2000" dirty="0" smtClean="0">
                <a:solidFill>
                  <a:schemeClr val="tx1"/>
                </a:solidFill>
              </a:rPr>
              <a:t>читель истории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 и обществознания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Алексеева О. В.</a:t>
            </a:r>
          </a:p>
          <a:p>
            <a:pPr algn="r"/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836712"/>
            <a:ext cx="8640960" cy="5105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ru-RU" sz="2700" dirty="0" smtClean="0">
                <a:solidFill>
                  <a:srgbClr val="002060"/>
                </a:solidFill>
              </a:rPr>
              <a:t>«Кто любит труд – того и люди чтут</a:t>
            </a:r>
            <a:r>
              <a:rPr lang="ru-RU" sz="2700" dirty="0" smtClean="0">
                <a:solidFill>
                  <a:srgbClr val="002060"/>
                </a:solidFill>
              </a:rPr>
              <a:t>»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В общественном сознании происходит падение ценности труда, престижа рабочих специальностей. Молодые люди считают, что работник с начальным или средним специальным образованием имеет более низкий социальный статус по сравнению с работником, закончившим высшее учебное заведение. В результате организации республики остаются без молодых квалифицированных рабочих кадров.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Глава Чувашской Республики Михаил Игнатьев объявил 2016 год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Годом человека труда. В связи с этим 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считаю, что сейчас тема «Человек в истории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XX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века: Алексеев Виталий Алексеевич»,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очень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актуальна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395536" y="251356"/>
            <a:ext cx="828092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исследования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накопить материал о жизни и трудовой деятельности Алексеева Виталия Алексеевича.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исследования: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-получение опыта ведения исследовательской работы;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-сбор материалов 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жизни и трудовой деятельности Алексеева Виталия Алексеевича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-формирование духовности, культуры, гражданской ответственности, национального самосознания, чувства патриотизма на примере одной жизненной истории.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 исследования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трудовая деятельность Алексеева Виталия Алексеевича.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 исследования: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Канашская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дистанция пути Горьковской железной дороги, где проработал всю жизнь Алексеев Виталий Алексеевич и его жизненный путь.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анализ, опрос, анкетирование, интервью, изучение документов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534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анкетирования.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331640" y="1556792"/>
          <a:ext cx="6192688" cy="486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67544" y="599202"/>
            <a:ext cx="842493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Основная часть работы состоит из трех глав: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«Труд – смысл жизни».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Канашская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дистанция пути Горьковской железной дороги.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 Трудовая деятельность Алексеева Виталия Алексеевича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Глава 1. «Труд – смысл жизни».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67544" y="1562600"/>
            <a:ext cx="8496944" cy="48320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В целях обеспечения устойчивого развития Чувашской Республики в современных экономических условиях, формирования в обществе уважительного отношения к труду и человеку труда, создания благоприятных конкурентных условий для трудовой деятельности 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с т а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в л я ю: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Объявить в Чувашской Республике 2016 год Годом человека труда.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Кабинету Министров Чувашской Республики: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образовать организационный комитет по проведению в Чувашской Республике в 2016 году Года человека труда и утвердить его состав;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разработать и утвердить план основных мероприятий по проведению в Чувашской Республике в 2016 году Года человека труда, направленных на популяризацию рабочих профессий, привлечение молодежи в отрасли реального сектора экономики и социальную сферу, развитие предпринимательства, внедрение новаторства и творчества в трудовую деятельность, рост производительности труда.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Рекомендовать: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органам местного самоуправления, организациям независимо от их организационно-правовых форм и форм собственности принять активное участие в мероприятиях, проводимых в рамках Года человека труда;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средствам массовой информации систематически освещать мероприятия, реализуемые в рамках Года человека труда.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Настоящий Указ вступает в силу со дня его подписания.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Временно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исполняющий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обязанности Главы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Чувашской Республики – М.Игнатьев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Чебоксары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сентября 2015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года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 119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820472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Канашская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дистанция пути Горьковской железной дороги.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Оксана\Pictures\канаш дист пути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522805" cy="339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Оксана\Pictures\канаш дист пути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8600"/>
            <a:ext cx="8439472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3. Трудовая деятельность Алексеева Виталия Алексеевича.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44824"/>
            <a:ext cx="72180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</a:rPr>
              <a:t>Алексеев Виталий Алексеевич </a:t>
            </a:r>
            <a:r>
              <a:rPr lang="ru-RU" sz="2800" dirty="0" smtClean="0"/>
              <a:t>родился 10 мая 1927 года в деревне Старые Урмары </a:t>
            </a:r>
            <a:r>
              <a:rPr lang="ru-RU" sz="2800" dirty="0" err="1" smtClean="0"/>
              <a:t>Урмарского</a:t>
            </a:r>
            <a:r>
              <a:rPr lang="ru-RU" sz="2800" dirty="0" smtClean="0"/>
              <a:t> района Чувашской АССР в семье крестьянина-середняка. В 1927 году у него умер отец, он остался </a:t>
            </a:r>
            <a:r>
              <a:rPr lang="ru-RU" sz="2800" dirty="0" err="1" smtClean="0"/>
              <a:t>полусиротой</a:t>
            </a:r>
            <a:r>
              <a:rPr lang="ru-RU" sz="2800" dirty="0" smtClean="0"/>
              <a:t>. Отец – Никонов Алексей </a:t>
            </a:r>
            <a:r>
              <a:rPr lang="ru-RU" sz="2800" dirty="0" err="1" smtClean="0"/>
              <a:t>Никонович</a:t>
            </a:r>
            <a:r>
              <a:rPr lang="ru-RU" sz="2800" dirty="0" smtClean="0"/>
              <a:t> (1897-1927), мать – Данилова Прасковья Даниловна, 1897 г. р. </a:t>
            </a:r>
            <a:r>
              <a:rPr lang="ru-RU" sz="2800" dirty="0" smtClean="0"/>
              <a:t>Умер в 2009 г. в возрасте 82 года.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 rot="10800000" flipV="1">
            <a:off x="251520" y="541132"/>
            <a:ext cx="871296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1934 году Виталий Алексеевич поступил учиться и в 1944 году окончил 10 классов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Урмарской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средней школы. В 1944 году поступил на работу в техническую мастерскую 5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дистанции пути Горьковской железной дороги слесарем 7 июля по 5 ноября 1944 г. С 5 ноября 1944 г. по 1 февраль 1949 г. работал молотобойцем, с 1 февраля 1949 г. по 16 мая 1951 года кузнецом мастерских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дистанции пути Казанской железной дороги. Потом с мая 1951 года по 3 март 1955 г. был инспектором отдела кадров, с 3 марта 1955 г. до июня 1968 г. начальник отдела кадров дистанции пути, с июня 1968 г. по март 1972 г. работал председателем месткома, с марта 1972 г. по 12 май 1987 г. заместителем начальника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дистанции пути по кадрам и быту, когда Виталий Алексеевич вышел на пенсию по возрасту.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Таким образом, общий трудовой стаж работы на железной дороге составляет 43 года.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Награды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поощрения Алексеева Виталия Алексеевича: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79512" y="1628800"/>
            <a:ext cx="864096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Награжден Значком «Отличный путеец» за хорошую работу от 05.11.1947 г.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Объявлена благодарность от 29.11.1947 г.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досрочное выполнение производственных заданий в социальных соревнованиях в связи с 30-летием Чувашской АССР награжден Значком «Ударник сталинского режима» от 23.06.1950 г.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Медаль «За трудовое отличие»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Медаль «За доблестный труд»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Почетная грамота ЦК ВЛКСМ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Почетная грамота Президиума Верховного Совета Чувашской АССР от 1970 г.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Награждение именными часами за долголетнюю и добросовестную трудовую деятельность на железнодорожном транспорте от 04.05 1987 г.  и др. поощрения.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12192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Виталий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Алексеевич  на 19-ой дистанции пути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Канашского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направления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Горьковской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железной дороги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Documents and Settings\Учитель.PC3\Рабочий стол\фото прадедушка\прадедушка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32670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Учитель.PC3\Рабочий стол\фото прадедушка\прад2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988840"/>
            <a:ext cx="5185996" cy="357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Учитель.PC3\Рабочий стол\фото прадедушка\прад1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652120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Учитель.PC3\Рабочий стол\фото прадедушка\прад3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673" y="3284984"/>
            <a:ext cx="4762327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Виталий </a:t>
            </a:r>
            <a:r>
              <a:rPr lang="ru-RU" b="1" dirty="0" smtClean="0"/>
              <a:t>Алексеевич в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кругу </a:t>
            </a:r>
            <a:r>
              <a:rPr lang="ru-RU" b="1" dirty="0" smtClean="0"/>
              <a:t>своей семьи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Documents and Settings\Учитель.PC3\Рабочий стол\фото прадедушка\прад4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4499992" cy="288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Учитель.PC3\Рабочий стол\фото прадедушка\прад6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12776"/>
            <a:ext cx="409565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Учитель.PC3\Рабочий стол\фото прадедушка\прад5.bm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977680"/>
            <a:ext cx="419398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5949280"/>
            <a:ext cx="2123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FF0000"/>
                </a:solidFill>
              </a:rPr>
              <a:t>С внуками</a:t>
            </a:r>
            <a:endParaRPr lang="ru-RU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539552" y="260648"/>
            <a:ext cx="8064896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5225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Заключение.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65225" algn="l"/>
              </a:tabLs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охраны труда, состояние производственного травматизма, профессиональной заболеваемости и здоровья работающих находятся на постоянном контроле Правительства Чувашской Республики.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652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 в различных отраслях внедряются новые технологии. И это, безусловно, играет важную роль с экономической точки зрения. Но все это, тем не менее, не может обойтись без знаний и умений человека, без его способности мыслить и управлять. И именно от человека зависит конечный результат.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652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Необходимо ценить то, что близкие тебе люди живы и находятся с нами. Нужно с ними больше общаться. Многие дети не хотят разговаривать со старыми людьми, считают их скучными и стараются избегать. Я бы посоветовала с теплотой и уважением относиться к ним.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652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Старшему поколению нужно передавать свой опыт и знания, а молодому поколению их перенимать и не относиться к ним с пренебрежением.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652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Данная работа может быть использована во время внеклассных мероприятий и классных часов по профориентации.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63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Список </a:t>
            </a:r>
            <a:r>
              <a:rPr lang="ru-RU" b="1" dirty="0" smtClean="0"/>
              <a:t>использованной литературы: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51520" y="1433681"/>
            <a:ext cx="8424936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 объявлении в Чувашской Республике 2016 года Годом человека труда. [Электронный ресурс].-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доступа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http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://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www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cap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legislation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/2015/09/07/119/.-  Об объявлении в Чувашской Республике 2016 года Годом человека труда. - (Дата обращения: 19.02.2016 г.)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Старые Урмары: Вехи истории. Издательство «</a:t>
            </a:r>
            <a:r>
              <a:rPr kumimoji="0" lang="ru-RU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Калем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Писательского фонда ЧР. –Чебоксары; 2004; 278 стр.,+32 стр., </a:t>
            </a:r>
            <a:r>
              <a:rPr kumimoji="0" lang="ru-RU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фотовкладыш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Алексеев В. Кадры – основы успеха./ В. Алексеев // За коммунизм.- 1964.- №172.- с. 2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admin 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Сентябрь 8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2015. Следующий год в Чувашии посвятят человеку труда. [Электронный ресурс].-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доступа: 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http</a:t>
            </a:r>
            <a:r>
              <a:rPr kumimoji="0" lang="ru-RU" sz="1600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:// </a:t>
            </a:r>
            <a:r>
              <a:rPr kumimoji="0" lang="en-US" sz="1600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www.</a:t>
            </a:r>
            <a:r>
              <a:rPr kumimoji="0" lang="ru-RU" sz="1600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вперед21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РФ- Следующий год в Чувашии посвятят человеку труда. 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Admin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Сентябрь 8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,2015.-  (Дата обращения: 18.02.2016 г.)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Чувашии 2016 год объявлен Годом человека труда.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[Электронный ресурс].-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доступа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http://sovch.chuvashia.com/?p=144167.-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Чувашии 2016 год объявлен Годом человека труда.- (Дата обращения: 19.02.2016 г.)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Железная дорога – сердцу дорога. [Электронный ресурс].-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доступа: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http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://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gov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cap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print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aspx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gov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id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=61&amp;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id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=117355.- Железная дорога – сердцу дорога.- (Дата обращения: 18.02.2016) 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Канашская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дистанция пути ГЖД (ПЧ – 19). [Электронный ресурс].- 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Режим доступа: 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http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://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www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kanash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ru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unit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kanashskaya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distanciya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puti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gzhd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pch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html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.- </a:t>
            </a:r>
            <a:r>
              <a:rPr kumimoji="0" lang="ru-RU" sz="160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Канашская</a:t>
            </a:r>
            <a:r>
              <a:rPr kumimoji="0" lang="ru-RU" sz="16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дистанция пути ГЖД (ПЧ – 19). -(Дата обращения: 22.02.2016 г.)</a:t>
            </a:r>
            <a:endParaRPr kumimoji="0" lang="ru-RU" sz="160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49</TotalTime>
  <Words>895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Обычная</vt:lpstr>
      <vt:lpstr>Человек в истории XX века: Алексеев Виталий Алексеевич</vt:lpstr>
      <vt:lpstr>Слайд 2</vt:lpstr>
      <vt:lpstr>Слайд 3</vt:lpstr>
      <vt:lpstr>Результаты анкетирования. </vt:lpstr>
      <vt:lpstr>Слайд 5</vt:lpstr>
      <vt:lpstr>Глава 1. «Труд – смысл жизни». </vt:lpstr>
      <vt:lpstr> Глава 2. Канашская дистанция пути Горьковской железной дороги. </vt:lpstr>
      <vt:lpstr> Глава 3. Трудовая деятельность Алексеева Виталия Алексеевича. </vt:lpstr>
      <vt:lpstr>Слайд 9</vt:lpstr>
      <vt:lpstr> Награды и поощрения Алексеева Виталия Алексеевича: </vt:lpstr>
      <vt:lpstr> Виталий Алексеевич  на 19-ой дистанции пути Канашского направления  Горьковской железной дороги </vt:lpstr>
      <vt:lpstr>Слайд 12</vt:lpstr>
      <vt:lpstr> Виталий Алексеевич в  кругу своей семьи </vt:lpstr>
      <vt:lpstr>Слайд 14</vt:lpstr>
      <vt:lpstr> Список использованной литературы: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 в истории XX века: Алексеев Виталий Алексеевич</dc:title>
  <dc:creator>Оксана</dc:creator>
  <cp:lastModifiedBy>Оксана</cp:lastModifiedBy>
  <cp:revision>8</cp:revision>
  <dcterms:created xsi:type="dcterms:W3CDTF">2016-02-24T16:30:30Z</dcterms:created>
  <dcterms:modified xsi:type="dcterms:W3CDTF">2016-02-24T17:42:54Z</dcterms:modified>
</cp:coreProperties>
</file>