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6" r:id="rId3"/>
    <p:sldId id="272" r:id="rId4"/>
    <p:sldId id="257" r:id="rId5"/>
    <p:sldId id="268" r:id="rId6"/>
    <p:sldId id="258" r:id="rId7"/>
    <p:sldId id="269" r:id="rId8"/>
    <p:sldId id="259" r:id="rId9"/>
    <p:sldId id="271" r:id="rId10"/>
    <p:sldId id="260" r:id="rId11"/>
    <p:sldId id="262" r:id="rId12"/>
    <p:sldId id="263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427" y="-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706E67-B3C6-432A-B8F5-924BE3A0CDE6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302BFCF-C6C2-407A-8824-660CE7FDC7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C224C-4D0C-42A9-AA84-D8222392F365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73FF2-B38E-4870-9B45-A92110DA54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1BB749-6078-4BD9-9CB8-2FB063C46518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4D80C6E-DE25-4CF2-BBF9-1C455A8A3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52C69-CB78-4C08-BCA5-0B7272ADD45D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4CB4D-316B-4DF5-867D-2279AF47A3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704061F-4E60-4BCD-BBF2-6A0D90774631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DE9FEFD-8DD9-4E51-80F4-E62C290BF7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65B6A-1DF2-44CC-B5BD-2BC3490C6910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0ECD8-6FD5-4370-9301-E4C5F1B0B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5D76DF-687D-4465-8166-2640EA43ABDC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09C4D1-7EE5-48FF-9D8C-FB3A2ACEC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9E3954-DA57-479E-9794-A8AA1F8F47C2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77332A-C5F4-4476-A734-41C516C1D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4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EF8D5B-2E90-4CC8-8E73-470BEC3D0AF9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670211-C228-45CA-97BB-514565B59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CEA94-D4DB-41EB-8142-338F4A27A83F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052C3-7D15-4D13-AD0C-B464E5CB0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40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1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24EAD-37D7-417F-A98C-CB55D0250EC0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E8B66-C619-486F-9E2C-EEBA8F0EEA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1055078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EFDA5FF-9FEB-46DE-987C-61FA7BF1721C}" type="datetimeFigureOut">
              <a:rPr lang="ru-RU"/>
              <a:pPr>
                <a:defRPr/>
              </a:pPr>
              <a:t>02.03.2017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5AE79815-72AA-4346-8A6E-121FD84620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75" r:id="rId7"/>
    <p:sldLayoutId id="2147483676" r:id="rId8"/>
    <p:sldLayoutId id="2147483677" r:id="rId9"/>
    <p:sldLayoutId id="2147483668" r:id="rId10"/>
    <p:sldLayoutId id="21474836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1925" y="785813"/>
            <a:ext cx="7712075" cy="471487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К УРОКУ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«А МОЖНО ЛИ ПРЕДОТВРАТИТЬ ЧС НА АЗС ?»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3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Преподавателя математики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ГБПОУ МО «ЭК»</a:t>
            </a:r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Федоровой И.В.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38" y="571500"/>
            <a:ext cx="8215312" cy="2286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УРОК </a:t>
            </a: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ПО ТЕМЕ 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 МОЖНО ЛИ ПРЕДОТВРАТИТЬ ЧС НА АЗС ?»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1925" y="3857625"/>
            <a:ext cx="7407275" cy="2143125"/>
          </a:xfrm>
        </p:spPr>
        <p:txBody>
          <a:bodyPr>
            <a:normAutofit/>
          </a:bodyPr>
          <a:lstStyle/>
          <a:p>
            <a:pPr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 нашего занятия –это актуализация умений и навыков, умение работать в команде,  расширение кругозора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>
          <a:xfrm>
            <a:off x="1042988" y="549275"/>
            <a:ext cx="7777162" cy="5975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>
                <a:solidFill>
                  <a:schemeClr val="accent1"/>
                </a:solidFill>
                <a:latin typeface="Times New Roman" pitchFamily="18" charset="0"/>
              </a:rPr>
              <a:t>Цель урока</a:t>
            </a:r>
            <a:r>
              <a:rPr lang="ru-RU" sz="2800" smtClean="0">
                <a:latin typeface="Times New Roman" pitchFamily="18" charset="0"/>
              </a:rPr>
              <a:t>: обобщение знаний по разделу «Корни, степени, логарифмы»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sz="280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smtClean="0">
                <a:solidFill>
                  <a:schemeClr val="accent1"/>
                </a:solidFill>
                <a:latin typeface="Times New Roman" pitchFamily="18" charset="0"/>
              </a:rPr>
              <a:t>Тип урока</a:t>
            </a:r>
            <a:r>
              <a:rPr lang="ru-RU" sz="2800" smtClean="0">
                <a:latin typeface="Times New Roman" pitchFamily="18" charset="0"/>
              </a:rPr>
              <a:t>: бинарный урок обобщения знаний и закрепления умений с применением элементов групповой педагогической технологии и проблемного обучения.</a:t>
            </a:r>
            <a:br>
              <a:rPr lang="ru-RU" sz="2800" smtClean="0">
                <a:latin typeface="Times New Roman" pitchFamily="18" charset="0"/>
              </a:rPr>
            </a:br>
            <a:endParaRPr lang="ru-RU" sz="280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smtClean="0">
                <a:solidFill>
                  <a:schemeClr val="accent1"/>
                </a:solidFill>
                <a:latin typeface="Times New Roman" pitchFamily="18" charset="0"/>
              </a:rPr>
              <a:t>Образовательные задачи</a:t>
            </a:r>
            <a:r>
              <a:rPr lang="ru-RU" sz="2800" smtClean="0">
                <a:latin typeface="Times New Roman" pitchFamily="18" charset="0"/>
              </a:rPr>
              <a:t>, которые были поставлены для выполнения на данном уроке - это  актуализация умений и навыков сознательного и рационального использования свойств корня, степеней, логарифмических и показательных уравнений  при решении различных практических задач. </a:t>
            </a:r>
            <a:br>
              <a:rPr lang="ru-RU" sz="2800" smtClean="0">
                <a:latin typeface="Times New Roman" pitchFamily="18" charset="0"/>
              </a:rPr>
            </a:br>
            <a:endParaRPr lang="ru-RU" sz="280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63" y="0"/>
            <a:ext cx="7858125" cy="37147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Сколько воздуха потребляет  человек за один полный цикл дыхания ?   </a:t>
            </a: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этого необходимо   найти значение выражения:                                                   </a:t>
            </a:r>
            <a:b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15365" name="Rectangle 8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13" y="2895600"/>
            <a:ext cx="1785937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Рисунок 8" descr="Картинки по запросу сколько кислорода вдыхает челове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3786188"/>
            <a:ext cx="2000250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1143000" y="0"/>
            <a:ext cx="7791450" cy="6248400"/>
          </a:xfrm>
        </p:spPr>
        <p:txBody>
          <a:bodyPr/>
          <a:lstStyle/>
          <a:p>
            <a: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протяжении одного полного </a:t>
            </a:r>
            <a:b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цикла дыхания человеком </a:t>
            </a:r>
            <a:b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вдыхается 400 - 600 </a:t>
            </a:r>
            <a:b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кубических сантиметров</a:t>
            </a:r>
            <a:b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воздуха, при этом соответственно </a:t>
            </a:r>
            <a:b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 поглощается 16-24 сантиметров кубических кислорода и выделяется 14-21 сантиметров кубического углекислого газа. </a:t>
            </a:r>
            <a:endParaRPr lang="ru-RU" smtClean="0"/>
          </a:p>
        </p:txBody>
      </p:sp>
      <p:pic>
        <p:nvPicPr>
          <p:cNvPr id="16386" name="Picture 2" descr="http://dconheels.com/wp-content/uploads/2015/07/Hands-releasing-oxygen-bubb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000500"/>
            <a:ext cx="2500313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2286000"/>
            <a:ext cx="7315200" cy="13144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Какова масса планеты Земля?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этого необходимо решить уравнение</a:t>
            </a:r>
            <a:b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(1/3) </a:t>
            </a:r>
            <a:r>
              <a:rPr lang="ru-RU" sz="3600" baseline="30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–120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=3 </a:t>
            </a:r>
            <a:r>
              <a:rPr lang="ru-RU" sz="3600" baseline="30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2х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7410" name="Рисунок 3" descr="Сколько можно прожить без вод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3000375"/>
            <a:ext cx="5357812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1435100" y="1000125"/>
            <a:ext cx="7499350" cy="5248275"/>
          </a:xfrm>
        </p:spPr>
        <p:txBody>
          <a:bodyPr/>
          <a:lstStyle/>
          <a:p>
            <a:r>
              <a:rPr lang="ru-RU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Масса планеты приближенно  равна </a:t>
            </a:r>
            <a:br>
              <a:rPr lang="ru-RU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5, 97 *10 </a:t>
            </a:r>
            <a:r>
              <a:rPr lang="ru-RU" b="1" i="1" baseline="30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24  </a:t>
            </a:r>
            <a:r>
              <a:rPr lang="ru-RU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кг</a:t>
            </a:r>
            <a:endParaRPr lang="ru-RU" smtClean="0"/>
          </a:p>
        </p:txBody>
      </p:sp>
      <p:pic>
        <p:nvPicPr>
          <p:cNvPr id="18434" name="Picture 2" descr="http://xn--80adkkpjedblumg0k.xn--p1ai/wp-content/uploads/2016/11/www.GetBg_.net_Creative_Wallpaper_Shining_earth_in_his_hand_097370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7750" y="2571750"/>
            <a:ext cx="596900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63" y="357188"/>
            <a:ext cx="7786687" cy="36433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Сколько процентов кислорода содержится в воздухе? 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этого необходимо найти значение выражения:  </a:t>
            </a:r>
            <a:b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(4</a:t>
            </a:r>
            <a:r>
              <a:rPr lang="en-US" sz="3600" baseline="30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log </a:t>
            </a:r>
            <a:r>
              <a:rPr lang="ru-RU" sz="3600" baseline="-25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baseline="30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) * (25</a:t>
            </a:r>
            <a:r>
              <a:rPr lang="en-US" sz="3600" baseline="30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ru-RU" sz="3600" baseline="-25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sz="3600" baseline="300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Рисунок 3" descr="Картинки по запросу сколько кислорода в воздухе по объем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75" y="3929063"/>
            <a:ext cx="450056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>
          <a:xfrm>
            <a:off x="1435100" y="714375"/>
            <a:ext cx="7499350" cy="5534025"/>
          </a:xfrm>
        </p:spPr>
        <p:txBody>
          <a:bodyPr/>
          <a:lstStyle/>
          <a:p>
            <a:r>
              <a:rPr lang="ru-RU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воздухе содержится около 21 процента  кислорода</a:t>
            </a:r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Рисунок 3" descr="http://static.wixstatic.com/media/c28e92_b000fb5f8df24ff6b9949b37a4f8b83e.jpg_srz_662_459_85_22_0.50_1.20_0.00_jpg_sr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2286000"/>
            <a:ext cx="4786312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63" y="360363"/>
            <a:ext cx="7767637" cy="64976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Задача: </a:t>
            </a: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территории АЗС г.о. Электросталь мы должны предотвратить чрезвычайную ситуацию – из-за несоблюдения техники безопасности может произойти пожар. </a:t>
            </a:r>
            <a: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Ваши действия к его предотвращению: </a:t>
            </a: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1.Решить по вариантам предложенные задания.</a:t>
            </a:r>
            <a:b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Заполнить таблицу  опасных факторов.</a:t>
            </a:r>
            <a:b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Обобщить полученные знания и сделать итоговый вывод.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1506" name="Рисунок 3" descr="Картинки по запросу аз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3" y="2643188"/>
            <a:ext cx="31432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71625" y="0"/>
          <a:ext cx="7358063" cy="6540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057"/>
                <a:gridCol w="3679057"/>
              </a:tblGrid>
              <a:tr h="67407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вариант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вариант</a:t>
                      </a:r>
                      <a:endParaRPr lang="ru-RU" dirty="0"/>
                    </a:p>
                  </a:txBody>
                  <a:tcPr/>
                </a:tc>
              </a:tr>
              <a:tr h="75465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Задание №1. Решите уравнение: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4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7407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Задание №2. Вычислите : </a:t>
                      </a:r>
                      <a:r>
                        <a:rPr kumimoji="0" lang="ru-RU" sz="2800" b="1" kern="1200" baseline="300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</a:t>
                      </a:r>
                      <a:r>
                        <a:rPr kumimoji="0" lang="ru-RU" sz="1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40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7407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Задание №3. </a:t>
                      </a:r>
                      <a:r>
                        <a:rPr kumimoji="0" lang="ru-RU" sz="2800" b="1" kern="1200" baseline="300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1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Решите уравнение: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40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7407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Задание № 4.     Решите уравнение:      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740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256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38" y="5572125"/>
            <a:ext cx="264318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2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38" y="4143375"/>
            <a:ext cx="278606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3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2824163"/>
            <a:ext cx="207168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4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2714625"/>
            <a:ext cx="200342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5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88" y="4214813"/>
            <a:ext cx="3214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6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5572125"/>
            <a:ext cx="230822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7" name="Picture 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1285875"/>
            <a:ext cx="261937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8" name="Picture 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81625" y="1357313"/>
            <a:ext cx="2547938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25" y="0"/>
            <a:ext cx="8143875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Нормированные значения опасных факторов  пожара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355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355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356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3561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23562" name="Rectangle 19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cs typeface="Arial" charset="0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1143000" y="1214438"/>
          <a:ext cx="7715250" cy="5376862"/>
        </p:xfrm>
        <a:graphic>
          <a:graphicData uri="http://schemas.openxmlformats.org/drawingml/2006/table">
            <a:tbl>
              <a:tblPr/>
              <a:tblGrid>
                <a:gridCol w="3857625"/>
                <a:gridCol w="3857625"/>
              </a:tblGrid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Опасный фактор пожара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Предельный параметр и размерность.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Предельная видимость в дыму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AA3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AA33">
                        <a:alpha val="20000"/>
                      </a:srgbClr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 опасная для человека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r>
                        <a:rPr kumimoji="0" 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 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концентрации кислорода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AA3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15 % об. и менее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AA33">
                        <a:alpha val="20000"/>
                      </a:srgbClr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Выделение при горении СО</a:t>
                      </a:r>
                      <a:r>
                        <a:rPr kumimoji="0" lang="ru-RU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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0,11 кг</a:t>
                      </a:r>
                      <a:r>
                        <a:rPr kumimoji="0" 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AA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7826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КРОССВОРД</a:t>
            </a:r>
            <a:endParaRPr lang="ru-RU" sz="32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8001000" cy="521493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Задание: к  предложенной сетке кроссворда составить вопросы.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1397000"/>
          <a:ext cx="7191375" cy="5103813"/>
        </p:xfrm>
        <a:graphic>
          <a:graphicData uri="http://schemas.openxmlformats.org/drawingml/2006/table">
            <a:tbl>
              <a:tblPr/>
              <a:tblGrid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  <a:gridCol w="239713"/>
                <a:gridCol w="239712"/>
              </a:tblGrid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ь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ф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ы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ь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л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ф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л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ь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2"/>
          <p:cNvSpPr>
            <a:spLocks noGrp="1"/>
          </p:cNvSpPr>
          <p:nvPr>
            <p:ph idx="1"/>
          </p:nvPr>
        </p:nvSpPr>
        <p:spPr>
          <a:xfrm>
            <a:off x="1071563" y="428625"/>
            <a:ext cx="7862887" cy="64293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Закончите фразу:</a:t>
            </a:r>
          </a:p>
          <a:p>
            <a:r>
              <a:rPr lang="ru-RU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«Сегодня на уроке я повторил …»</a:t>
            </a:r>
          </a:p>
          <a:p>
            <a:r>
              <a:rPr lang="ru-RU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«Сегодня на уроке я научился…»</a:t>
            </a:r>
          </a:p>
          <a:p>
            <a:r>
              <a:rPr lang="ru-RU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«Сегодня на уроке мне понравилось…»</a:t>
            </a:r>
          </a:p>
          <a:p>
            <a:r>
              <a:rPr lang="ru-RU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«Сегодня на уроке мне не понравилось…»</a:t>
            </a:r>
          </a:p>
          <a:p>
            <a:endParaRPr lang="ru-RU" smtClean="0"/>
          </a:p>
        </p:txBody>
      </p:sp>
      <p:pic>
        <p:nvPicPr>
          <p:cNvPr id="25602" name="Рисунок 3" descr="Картинки по запросу аз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5000625"/>
            <a:ext cx="5940425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45116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СПАСИБО ЗА ВНИМАНИЕ.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626</TotalTime>
  <Words>438</Words>
  <Application>Microsoft Office PowerPoint</Application>
  <PresentationFormat>Экран (4:3)</PresentationFormat>
  <Paragraphs>644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15</vt:i4>
      </vt:variant>
    </vt:vector>
  </HeadingPairs>
  <TitlesOfParts>
    <vt:vector size="30" baseType="lpstr">
      <vt:lpstr>Corbel</vt:lpstr>
      <vt:lpstr>Arial</vt:lpstr>
      <vt:lpstr>Wingdings 2</vt:lpstr>
      <vt:lpstr>Verdana</vt:lpstr>
      <vt:lpstr>Calibri</vt:lpstr>
      <vt:lpstr>Gill Sans MT</vt:lpstr>
      <vt:lpstr>Times New Roman</vt:lpstr>
      <vt:lpstr>Symbol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Слайд 1</vt:lpstr>
      <vt:lpstr>УРОК ПО ТЕМЕ  «А МОЖНО ЛИ ПРЕДОТВРАТИТЬ ЧС НА АЗС ?»</vt:lpstr>
      <vt:lpstr>Слайд 3</vt:lpstr>
      <vt:lpstr>Сколько воздуха потребляет  человек за один полный цикл дыхания ?     Для этого необходимо   найти значение выражения:                                                     </vt:lpstr>
      <vt:lpstr>Слайд 5</vt:lpstr>
      <vt:lpstr> Какова масса планеты Земля? Для этого необходимо решить уравнение  (1/3) –120=3 2х    </vt:lpstr>
      <vt:lpstr>Слайд 7</vt:lpstr>
      <vt:lpstr>Сколько процентов кислорода содержится в воздухе?  Для этого необходимо найти значение выражения:   (4log 47 ) * (25log253)   </vt:lpstr>
      <vt:lpstr>Слайд 9</vt:lpstr>
      <vt:lpstr>Задача:  На территории АЗС г.о. Электросталь мы должны предотвратить чрезвычайную ситуацию – из-за несоблюдения техники безопасности может произойти пожар.      Ваши действия к его предотвращению:  1.Решить по вариантам предложенные задания. 2. Заполнить таблицу  опасных факторов. 3. Обобщить полученные знания и сделать итоговый вывод. </vt:lpstr>
      <vt:lpstr>Слайд 11</vt:lpstr>
      <vt:lpstr>Нормированные значения опасных факторов  пожара</vt:lpstr>
      <vt:lpstr>КРОССВОРД</vt:lpstr>
      <vt:lpstr>Слайд 14</vt:lpstr>
      <vt:lpstr>СПАСИБО ЗА ВНИМАНИЕ.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Инга</dc:creator>
  <cp:lastModifiedBy>User</cp:lastModifiedBy>
  <cp:revision>66</cp:revision>
  <dcterms:created xsi:type="dcterms:W3CDTF">2016-12-06T17:47:23Z</dcterms:created>
  <dcterms:modified xsi:type="dcterms:W3CDTF">2017-03-02T16:02:53Z</dcterms:modified>
</cp:coreProperties>
</file>