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71" r:id="rId3"/>
    <p:sldId id="273" r:id="rId4"/>
    <p:sldId id="272" r:id="rId5"/>
    <p:sldId id="274" r:id="rId6"/>
    <p:sldId id="256" r:id="rId7"/>
    <p:sldId id="275" r:id="rId8"/>
    <p:sldId id="278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7" r:id="rId19"/>
    <p:sldId id="270" r:id="rId20"/>
    <p:sldId id="266" r:id="rId21"/>
    <p:sldId id="281" r:id="rId22"/>
    <p:sldId id="286" r:id="rId23"/>
    <p:sldId id="268" r:id="rId24"/>
    <p:sldId id="280" r:id="rId25"/>
    <p:sldId id="269" r:id="rId26"/>
    <p:sldId id="282" r:id="rId27"/>
    <p:sldId id="276" r:id="rId28"/>
    <p:sldId id="277" r:id="rId29"/>
    <p:sldId id="279" r:id="rId30"/>
    <p:sldId id="283" r:id="rId31"/>
    <p:sldId id="285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96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D1FE-8BF3-4086-9D80-618E024BE03D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9F31-4C4B-4332-93B0-4C69FEA09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D1FE-8BF3-4086-9D80-618E024BE03D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9F31-4C4B-4332-93B0-4C69FEA09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D1FE-8BF3-4086-9D80-618E024BE03D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9F31-4C4B-4332-93B0-4C69FEA09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D1FE-8BF3-4086-9D80-618E024BE03D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9F31-4C4B-4332-93B0-4C69FEA09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D1FE-8BF3-4086-9D80-618E024BE03D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9F31-4C4B-4332-93B0-4C69FEA09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D1FE-8BF3-4086-9D80-618E024BE03D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9F31-4C4B-4332-93B0-4C69FEA09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D1FE-8BF3-4086-9D80-618E024BE03D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9F31-4C4B-4332-93B0-4C69FEA09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D1FE-8BF3-4086-9D80-618E024BE03D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9F31-4C4B-4332-93B0-4C69FEA09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D1FE-8BF3-4086-9D80-618E024BE03D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9F31-4C4B-4332-93B0-4C69FEA09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D1FE-8BF3-4086-9D80-618E024BE03D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9F31-4C4B-4332-93B0-4C69FEA09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ED1FE-8BF3-4086-9D80-618E024BE03D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D9F31-4C4B-4332-93B0-4C69FEA09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ED1FE-8BF3-4086-9D80-618E024BE03D}" type="datetimeFigureOut">
              <a:rPr lang="ru-RU" smtClean="0"/>
              <a:pPr/>
              <a:t>25.11.2016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D9F31-4C4B-4332-93B0-4C69FEA096C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downsoft.tuxi.com.cn:800/img/allimg/1312/138582992364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0"/>
            <a:ext cx="617984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82" name="Picture 10" descr="http://www.bolhov.ru/images/fbfiles/images/_______f1189ac0edc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3454351" cy="2448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 descr="http://nevsepic.com.ua/uploads/posts/2011-10/1318103190_korin-aleksey-1865-1923.-burlaki.-1897-holst-maslo-84h174-sm_www.nevsepic.com.u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404664"/>
            <a:ext cx="4345168" cy="2376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86" name="Picture 14" descr="http://www.art-portrets.ru/art/burlaki-idut-vbro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429000"/>
            <a:ext cx="4544883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690" name="Picture 18" descr="Один за всех, и все за одного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3348936"/>
            <a:ext cx="3636318" cy="2625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vsdn.ru/images/data/mus/images/2960/9a1158154dfa42caddbd0694a4e9bdc8autor_i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332656"/>
            <a:ext cx="3895494" cy="5945189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79512" y="548680"/>
            <a:ext cx="4824536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5400" b="1" dirty="0" err="1">
                <a:solidFill>
                  <a:srgbClr val="FF0000"/>
                </a:solidFill>
                <a:latin typeface="Cambria" pitchFamily="18" charset="0"/>
              </a:rPr>
              <a:t>Бурла́к</a:t>
            </a:r>
            <a:r>
              <a:rPr lang="ru-RU" sz="4400" dirty="0">
                <a:solidFill>
                  <a:srgbClr val="FF0000"/>
                </a:solidFill>
                <a:latin typeface="Cambria" pitchFamily="18" charset="0"/>
              </a:rPr>
              <a:t> </a:t>
            </a:r>
            <a:r>
              <a:rPr lang="ru-RU" sz="2400" i="1" dirty="0">
                <a:latin typeface="Cambria" pitchFamily="18" charset="0"/>
              </a:rPr>
              <a:t>— наёмный рабочий в России XVI — начала XX веков, который, идя по берегу (по т. н. бечевнику), тянул при помощи бечевы речное судно против течения. В XVIII—XIX веках основным типом судна, водимым бурлацким трудом, была </a:t>
            </a:r>
            <a:r>
              <a:rPr lang="ru-RU" sz="2400" i="1" u="sng" dirty="0" smtClean="0">
                <a:latin typeface="Cambria" pitchFamily="18" charset="0"/>
              </a:rPr>
              <a:t>расшива</a:t>
            </a:r>
            <a:r>
              <a:rPr lang="ru-RU" sz="2400" i="1" dirty="0" smtClean="0">
                <a:latin typeface="Cambria" pitchFamily="18" charset="0"/>
              </a:rPr>
              <a:t>.</a:t>
            </a:r>
            <a:endParaRPr lang="ru-RU" sz="2400" i="1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6" descr="http://otvet.imgsmail.ru/download/897b57cf8b8cba40e03b28926e528358_h-16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8" name="Picture 4" descr="http://www.proza.ru/pics/2013/03/19/9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8390846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://i11.pixs.ru/storage/4/5/8/uploads8wi_3116740_165214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1372" y="1484784"/>
            <a:ext cx="4314214" cy="507459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260648"/>
            <a:ext cx="862127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6000" b="1" dirty="0">
                <a:solidFill>
                  <a:srgbClr val="C00000"/>
                </a:solidFill>
                <a:latin typeface="Cambria" pitchFamily="18" charset="0"/>
              </a:rPr>
              <a:t>Илья́ Ефи́мович Ре́пин</a:t>
            </a:r>
            <a:r>
              <a:rPr lang="vi-VN" dirty="0"/>
              <a:t> </a:t>
            </a:r>
            <a:endParaRPr lang="ru-RU" dirty="0"/>
          </a:p>
        </p:txBody>
      </p:sp>
      <p:pic>
        <p:nvPicPr>
          <p:cNvPr id="12294" name="Picture 6" descr="Ilya Efimovich Repin in the Photographers studio Rentz and Schrad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772816"/>
            <a:ext cx="3248025" cy="4286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4" name="Picture 6" descr="Ilya Repin - Barge Haulers on the Volga - Google Art Projec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132856"/>
            <a:ext cx="8765911" cy="41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79512" y="116632"/>
            <a:ext cx="89644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Cambria" pitchFamily="18" charset="0"/>
              </a:rPr>
              <a:t>«</a:t>
            </a:r>
            <a:r>
              <a:rPr lang="ru-RU" sz="3200" b="1" dirty="0">
                <a:latin typeface="Cambria" pitchFamily="18" charset="0"/>
              </a:rPr>
              <a:t>Бурлаки на Волге</a:t>
            </a:r>
            <a:r>
              <a:rPr lang="ru-RU" sz="3200" dirty="0">
                <a:latin typeface="Cambria" pitchFamily="18" charset="0"/>
              </a:rPr>
              <a:t>»</a:t>
            </a:r>
            <a:r>
              <a:rPr lang="ru-RU" sz="2400" i="1" dirty="0">
                <a:latin typeface="Cambria" pitchFamily="18" charset="0"/>
              </a:rPr>
              <a:t> — картина русского художника Ильи </a:t>
            </a:r>
            <a:r>
              <a:rPr lang="ru-RU" sz="2400" i="1" dirty="0" smtClean="0">
                <a:latin typeface="Cambria" pitchFamily="18" charset="0"/>
              </a:rPr>
              <a:t>Репина, </a:t>
            </a:r>
            <a:r>
              <a:rPr lang="ru-RU" sz="2400" i="1" dirty="0">
                <a:latin typeface="Cambria" pitchFamily="18" charset="0"/>
              </a:rPr>
              <a:t>созданная в 1870—1873 годах. Изображает артель бурлаков во время работы. </a:t>
            </a:r>
            <a:endParaRPr lang="ru-RU" sz="2400" i="1" dirty="0" smtClean="0">
              <a:latin typeface="Cambria" pitchFamily="18" charset="0"/>
            </a:endParaRPr>
          </a:p>
          <a:p>
            <a:r>
              <a:rPr lang="ru-RU" sz="2400" i="1" dirty="0" smtClean="0">
                <a:latin typeface="Cambria" pitchFamily="18" charset="0"/>
              </a:rPr>
              <a:t>Картина </a:t>
            </a:r>
            <a:r>
              <a:rPr lang="ru-RU" sz="2400" i="1" dirty="0">
                <a:latin typeface="Cambria" pitchFamily="18" charset="0"/>
              </a:rPr>
              <a:t>имеет размеры 131,5×281 см и находится в Русском музее в Санкт-Петербурге.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i036.radikal.ru/1305/3d/ec38f136c5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16632"/>
            <a:ext cx="6683896" cy="2982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844" name="Picture 4" descr="http://cp14.nevsepic.com.ua/224/22336/1396296540-1870repin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284984"/>
            <a:ext cx="3781305" cy="3355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846" name="Picture 6" descr="http://xn----7sbbaazuatxpyidedi7gqh.xn--p1ai/i/personalii/Repin/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717032"/>
            <a:ext cx="4316882" cy="2352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Бурлаки на Волге — кто все эти люди (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8280920" cy="4493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1763688" y="188640"/>
            <a:ext cx="56866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Кто все эти люди?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7"/>
            <a:ext cx="871296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Cambria" pitchFamily="18" charset="0"/>
              </a:rPr>
              <a:t>1. Бечевник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2" descr="Бурлаки на Волге — кто все эти люди (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1124744"/>
            <a:ext cx="5832648" cy="3164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 descr="Бурлаки на Волге — кто все эти люди (1)"/>
          <p:cNvPicPr>
            <a:picLocks noChangeAspect="1" noChangeArrowheads="1"/>
          </p:cNvPicPr>
          <p:nvPr/>
        </p:nvPicPr>
        <p:blipFill>
          <a:blip r:embed="rId2" cstate="print"/>
          <a:srcRect t="83333"/>
          <a:stretch>
            <a:fillRect/>
          </a:stretch>
        </p:blipFill>
        <p:spPr bwMode="auto">
          <a:xfrm>
            <a:off x="179512" y="4581128"/>
            <a:ext cx="8712968" cy="1008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Прямая со стрелкой 6"/>
          <p:cNvCxnSpPr/>
          <p:nvPr/>
        </p:nvCxnSpPr>
        <p:spPr>
          <a:xfrm>
            <a:off x="1115616" y="980728"/>
            <a:ext cx="144016" cy="417646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74818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Cambria" pitchFamily="18" charset="0"/>
              </a:rPr>
              <a:t>2. Шишка </a:t>
            </a:r>
            <a:r>
              <a:rPr lang="ru-RU" sz="3600" b="1" i="1" dirty="0" smtClean="0">
                <a:latin typeface="Cambria" pitchFamily="18" charset="0"/>
              </a:rPr>
              <a:t>— бригадир бурлаков</a:t>
            </a:r>
            <a:endParaRPr lang="ru-RU" sz="3600" b="1" i="1" dirty="0">
              <a:latin typeface="Cambria" pitchFamily="18" charset="0"/>
            </a:endParaRPr>
          </a:p>
        </p:txBody>
      </p:sp>
      <p:pic>
        <p:nvPicPr>
          <p:cNvPr id="15362" name="Picture 2" descr="Бурлаки на Волге — кто все эти люди 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96752"/>
            <a:ext cx="7128792" cy="53135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 стрелкой 4"/>
          <p:cNvCxnSpPr/>
          <p:nvPr/>
        </p:nvCxnSpPr>
        <p:spPr>
          <a:xfrm>
            <a:off x="1115616" y="980728"/>
            <a:ext cx="1080120" cy="3744416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323528" y="195462"/>
            <a:ext cx="828092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3.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Подшишельные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— ближайшие                  помощники шишки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pic>
        <p:nvPicPr>
          <p:cNvPr id="17411" name="Picture 3" descr="Бурлаки на Волге — кто все эти люди (3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700807"/>
            <a:ext cx="6264696" cy="4959551"/>
          </a:xfrm>
          <a:prstGeom prst="rect">
            <a:avLst/>
          </a:prstGeom>
          <a:noFill/>
        </p:spPr>
      </p:pic>
      <p:cxnSp>
        <p:nvCxnSpPr>
          <p:cNvPr id="4" name="Прямая со стрелкой 3"/>
          <p:cNvCxnSpPr/>
          <p:nvPr/>
        </p:nvCxnSpPr>
        <p:spPr>
          <a:xfrm>
            <a:off x="1475656" y="836712"/>
            <a:ext cx="360040" cy="165618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76672"/>
            <a:ext cx="403187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Cambria" pitchFamily="18" charset="0"/>
              </a:rPr>
              <a:t>4. «Кабальные»</a:t>
            </a:r>
            <a:endParaRPr lang="ru-RU" sz="4000" dirty="0">
              <a:solidFill>
                <a:srgbClr val="FF0000"/>
              </a:solidFill>
              <a:latin typeface="Cambria" pitchFamily="18" charset="0"/>
            </a:endParaRPr>
          </a:p>
        </p:txBody>
      </p:sp>
      <p:pic>
        <p:nvPicPr>
          <p:cNvPr id="25602" name="Picture 2" descr="Бурлаки на Волге — кто все эти люди (4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167881"/>
            <a:ext cx="5040560" cy="5444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Прямая со стрелкой 5"/>
          <p:cNvCxnSpPr/>
          <p:nvPr/>
        </p:nvCxnSpPr>
        <p:spPr>
          <a:xfrm>
            <a:off x="2483768" y="1052736"/>
            <a:ext cx="792088" cy="144016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Бурлаки на Волге — кто все эти люди (5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1213872"/>
            <a:ext cx="3726185" cy="5393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 стрелкой 4"/>
          <p:cNvCxnSpPr/>
          <p:nvPr/>
        </p:nvCxnSpPr>
        <p:spPr>
          <a:xfrm>
            <a:off x="1907704" y="1124744"/>
            <a:ext cx="3528392" cy="2304256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467544" y="404664"/>
            <a:ext cx="530626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Cambria" pitchFamily="18" charset="0"/>
              </a:rPr>
              <a:t>5. Кашевар Ларька</a:t>
            </a:r>
            <a:endParaRPr lang="ru-RU" sz="4400" dirty="0">
              <a:solidFill>
                <a:srgbClr val="FF00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404664"/>
            <a:ext cx="48349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Cambria" pitchFamily="18" charset="0"/>
              </a:rPr>
              <a:t>6. «Халтурщики»</a:t>
            </a:r>
            <a:endParaRPr lang="ru-RU" sz="4400" dirty="0">
              <a:solidFill>
                <a:srgbClr val="FF0000"/>
              </a:solidFill>
              <a:latin typeface="Cambria" pitchFamily="18" charset="0"/>
            </a:endParaRPr>
          </a:p>
        </p:txBody>
      </p:sp>
      <p:pic>
        <p:nvPicPr>
          <p:cNvPr id="23554" name="Picture 2" descr="Бурлаки на Волге — кто все эти люди (6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196752"/>
            <a:ext cx="4076700" cy="5229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 стрелкой 4"/>
          <p:cNvCxnSpPr/>
          <p:nvPr/>
        </p:nvCxnSpPr>
        <p:spPr>
          <a:xfrm>
            <a:off x="1907704" y="1124744"/>
            <a:ext cx="1512168" cy="180020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404664"/>
            <a:ext cx="490435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Cambria" pitchFamily="18" charset="0"/>
              </a:rPr>
              <a:t>7. «Надзиратель»</a:t>
            </a:r>
            <a:endParaRPr lang="ru-RU" sz="4400" dirty="0">
              <a:solidFill>
                <a:srgbClr val="FF0000"/>
              </a:solidFill>
              <a:latin typeface="Cambria" pitchFamily="18" charset="0"/>
            </a:endParaRPr>
          </a:p>
        </p:txBody>
      </p:sp>
      <p:pic>
        <p:nvPicPr>
          <p:cNvPr id="22530" name="Picture 2" descr="Бурлаки на Волге — кто все эти люди (7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1268760"/>
            <a:ext cx="5400600" cy="5413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 стрелкой 4"/>
          <p:cNvCxnSpPr/>
          <p:nvPr/>
        </p:nvCxnSpPr>
        <p:spPr>
          <a:xfrm>
            <a:off x="2843808" y="1052736"/>
            <a:ext cx="648072" cy="1728192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55576" y="332656"/>
            <a:ext cx="61207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Cambria" pitchFamily="18" charset="0"/>
              </a:rPr>
              <a:t>8. Косный или косной</a:t>
            </a:r>
            <a:endParaRPr lang="ru-RU" sz="4400" dirty="0">
              <a:solidFill>
                <a:srgbClr val="FF0000"/>
              </a:solidFill>
              <a:latin typeface="Cambria" pitchFamily="18" charset="0"/>
            </a:endParaRPr>
          </a:p>
        </p:txBody>
      </p:sp>
      <p:pic>
        <p:nvPicPr>
          <p:cNvPr id="21506" name="Picture 2" descr="Бурлаки на Волге — кто все эти люди (8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124744"/>
            <a:ext cx="5438902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Прямая со стрелкой 5"/>
          <p:cNvCxnSpPr/>
          <p:nvPr/>
        </p:nvCxnSpPr>
        <p:spPr>
          <a:xfrm>
            <a:off x="3419872" y="980728"/>
            <a:ext cx="360040" cy="1224136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332656"/>
            <a:ext cx="738182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Cambria" pitchFamily="18" charset="0"/>
              </a:rPr>
              <a:t>11 и 13. Лоцман и водолив</a:t>
            </a:r>
            <a:endParaRPr lang="ru-RU" sz="4400" dirty="0">
              <a:solidFill>
                <a:srgbClr val="FF0000"/>
              </a:solidFill>
              <a:latin typeface="Cambria" pitchFamily="18" charset="0"/>
            </a:endParaRPr>
          </a:p>
        </p:txBody>
      </p:sp>
      <p:pic>
        <p:nvPicPr>
          <p:cNvPr id="19458" name="Picture 2" descr="Бурлаки на Волге — кто все эти люди (10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052735"/>
            <a:ext cx="5256584" cy="5513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 стрелкой 4"/>
          <p:cNvCxnSpPr/>
          <p:nvPr/>
        </p:nvCxnSpPr>
        <p:spPr>
          <a:xfrm>
            <a:off x="2987824" y="908720"/>
            <a:ext cx="1080120" cy="201622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>
            <a:off x="5292080" y="980728"/>
            <a:ext cx="1008112" cy="187220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75656" y="404664"/>
            <a:ext cx="643400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Элементы в картине</a:t>
            </a:r>
          </a:p>
        </p:txBody>
      </p:sp>
      <p:pic>
        <p:nvPicPr>
          <p:cNvPr id="27652" name="Picture 4" descr="http://s.fishki.net/upload/users/2015/09/05/475813/881d32a805d449218ed5fb66fcf80d21.jpg"/>
          <p:cNvPicPr>
            <a:picLocks noChangeAspect="1" noChangeArrowheads="1"/>
          </p:cNvPicPr>
          <p:nvPr/>
        </p:nvPicPr>
        <p:blipFill>
          <a:blip r:embed="rId2" cstate="print"/>
          <a:srcRect b="3336"/>
          <a:stretch>
            <a:fillRect/>
          </a:stretch>
        </p:blipFill>
        <p:spPr bwMode="auto">
          <a:xfrm flipH="1">
            <a:off x="251520" y="1556792"/>
            <a:ext cx="8527976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404664"/>
            <a:ext cx="593553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Cambria" pitchFamily="18" charset="0"/>
              </a:rPr>
              <a:t>9-10. Расшива и флаг</a:t>
            </a:r>
            <a:endParaRPr lang="ru-RU" sz="4400" dirty="0">
              <a:solidFill>
                <a:srgbClr val="FF0000"/>
              </a:solidFill>
              <a:latin typeface="Cambria" pitchFamily="18" charset="0"/>
            </a:endParaRPr>
          </a:p>
        </p:txBody>
      </p:sp>
      <p:pic>
        <p:nvPicPr>
          <p:cNvPr id="20482" name="Picture 2" descr="Бурлаки на Волге — кто все эти люди (9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196752"/>
            <a:ext cx="5328592" cy="5328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 стрелкой 4"/>
          <p:cNvCxnSpPr/>
          <p:nvPr/>
        </p:nvCxnSpPr>
        <p:spPr>
          <a:xfrm>
            <a:off x="2555776" y="1052736"/>
            <a:ext cx="288032" cy="43924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4644008" y="1052736"/>
            <a:ext cx="1008112" cy="72008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79512" y="137047"/>
            <a:ext cx="864096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Расши́ва</a:t>
            </a:r>
            <a:r>
              <a:rPr kumimoji="0" lang="ru-RU" sz="4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— парусное речное судно, обычно плоскодонное, на Волге, Мариинской водной системе и Каспии. Строились в XVIII—XIX веках.</a:t>
            </a:r>
            <a:r>
              <a:rPr lang="ru-RU" sz="2000" dirty="0">
                <a:latin typeface="Cambria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До появления пароходов расшивы были наиболее распространенными речными судами. Строились расшивы из соснового и елового пиленого леса.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mbria" pitchFamily="18" charset="0"/>
              <a:cs typeface="Arial" pitchFamily="34" charset="0"/>
            </a:endParaRPr>
          </a:p>
        </p:txBody>
      </p:sp>
      <p:pic>
        <p:nvPicPr>
          <p:cNvPr id="39943" name="Picture 7" descr="https://b-a.d-cd.net/a3d106as-960.jpg"/>
          <p:cNvPicPr>
            <a:picLocks noChangeAspect="1" noChangeArrowheads="1"/>
          </p:cNvPicPr>
          <p:nvPr/>
        </p:nvPicPr>
        <p:blipFill>
          <a:blip r:embed="rId2" cstate="print"/>
          <a:srcRect l="14431"/>
          <a:stretch>
            <a:fillRect/>
          </a:stretch>
        </p:blipFill>
        <p:spPr bwMode="auto">
          <a:xfrm>
            <a:off x="5004048" y="1988840"/>
            <a:ext cx="3842792" cy="4677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49694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i="1" dirty="0" smtClean="0">
                <a:latin typeface="Cambria" pitchFamily="18" charset="0"/>
              </a:rPr>
              <a:t> </a:t>
            </a:r>
            <a:r>
              <a:rPr lang="ru-RU" sz="2000" i="1" dirty="0" smtClean="0">
                <a:latin typeface="Cambria" pitchFamily="18" charset="0"/>
              </a:rPr>
              <a:t>Длина наиболее распространенных расшив грузоподъемностью 20 000 пудов равнялась L»25м, ширина В»7,5м, осадка Т»1,8 м, высота мачты Н»30м, длина </a:t>
            </a:r>
            <a:r>
              <a:rPr lang="ru-RU" sz="2000" i="1" dirty="0" err="1" smtClean="0">
                <a:latin typeface="Cambria" pitchFamily="18" charset="0"/>
              </a:rPr>
              <a:t>райны</a:t>
            </a:r>
            <a:r>
              <a:rPr lang="ru-RU" sz="2000" i="1" dirty="0" smtClean="0">
                <a:latin typeface="Cambria" pitchFamily="18" charset="0"/>
              </a:rPr>
              <a:t> (прикрепленной к мачте перекладины), необходимой для движения судна под парусом, также равнялась ~ 30 м.</a:t>
            </a:r>
            <a:endParaRPr lang="ru-RU" sz="2000" i="1" dirty="0">
              <a:latin typeface="Cambria" pitchFamily="18" charset="0"/>
            </a:endParaRPr>
          </a:p>
        </p:txBody>
      </p:sp>
      <p:pic>
        <p:nvPicPr>
          <p:cNvPr id="3" name="Picture 7" descr="https://b-a.d-cd.net/a3d106as-960.jpg"/>
          <p:cNvPicPr>
            <a:picLocks noChangeAspect="1" noChangeArrowheads="1"/>
          </p:cNvPicPr>
          <p:nvPr/>
        </p:nvPicPr>
        <p:blipFill>
          <a:blip r:embed="rId2" cstate="print"/>
          <a:srcRect l="14431"/>
          <a:stretch>
            <a:fillRect/>
          </a:stretch>
        </p:blipFill>
        <p:spPr bwMode="auto">
          <a:xfrm>
            <a:off x="2267744" y="1988840"/>
            <a:ext cx="4104456" cy="4677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642041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Cambria" pitchFamily="18" charset="0"/>
              </a:rPr>
              <a:t>12 и 14. Бечева и парус</a:t>
            </a:r>
            <a:endParaRPr lang="ru-RU" sz="4400" dirty="0">
              <a:solidFill>
                <a:srgbClr val="FF0000"/>
              </a:solidFill>
              <a:latin typeface="Cambria" pitchFamily="18" charset="0"/>
            </a:endParaRPr>
          </a:p>
        </p:txBody>
      </p:sp>
      <p:pic>
        <p:nvPicPr>
          <p:cNvPr id="18434" name="Picture 2" descr="Бурлаки на Волге — кто все эти люди (11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124744"/>
            <a:ext cx="5183612" cy="5400600"/>
          </a:xfrm>
          <a:prstGeom prst="rect">
            <a:avLst/>
          </a:prstGeom>
          <a:noFill/>
        </p:spPr>
      </p:pic>
      <p:cxnSp>
        <p:nvCxnSpPr>
          <p:cNvPr id="4" name="Прямая со стрелкой 3"/>
          <p:cNvCxnSpPr/>
          <p:nvPr/>
        </p:nvCxnSpPr>
        <p:spPr>
          <a:xfrm flipH="1">
            <a:off x="2771800" y="980728"/>
            <a:ext cx="1224136" cy="309634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flipH="1">
            <a:off x="4932040" y="980728"/>
            <a:ext cx="504056" cy="3024336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Один за всех, и все за одног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97596" cy="6192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323528" y="404664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bg1"/>
                </a:solidFill>
              </a:rPr>
              <a:t>Расстояние от Астрахани до Н. Новгорода (2172 км) груженые расшивы преодолевали за 2,5-3 месяца, стараясь в основном двигаться под парусом. В безветренные дни в низовьях Волги при быстрых паводковых водах суда двигались подачей 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Бурлаки на Волге — кто все эти люди (10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052735"/>
            <a:ext cx="5256584" cy="5513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467544" y="260648"/>
            <a:ext cx="62043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Cambria" pitchFamily="18" charset="0"/>
              </a:rPr>
              <a:t>15. Резьба на расшиве</a:t>
            </a:r>
            <a:endParaRPr lang="ru-RU" sz="4400" dirty="0">
              <a:solidFill>
                <a:srgbClr val="FF0000"/>
              </a:solidFill>
              <a:latin typeface="Cambria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995936" y="980728"/>
            <a:ext cx="504056" cy="345638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i.imgur.com/T7PIPf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8634792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96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Cambria" pitchFamily="18" charset="0"/>
              </a:rPr>
              <a:t>На Всемирной выставке картина завоевала бронзовую медаль </a:t>
            </a:r>
            <a:r>
              <a:rPr lang="ru-RU" sz="2400" dirty="0">
                <a:latin typeface="Cambria" pitchFamily="18" charset="0"/>
              </a:rPr>
              <a:t>и была куплена за 3000 рублей великим </a:t>
            </a:r>
            <a:r>
              <a:rPr lang="ru-RU" sz="2400" b="1" i="1" dirty="0">
                <a:solidFill>
                  <a:srgbClr val="FF0000"/>
                </a:solidFill>
                <a:latin typeface="Cambria" pitchFamily="18" charset="0"/>
              </a:rPr>
              <a:t>князем Владимиром Александровичем</a:t>
            </a:r>
            <a:r>
              <a:rPr lang="ru-RU" sz="2400" dirty="0">
                <a:latin typeface="Cambria" pitchFamily="18" charset="0"/>
              </a:rPr>
              <a:t>, который повесил её в бильярдной комнате Владимирского дворца:</a:t>
            </a:r>
          </a:p>
        </p:txBody>
      </p:sp>
      <p:pic>
        <p:nvPicPr>
          <p:cNvPr id="33794" name="Picture 2" descr="https://upload.wikimedia.org/wikipedia/commons/thumb/7/72/W_Rotunde.jpg/1280px-W_Rotun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060848"/>
            <a:ext cx="4771870" cy="3165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0" y="5661248"/>
            <a:ext cx="90364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i="1" dirty="0">
                <a:latin typeface="Cambria" pitchFamily="18" charset="0"/>
              </a:rPr>
              <a:t>В 1873 году </a:t>
            </a:r>
            <a:r>
              <a:rPr lang="ru-RU" sz="2200" i="1" dirty="0">
                <a:latin typeface="Cambria" pitchFamily="18" charset="0"/>
              </a:rPr>
              <a:t>всемирная выставка </a:t>
            </a:r>
            <a:r>
              <a:rPr lang="ru-RU" sz="2200" i="1" dirty="0" smtClean="0">
                <a:latin typeface="Cambria" pitchFamily="18" charset="0"/>
              </a:rPr>
              <a:t> </a:t>
            </a:r>
            <a:r>
              <a:rPr lang="ru-RU" sz="2200" i="1" dirty="0">
                <a:latin typeface="Cambria" pitchFamily="18" charset="0"/>
              </a:rPr>
              <a:t>впервые проводилась за пределами Англии и Франции</a:t>
            </a:r>
            <a:r>
              <a:rPr lang="ru-RU" sz="2200" b="1" i="1" dirty="0">
                <a:latin typeface="Cambria" pitchFamily="18" charset="0"/>
              </a:rPr>
              <a:t> — в столице Австро-Венгрии, </a:t>
            </a:r>
            <a:r>
              <a:rPr lang="ru-RU" sz="2200" b="1" i="1" u="sng" dirty="0">
                <a:latin typeface="Cambria" pitchFamily="18" charset="0"/>
              </a:rPr>
              <a:t>Вене</a:t>
            </a:r>
            <a:r>
              <a:rPr lang="ru-RU" sz="2200" b="1" i="1" dirty="0">
                <a:latin typeface="Cambria" pitchFamily="18" charset="0"/>
              </a:rPr>
              <a:t>.</a:t>
            </a:r>
          </a:p>
        </p:txBody>
      </p:sp>
      <p:pic>
        <p:nvPicPr>
          <p:cNvPr id="33796" name="Picture 4" descr="Vladimir Alexandrovich 1890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060848"/>
            <a:ext cx="2667000" cy="3171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436096" y="5229200"/>
            <a:ext cx="35214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Cambria" pitchFamily="18" charset="0"/>
              </a:rPr>
              <a:t>младший брат Александра </a:t>
            </a:r>
            <a:r>
              <a:rPr lang="en-US" b="1" dirty="0" smtClean="0">
                <a:latin typeface="Cambria" pitchFamily="18" charset="0"/>
              </a:rPr>
              <a:t>III</a:t>
            </a:r>
            <a:endParaRPr lang="ru-RU" b="1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s://upload.wikimedia.org/wikipedia/commons/thumb/e/e2/Spb_06-2012_Palace_Embankment_various_09.jpg/1280px-Spb_06-2012_Palace_Embankment_various_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1"/>
            <a:ext cx="5074541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23528" y="3861048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ambria" pitchFamily="18" charset="0"/>
              </a:rPr>
              <a:t>Дворец Великого князя Владимира Александровича</a:t>
            </a:r>
          </a:p>
        </p:txBody>
      </p:sp>
      <p:pic>
        <p:nvPicPr>
          <p:cNvPr id="34822" name="Picture 6" descr="http://hwww.hellopiter.ru/image/IMG_19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5" y="3284984"/>
            <a:ext cx="4224469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http://riavesti.com/wp-content/uploads/2015/07/f_aTAwOC5yYWRpa2FsLnJ1LzE0MTAvMTkvMjBiMjM3NDEwYTdjLmpwZz9fX2lkPTUzNjk4.jpeg"/>
          <p:cNvPicPr>
            <a:picLocks noChangeAspect="1" noChangeArrowheads="1"/>
          </p:cNvPicPr>
          <p:nvPr/>
        </p:nvPicPr>
        <p:blipFill>
          <a:blip r:embed="rId2" cstate="print"/>
          <a:srcRect b="4969"/>
          <a:stretch>
            <a:fillRect/>
          </a:stretch>
        </p:blipFill>
        <p:spPr bwMode="auto">
          <a:xfrm>
            <a:off x="323527" y="548680"/>
            <a:ext cx="8416119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static.ngs.ru/news/63/preview/4b8cef2524f0f6b84d9d5e2e8f8c098d49f9eec9_1000.jpg"/>
          <p:cNvPicPr>
            <a:picLocks noChangeAspect="1" noChangeArrowheads="1"/>
          </p:cNvPicPr>
          <p:nvPr/>
        </p:nvPicPr>
        <p:blipFill>
          <a:blip r:embed="rId2" cstate="print"/>
          <a:srcRect r="307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7"/>
          <p:cNvSpPr txBox="1">
            <a:spLocks/>
          </p:cNvSpPr>
          <p:nvPr/>
        </p:nvSpPr>
        <p:spPr>
          <a:xfrm>
            <a:off x="457200" y="1600201"/>
            <a:ext cx="8229600" cy="2692896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Было трудно…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Для меня было открытием…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Мне показалось важным…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Материал урока был мне…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Я понял, что…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800" b="1" i="1" dirty="0" smtClean="0">
                <a:latin typeface="Cambria" pitchFamily="18" charset="0"/>
              </a:rPr>
              <a:t>Я узнал, что…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Я хочу узнать…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+mn-ea"/>
              <a:cs typeface="+mn-cs"/>
            </a:endParaRPr>
          </a:p>
        </p:txBody>
      </p:sp>
      <p:pic>
        <p:nvPicPr>
          <p:cNvPr id="4" name="Picture 4" descr="J:\Клипарты\дети\69703375_0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084168" y="2194337"/>
            <a:ext cx="2851445" cy="429801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835696" y="332656"/>
            <a:ext cx="46185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САМООЦЕНКА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231</Words>
  <Application>Microsoft Office PowerPoint</Application>
  <PresentationFormat>Экран (4:3)</PresentationFormat>
  <Paragraphs>33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руюст</dc:creator>
  <cp:lastModifiedBy>Голуб</cp:lastModifiedBy>
  <cp:revision>267</cp:revision>
  <dcterms:created xsi:type="dcterms:W3CDTF">2015-11-23T13:25:22Z</dcterms:created>
  <dcterms:modified xsi:type="dcterms:W3CDTF">2016-11-25T10:23:39Z</dcterms:modified>
</cp:coreProperties>
</file>