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7" r:id="rId3"/>
    <p:sldId id="256" r:id="rId4"/>
    <p:sldId id="259" r:id="rId5"/>
    <p:sldId id="258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70" r:id="rId15"/>
    <p:sldId id="269" r:id="rId16"/>
    <p:sldId id="272" r:id="rId17"/>
    <p:sldId id="271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8D808-91D2-4A11-BE14-0525ECFBE3D2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480C-5741-42F5-A1E0-695188F43D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8D808-91D2-4A11-BE14-0525ECFBE3D2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480C-5741-42F5-A1E0-695188F43D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8D808-91D2-4A11-BE14-0525ECFBE3D2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480C-5741-42F5-A1E0-695188F43D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8D808-91D2-4A11-BE14-0525ECFBE3D2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480C-5741-42F5-A1E0-695188F43D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8D808-91D2-4A11-BE14-0525ECFBE3D2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480C-5741-42F5-A1E0-695188F43D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8D808-91D2-4A11-BE14-0525ECFBE3D2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480C-5741-42F5-A1E0-695188F43D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8D808-91D2-4A11-BE14-0525ECFBE3D2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480C-5741-42F5-A1E0-695188F43D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8D808-91D2-4A11-BE14-0525ECFBE3D2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480C-5741-42F5-A1E0-695188F43D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8D808-91D2-4A11-BE14-0525ECFBE3D2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480C-5741-42F5-A1E0-695188F43D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8D808-91D2-4A11-BE14-0525ECFBE3D2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480C-5741-42F5-A1E0-695188F43D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8D808-91D2-4A11-BE14-0525ECFBE3D2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9480C-5741-42F5-A1E0-695188F43D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58D808-91D2-4A11-BE14-0525ECFBE3D2}" type="datetimeFigureOut">
              <a:rPr lang="ru-RU" smtClean="0"/>
              <a:pPr/>
              <a:t>03.03.2017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9480C-5741-42F5-A1E0-695188F43DB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543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Презентация к</a:t>
            </a:r>
            <a:br>
              <a:rPr lang="ru-RU" dirty="0" smtClean="0"/>
            </a:br>
            <a:r>
              <a:rPr lang="ru-RU" dirty="0" smtClean="0"/>
              <a:t>интегрированному уроку русского языка </a:t>
            </a:r>
            <a:r>
              <a:rPr lang="ru-RU" smtClean="0"/>
              <a:t>и экологии </a:t>
            </a:r>
            <a:r>
              <a:rPr lang="ru-RU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«Изменение глаголов по временам»</a:t>
            </a: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>4 </a:t>
            </a:r>
            <a:r>
              <a:rPr lang="ru-RU" dirty="0" smtClean="0"/>
              <a:t>класс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43306" y="3929066"/>
            <a:ext cx="5043494" cy="219709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Подготовила: Золотарёва Светлана Олеговна,</a:t>
            </a:r>
          </a:p>
          <a:p>
            <a:pPr>
              <a:buNone/>
            </a:pPr>
            <a:r>
              <a:rPr lang="ru-RU" dirty="0" smtClean="0"/>
              <a:t>у</a:t>
            </a:r>
            <a:r>
              <a:rPr lang="ru-RU" dirty="0" smtClean="0"/>
              <a:t>читель начальных классов</a:t>
            </a:r>
          </a:p>
          <a:p>
            <a:pPr>
              <a:buNone/>
            </a:pPr>
            <a:r>
              <a:rPr lang="ru-RU" dirty="0" smtClean="0"/>
              <a:t>МБОУ «СОШ № 1» г. Курска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86834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4">
                    <a:lumMod val="75000"/>
                  </a:schemeClr>
                </a:solidFill>
              </a:rPr>
              <a:t>ДЯДЮШКА ГЛАГОЛ</a:t>
            </a:r>
            <a:endParaRPr lang="ru-RU" sz="36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Picture 4" descr="Глагол, ИСПРАВЛ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18000"/>
          </a:blip>
          <a:srcRect/>
          <a:stretch>
            <a:fillRect/>
          </a:stretch>
        </p:blipFill>
        <p:spPr bwMode="auto">
          <a:xfrm>
            <a:off x="1928794" y="1357298"/>
            <a:ext cx="4615421" cy="505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285729"/>
            <a:ext cx="7772400" cy="500065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Найди верное утверждение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785794"/>
            <a:ext cx="8429684" cy="5715040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а) </a:t>
            </a:r>
            <a:r>
              <a:rPr lang="ru-RU" dirty="0">
                <a:solidFill>
                  <a:schemeClr val="tx1"/>
                </a:solidFill>
              </a:rPr>
              <a:t>Глагол – это часть речи, которая отвечает на вопросы </a:t>
            </a:r>
            <a:r>
              <a:rPr lang="ru-RU" b="1" dirty="0">
                <a:solidFill>
                  <a:schemeClr val="tx1"/>
                </a:solidFill>
              </a:rPr>
              <a:t>что делает? что сделает? что делал? что делают? что сделают? что сделали? </a:t>
            </a:r>
            <a:r>
              <a:rPr lang="ru-RU" dirty="0">
                <a:solidFill>
                  <a:schemeClr val="tx1"/>
                </a:solidFill>
              </a:rPr>
              <a:t> и обозначает действие предмета. Глаголы изменяются по временам. В предложении глагол является сказуемым. 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б) </a:t>
            </a:r>
            <a:r>
              <a:rPr lang="ru-RU" dirty="0">
                <a:solidFill>
                  <a:schemeClr val="tx1"/>
                </a:solidFill>
              </a:rPr>
              <a:t>Глагол – это часть речи, которая отвечает на вопросы </a:t>
            </a:r>
            <a:r>
              <a:rPr lang="ru-RU" b="1" dirty="0">
                <a:solidFill>
                  <a:schemeClr val="tx1"/>
                </a:solidFill>
              </a:rPr>
              <a:t>кто? что? </a:t>
            </a:r>
            <a:r>
              <a:rPr lang="ru-RU" dirty="0">
                <a:solidFill>
                  <a:schemeClr val="tx1"/>
                </a:solidFill>
              </a:rPr>
              <a:t> и обозначает предмет. В предложении глагол является второстепенным членом предложения. 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в) </a:t>
            </a:r>
            <a:r>
              <a:rPr lang="ru-RU" dirty="0">
                <a:solidFill>
                  <a:schemeClr val="tx1"/>
                </a:solidFill>
              </a:rPr>
              <a:t>Глагол – это часть речи, которая отвечает на вопросы </a:t>
            </a:r>
            <a:r>
              <a:rPr lang="ru-RU" b="1" dirty="0">
                <a:solidFill>
                  <a:schemeClr val="tx1"/>
                </a:solidFill>
              </a:rPr>
              <a:t>какой? какая? какое? какие? чей? </a:t>
            </a:r>
            <a:r>
              <a:rPr lang="ru-RU" dirty="0">
                <a:solidFill>
                  <a:schemeClr val="tx1"/>
                </a:solidFill>
              </a:rPr>
              <a:t>и обозначает признак предмета. Изменяется по числам, в единственном числе - по родам. В предложении чаще всего является второстепенным членом.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600200"/>
            <a:ext cx="8858312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6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</a:p>
          <a:p>
            <a:pPr algn="ctr">
              <a:buNone/>
            </a:pPr>
            <a:r>
              <a:rPr lang="ru-RU" sz="6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«Изменение глаголов по временам»</a:t>
            </a:r>
            <a:endParaRPr lang="ru-RU" sz="6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ТЕМА: «Изменение глаголов по временам»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>
              <a:buNone/>
            </a:pPr>
            <a:r>
              <a:rPr lang="ru-RU" dirty="0" smtClean="0"/>
              <a:t>  </a:t>
            </a:r>
            <a:r>
              <a:rPr lang="ru-RU" dirty="0"/>
              <a:t>Закрепить знания  о глаголе</a:t>
            </a:r>
            <a:r>
              <a:rPr lang="ru-RU" dirty="0" smtClean="0"/>
              <a:t>;</a:t>
            </a:r>
          </a:p>
          <a:p>
            <a:pPr>
              <a:buNone/>
            </a:pPr>
            <a:endParaRPr lang="ru-RU" dirty="0"/>
          </a:p>
          <a:p>
            <a:pPr lvl="0">
              <a:buNone/>
            </a:pPr>
            <a:r>
              <a:rPr lang="ru-RU" dirty="0"/>
              <a:t> Закрепить умение определять время глаголов</a:t>
            </a:r>
            <a:r>
              <a:rPr lang="ru-RU" dirty="0" smtClean="0"/>
              <a:t>;</a:t>
            </a:r>
          </a:p>
          <a:p>
            <a:pPr lvl="0">
              <a:buNone/>
            </a:pPr>
            <a:endParaRPr lang="ru-RU" dirty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/>
              <a:t>Развивать умение анализировать свою     деятельность.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Света к школе\картинки\скворец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1357298"/>
            <a:ext cx="4816045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9190" y="274638"/>
            <a:ext cx="375761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</a:rPr>
              <a:t>СКВОРЕЦ</a:t>
            </a:r>
            <a:endParaRPr lang="ru-RU"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26" name="Picture 2" descr="F:\Света к школе\картинки\скворец 1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5720" y="142852"/>
            <a:ext cx="4572032" cy="29087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F:\Света к школе\картинки\скворец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071811"/>
            <a:ext cx="4830848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F:\Света к школе\картинки\скворечники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0"/>
            <a:ext cx="8737561" cy="69320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Вставь слово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/>
              <a:t>Приятно </a:t>
            </a:r>
            <a:r>
              <a:rPr lang="ru-RU" u="sng" dirty="0"/>
              <a:t>………………</a:t>
            </a:r>
            <a:r>
              <a:rPr lang="ru-RU" dirty="0"/>
              <a:t> свежим воздухом. Воздух…………..</a:t>
            </a:r>
            <a:r>
              <a:rPr lang="ru-RU" u="sng" dirty="0"/>
              <a:t> </a:t>
            </a:r>
            <a:r>
              <a:rPr lang="ru-RU" dirty="0"/>
              <a:t>чистым и прозрачным. Вчера в  воздухе </a:t>
            </a:r>
            <a:r>
              <a:rPr lang="ru-RU" u="sng" dirty="0"/>
              <a:t>…………….. </a:t>
            </a:r>
            <a:r>
              <a:rPr lang="ru-RU" dirty="0"/>
              <a:t>разные ароматы. Скоро воздух </a:t>
            </a:r>
            <a:r>
              <a:rPr lang="ru-RU" u="sng" dirty="0"/>
              <a:t>………… </a:t>
            </a:r>
            <a:r>
              <a:rPr lang="ru-RU" dirty="0"/>
              <a:t>теплым и приятным.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i="1" dirty="0"/>
              <a:t>Слова для справок:</a:t>
            </a:r>
            <a:r>
              <a:rPr lang="ru-RU" dirty="0"/>
              <a:t> </a:t>
            </a:r>
            <a:r>
              <a:rPr lang="ru-RU" u="sng" dirty="0"/>
              <a:t>дышать, казался, ощущались, будет.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ПРОВЕРЬ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/>
              <a:t>Приятно </a:t>
            </a:r>
            <a:r>
              <a:rPr lang="ru-RU" u="sng" dirty="0"/>
              <a:t>дышать</a:t>
            </a:r>
            <a:r>
              <a:rPr lang="ru-RU" dirty="0"/>
              <a:t> свежим воздухом. Воздух </a:t>
            </a:r>
            <a:r>
              <a:rPr lang="ru-RU" u="sng" dirty="0"/>
              <a:t>казался </a:t>
            </a:r>
            <a:r>
              <a:rPr lang="ru-RU" dirty="0"/>
              <a:t>чистым и прозрачным. Вчера в  воздухе </a:t>
            </a:r>
            <a:r>
              <a:rPr lang="ru-RU" u="sng" dirty="0"/>
              <a:t>ощущались</a:t>
            </a:r>
            <a:r>
              <a:rPr lang="ru-RU" dirty="0"/>
              <a:t> разные ароматы. Скоро воздух </a:t>
            </a:r>
            <a:r>
              <a:rPr lang="ru-RU" u="sng" dirty="0"/>
              <a:t>будет</a:t>
            </a:r>
            <a:r>
              <a:rPr lang="ru-RU" dirty="0"/>
              <a:t> теплым и приятным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  <a:p>
            <a:pPr>
              <a:buNone/>
            </a:pPr>
            <a:r>
              <a:rPr lang="ru-RU" dirty="0"/>
              <a:t>Слова для справок: </a:t>
            </a:r>
            <a:r>
              <a:rPr lang="ru-RU" u="sng" dirty="0"/>
              <a:t>дышать, казался, ощущались, будет.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643998" cy="1023502"/>
          </a:xfrm>
        </p:spPr>
        <p:txBody>
          <a:bodyPr>
            <a:noAutofit/>
          </a:bodyPr>
          <a:lstStyle/>
          <a:p>
            <a:pPr algn="ctr"/>
            <a:r>
              <a:rPr lang="ru-RU" sz="5200" b="1" i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загрязнение воздуха</a:t>
            </a:r>
            <a:endParaRPr lang="ru-RU" sz="5200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14948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/>
          </a:p>
          <a:p>
            <a:endParaRPr lang="ru-RU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None/>
            </a:pPr>
            <a:endParaRPr lang="ru-RU" sz="52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sz="3000" b="1" i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ru-RU" sz="3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</a:rPr>
              <a:t>Одно </a:t>
            </a:r>
            <a:r>
              <a:rPr lang="ru-RU" sz="3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</a:rPr>
              <a:t>из двух: или люди сделают </a:t>
            </a:r>
            <a:r>
              <a:rPr lang="ru-RU" sz="3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</a:rPr>
              <a:t>так, </a:t>
            </a:r>
            <a:r>
              <a:rPr lang="ru-RU" sz="3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</a:rPr>
              <a:t>что в воздухе станет меньше дыма, или дым сделает так, что на земле станет меньше людей”. Л.Дж. </a:t>
            </a:r>
            <a:r>
              <a:rPr lang="ru-RU" sz="30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</a:rPr>
              <a:t>Баттан</a:t>
            </a:r>
            <a:r>
              <a:rPr lang="ru-RU" sz="3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</a:rPr>
              <a:t> </a:t>
            </a:r>
          </a:p>
        </p:txBody>
      </p:sp>
      <p:pic>
        <p:nvPicPr>
          <p:cNvPr id="4" name="Рисунок 3" descr="r157257_569758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85720" y="1071546"/>
            <a:ext cx="3714776" cy="3117313"/>
          </a:xfrm>
          <a:prstGeom prst="rect">
            <a:avLst/>
          </a:prstGeom>
        </p:spPr>
      </p:pic>
      <p:pic>
        <p:nvPicPr>
          <p:cNvPr id="5" name="Рисунок 4" descr="31615e9e578d019d022ba61d7b2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429124" y="1000108"/>
            <a:ext cx="3857652" cy="323721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785818"/>
          </a:xfrm>
        </p:spPr>
        <p:txBody>
          <a:bodyPr/>
          <a:lstStyle/>
          <a:p>
            <a:r>
              <a:rPr lang="ru-RU" dirty="0" smtClean="0">
                <a:solidFill>
                  <a:srgbClr val="00B050"/>
                </a:solidFill>
                <a:latin typeface="Arial Black" pitchFamily="34" charset="0"/>
              </a:rPr>
              <a:t>Гибель леса</a:t>
            </a:r>
            <a:endParaRPr lang="ru-RU" dirty="0"/>
          </a:p>
        </p:txBody>
      </p:sp>
      <p:pic>
        <p:nvPicPr>
          <p:cNvPr id="4" name="Содержимое 3" descr="вырубка леса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285720" y="857232"/>
            <a:ext cx="4214842" cy="2819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pojar_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929190" y="928670"/>
            <a:ext cx="3929058" cy="3255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5322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42910" y="3786190"/>
            <a:ext cx="3571900" cy="2971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4429124" y="492919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Arial Black" pitchFamily="34" charset="0"/>
              </a:rPr>
              <a:t>Лес – это </a:t>
            </a:r>
          </a:p>
          <a:p>
            <a:pPr algn="ctr"/>
            <a:r>
              <a:rPr lang="ru-RU" b="1" dirty="0" smtClean="0">
                <a:latin typeface="Arial Black" pitchFamily="34" charset="0"/>
              </a:rPr>
              <a:t>«лёгкие» нашей планеты</a:t>
            </a:r>
            <a:endParaRPr lang="ru-RU" b="1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0070C0"/>
                </a:solidFill>
                <a:latin typeface="Arial Black" pitchFamily="34" charset="0"/>
              </a:rPr>
              <a:t>Загрязнение воды</a:t>
            </a:r>
            <a:endParaRPr lang="ru-RU" sz="3200" dirty="0"/>
          </a:p>
        </p:txBody>
      </p:sp>
      <p:pic>
        <p:nvPicPr>
          <p:cNvPr id="4" name="Содержимое 3" descr="stoki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4857752" y="714356"/>
            <a:ext cx="3019425" cy="4286250"/>
          </a:xfrm>
          <a:prstGeom prst="rect">
            <a:avLst/>
          </a:prstGeom>
        </p:spPr>
      </p:pic>
      <p:pic>
        <p:nvPicPr>
          <p:cNvPr id="5" name="Рисунок 4" descr="e12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4282" y="714356"/>
            <a:ext cx="3071834" cy="2555264"/>
          </a:xfrm>
          <a:prstGeom prst="rect">
            <a:avLst/>
          </a:prstGeom>
        </p:spPr>
      </p:pic>
      <p:pic>
        <p:nvPicPr>
          <p:cNvPr id="6" name="Рисунок 5" descr="1591280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785786" y="3429000"/>
            <a:ext cx="3929058" cy="329713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857720" y="5429264"/>
            <a:ext cx="38576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</a:rPr>
              <a:t>«Воде была дана волшебная власть стать соком жизни на Земле»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Экологический мусор</a:t>
            </a:r>
            <a:endParaRPr lang="ru-RU" dirty="0"/>
          </a:p>
        </p:txBody>
      </p:sp>
      <p:pic>
        <p:nvPicPr>
          <p:cNvPr id="4" name="Picture 7" descr="31-150x15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6000" contrast="30000"/>
          </a:blip>
          <a:srcRect/>
          <a:stretch>
            <a:fillRect/>
          </a:stretch>
        </p:blipFill>
        <p:spPr bwMode="auto">
          <a:xfrm>
            <a:off x="0" y="1357298"/>
            <a:ext cx="4214810" cy="42148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214282" y="5429264"/>
            <a:ext cx="3929090" cy="500066"/>
          </a:xfrm>
          <a:prstGeom prst="wedgeRoundRectCallout">
            <a:avLst>
              <a:gd name="adj1" fmla="val -39042"/>
              <a:gd name="adj2" fmla="val -197403"/>
              <a:gd name="adj3" fmla="val 16667"/>
            </a:avLst>
          </a:prstGeom>
          <a:solidFill>
            <a:srgbClr val="A9DC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b="1" i="1" dirty="0">
                <a:solidFill>
                  <a:srgbClr val="000099"/>
                </a:solidFill>
              </a:rPr>
              <a:t>Космический мусор на орбите</a:t>
            </a:r>
          </a:p>
        </p:txBody>
      </p:sp>
      <p:pic>
        <p:nvPicPr>
          <p:cNvPr id="6" name="Picture 7" descr="junk"/>
          <p:cNvPicPr>
            <a:picLocks noChangeAspect="1" noChangeArrowheads="1"/>
          </p:cNvPicPr>
          <p:nvPr/>
        </p:nvPicPr>
        <p:blipFill>
          <a:blip r:embed="rId3">
            <a:lum bright="6000" contrast="18000"/>
          </a:blip>
          <a:srcRect/>
          <a:stretch>
            <a:fillRect/>
          </a:stretch>
        </p:blipFill>
        <p:spPr bwMode="auto">
          <a:xfrm>
            <a:off x="4357686" y="1500174"/>
            <a:ext cx="4449775" cy="38355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4286248" y="5572140"/>
            <a:ext cx="4527557" cy="785818"/>
          </a:xfrm>
          <a:prstGeom prst="rect">
            <a:avLst/>
          </a:prstGeom>
          <a:solidFill>
            <a:srgbClr val="A9DCF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b="1" i="1" dirty="0">
              <a:solidFill>
                <a:srgbClr val="000099"/>
              </a:solidFill>
            </a:endParaRPr>
          </a:p>
          <a:p>
            <a:pPr algn="ctr"/>
            <a:r>
              <a:rPr lang="ru-RU" b="1" i="1" dirty="0">
                <a:solidFill>
                  <a:srgbClr val="000099"/>
                </a:solidFill>
              </a:rPr>
              <a:t>Распределение мусора около Земли.</a:t>
            </a:r>
          </a:p>
          <a:p>
            <a:pPr algn="ctr"/>
            <a:r>
              <a:rPr lang="ru-RU" b="1" i="1" dirty="0">
                <a:solidFill>
                  <a:srgbClr val="000099"/>
                </a:solidFill>
              </a:rPr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12 апреля 1961 года</a:t>
            </a:r>
            <a:endParaRPr lang="ru-RU" sz="3200" dirty="0"/>
          </a:p>
        </p:txBody>
      </p:sp>
      <p:pic>
        <p:nvPicPr>
          <p:cNvPr id="3074" name="Picture 2" descr="F:\Света к школе\картинки\гагарин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285860"/>
            <a:ext cx="7715304" cy="55815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428604"/>
            <a:ext cx="2114536" cy="725470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rgbClr val="0070C0"/>
                </a:solidFill>
                <a:latin typeface="Arial Black" pitchFamily="34" charset="0"/>
              </a:rPr>
              <a:t>Международный союз охраны природы</a:t>
            </a:r>
            <a:endParaRPr lang="ru-RU" sz="1600" dirty="0"/>
          </a:p>
        </p:txBody>
      </p:sp>
      <p:pic>
        <p:nvPicPr>
          <p:cNvPr id="4" name="Содержимое 5" descr="i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1428728" y="1214422"/>
            <a:ext cx="2223257" cy="2143140"/>
          </a:xfrm>
        </p:spPr>
      </p:pic>
      <p:pic>
        <p:nvPicPr>
          <p:cNvPr id="5" name="Содержимое 5" descr="i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857752" y="1000108"/>
            <a:ext cx="3839793" cy="250033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5929322" y="214290"/>
            <a:ext cx="2114536" cy="7254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ГРИНПИС</a:t>
            </a: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Содержимое 3" descr="125px-WWF_logo.svg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357554" y="4572008"/>
            <a:ext cx="2122729" cy="200026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357554" y="3571876"/>
            <a:ext cx="18622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Всемирный фонд дикой природы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600200"/>
            <a:ext cx="8858312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6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</a:p>
          <a:p>
            <a:pPr algn="ctr">
              <a:buNone/>
            </a:pPr>
            <a:r>
              <a:rPr lang="ru-RU" sz="6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«Изменение глаголов по временам»</a:t>
            </a:r>
            <a:endParaRPr lang="ru-RU" sz="6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071546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Глагол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Что делает?                       </a:t>
            </a:r>
            <a:r>
              <a:rPr lang="ru-RU" dirty="0" smtClean="0">
                <a:solidFill>
                  <a:srgbClr val="FF0000"/>
                </a:solidFill>
              </a:rPr>
              <a:t>  </a:t>
            </a:r>
            <a:r>
              <a:rPr lang="ru-RU" dirty="0">
                <a:solidFill>
                  <a:srgbClr val="FF0000"/>
                </a:solidFill>
              </a:rPr>
              <a:t>Что делал?        </a:t>
            </a:r>
            <a:r>
              <a:rPr lang="ru-RU" dirty="0" smtClean="0">
                <a:solidFill>
                  <a:srgbClr val="FF0000"/>
                </a:solidFill>
              </a:rPr>
              <a:t>                    Что </a:t>
            </a:r>
            <a:r>
              <a:rPr lang="ru-RU" dirty="0">
                <a:solidFill>
                  <a:srgbClr val="FF0000"/>
                </a:solidFill>
              </a:rPr>
              <a:t>сделает?</a:t>
            </a:r>
          </a:p>
          <a:p>
            <a:pPr>
              <a:buNone/>
            </a:pPr>
            <a:r>
              <a:rPr lang="ru-RU" dirty="0" smtClean="0"/>
              <a:t>  </a:t>
            </a:r>
            <a:r>
              <a:rPr lang="ru-RU" dirty="0"/>
              <a:t>действие                                    </a:t>
            </a:r>
            <a:r>
              <a:rPr lang="ru-RU" dirty="0" err="1"/>
              <a:t>действие</a:t>
            </a:r>
            <a:r>
              <a:rPr lang="ru-RU" dirty="0"/>
              <a:t>                             </a:t>
            </a:r>
            <a:r>
              <a:rPr lang="ru-RU" dirty="0" err="1"/>
              <a:t>действие</a:t>
            </a:r>
            <a:r>
              <a:rPr lang="ru-RU" dirty="0"/>
              <a:t>  </a:t>
            </a:r>
          </a:p>
          <a:p>
            <a:pPr>
              <a:buNone/>
            </a:pPr>
            <a:r>
              <a:rPr lang="ru-RU" dirty="0"/>
              <a:t>  происходит                               произошло                          произойдёт</a:t>
            </a:r>
          </a:p>
          <a:p>
            <a:pPr>
              <a:buNone/>
            </a:pPr>
            <a:r>
              <a:rPr lang="ru-RU" dirty="0"/>
              <a:t>   (сейчас)                                      (в прошлом)                        (в будущем)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b="1" i="1" dirty="0"/>
              <a:t>Настоящее                             </a:t>
            </a:r>
            <a:r>
              <a:rPr lang="ru-RU" b="1" i="1" dirty="0" smtClean="0"/>
              <a:t>       Прошедшее                       Будущее</a:t>
            </a:r>
            <a:endParaRPr lang="ru-RU" dirty="0"/>
          </a:p>
          <a:p>
            <a:pPr>
              <a:buNone/>
            </a:pPr>
            <a:r>
              <a:rPr lang="ru-RU" b="1" i="1" dirty="0"/>
              <a:t>    время                                               </a:t>
            </a:r>
            <a:r>
              <a:rPr lang="ru-RU" b="1" i="1" dirty="0" err="1"/>
              <a:t>время</a:t>
            </a:r>
            <a:r>
              <a:rPr lang="ru-RU" b="1" i="1" dirty="0"/>
              <a:t>                                    </a:t>
            </a:r>
            <a:r>
              <a:rPr lang="ru-RU" b="1" i="1" dirty="0" err="1"/>
              <a:t>время</a:t>
            </a:r>
            <a:endParaRPr lang="ru-RU" dirty="0"/>
          </a:p>
          <a:p>
            <a:pPr>
              <a:buNone/>
            </a:pPr>
            <a:r>
              <a:rPr lang="ru-RU" b="1" i="1" dirty="0"/>
              <a:t> 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9" y="285728"/>
          <a:ext cx="8286808" cy="6429419"/>
        </p:xfrm>
        <a:graphic>
          <a:graphicData uri="http://schemas.openxmlformats.org/drawingml/2006/table">
            <a:tbl>
              <a:tblPr/>
              <a:tblGrid>
                <a:gridCol w="2825008"/>
                <a:gridCol w="1552166"/>
                <a:gridCol w="3056202"/>
                <a:gridCol w="853432"/>
              </a:tblGrid>
              <a:tr h="1659893">
                <a:tc gridSpan="3"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АНАЛИЗ ИНДИВИДУАЛЬНОЙ ДЕЯТЕЛЬНОСТИ НА УРОКЕ</a:t>
                      </a:r>
                      <a:br>
                        <a:rPr lang="ru-RU" sz="1600" b="1" i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600" b="1" i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 ТЕМЕ «ИЗМЕНЕНИЕ ГЛАГОЛОВ ПО ВРЕМЕНИ»</a:t>
                      </a:r>
                      <a:r>
                        <a:rPr lang="ru-RU" sz="16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eaLnBrk="0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Фамилия ___________________________   Имя ________________________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eaLnBrk="0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«+» - задание выполнил(а) верно, без затруднений</a:t>
                      </a:r>
                      <a:r>
                        <a:rPr lang="ru-RU" sz="16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eaLnBrk="0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«?» - испытывал(а) трудности</a:t>
                      </a:r>
                      <a:r>
                        <a:rPr lang="ru-RU" sz="16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85" marR="89785" marT="44892" marB="448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636"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ЗНАЮ</a:t>
                      </a:r>
                      <a:r>
                        <a:rPr lang="ru-RU" sz="16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85" marR="89785" marT="44892" marB="448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Calibri"/>
                      </a:endParaRPr>
                    </a:p>
                  </a:txBody>
                  <a:tcPr marL="89785" marR="89785" marT="44892" marB="448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УМЕЮ</a:t>
                      </a:r>
                      <a:r>
                        <a:rPr lang="ru-RU" sz="16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85" marR="89785" marT="44892" marB="448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latin typeface="Calibri"/>
                      </a:endParaRPr>
                    </a:p>
                  </a:txBody>
                  <a:tcPr marL="89785" marR="89785" marT="44892" marB="448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7546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Определение глагола как часть речи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85" marR="89785" marT="44892" marB="448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600">
                        <a:latin typeface="Calibri"/>
                      </a:endParaRPr>
                    </a:p>
                  </a:txBody>
                  <a:tcPr marL="89785" marR="89785" marT="44892" marB="448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Находить глаголы в тексте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85" marR="89785" marT="44892" marB="448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latin typeface="Calibri"/>
                      </a:endParaRPr>
                    </a:p>
                  </a:txBody>
                  <a:tcPr marL="89785" marR="89785" marT="44892" marB="448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5581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какие вопросы отвечает глагол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85" marR="89785" marT="44892" marB="448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600">
                        <a:latin typeface="Calibri"/>
                      </a:endParaRPr>
                    </a:p>
                  </a:txBody>
                  <a:tcPr marL="89785" marR="89785" marT="44892" marB="448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Задавать к ним вопросы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85" marR="89785" marT="44892" marB="448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latin typeface="Calibri"/>
                      </a:endParaRPr>
                    </a:p>
                  </a:txBody>
                  <a:tcPr marL="89785" marR="89785" marT="44892" marB="448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7546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Как определить вид глагола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85" marR="89785" marT="44892" marB="448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600">
                        <a:latin typeface="Calibri"/>
                      </a:endParaRPr>
                    </a:p>
                  </a:txBody>
                  <a:tcPr marL="89785" marR="89785" marT="44892" marB="448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Определить вид глагола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85" marR="89785" marT="44892" marB="448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Calibri"/>
                      </a:endParaRPr>
                    </a:p>
                  </a:txBody>
                  <a:tcPr marL="89785" marR="89785" marT="44892" marB="448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5581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Как определить время глагола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85" marR="89785" marT="44892" marB="448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600">
                        <a:latin typeface="Calibri"/>
                      </a:endParaRPr>
                    </a:p>
                  </a:txBody>
                  <a:tcPr marL="89785" marR="89785" marT="44892" marB="448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Определить время глагола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85" marR="89785" marT="44892" marB="448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Calibri"/>
                      </a:endParaRPr>
                    </a:p>
                  </a:txBody>
                  <a:tcPr marL="89785" marR="89785" marT="44892" marB="448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636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ИТОГО: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85" marR="89785" marT="44892" marB="448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600">
                        <a:latin typeface="Calibri"/>
                      </a:endParaRPr>
                    </a:p>
                  </a:txBody>
                  <a:tcPr marL="89785" marR="89785" marT="44892" marB="448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ИТОГО: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785" marR="89785" marT="44892" marB="448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Calibri"/>
                      </a:endParaRPr>
                    </a:p>
                  </a:txBody>
                  <a:tcPr marL="89785" marR="89785" marT="44892" marB="44892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4" descr="5257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4643470" cy="46341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 descr="spa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81564" y="2143116"/>
            <a:ext cx="4162436" cy="41624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275</Words>
  <Application>Microsoft Office PowerPoint</Application>
  <PresentationFormat>Экран (4:3)</PresentationFormat>
  <Paragraphs>79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к интегрированному уроку русского языка и экологии   «Изменение глаголов по временам» 4 класс </vt:lpstr>
      <vt:lpstr>ДЯДЮШКА ГЛАГОЛ</vt:lpstr>
      <vt:lpstr>Найди верное утверждение</vt:lpstr>
      <vt:lpstr>Слайд 4</vt:lpstr>
      <vt:lpstr>ТЕМА: «Изменение глаголов по временам»</vt:lpstr>
      <vt:lpstr>СКВОРЕЦ</vt:lpstr>
      <vt:lpstr>Слайд 7</vt:lpstr>
      <vt:lpstr>Вставь слово</vt:lpstr>
      <vt:lpstr>ПРОВЕРЬ</vt:lpstr>
      <vt:lpstr>загрязнение воздуха</vt:lpstr>
      <vt:lpstr>Гибель леса</vt:lpstr>
      <vt:lpstr>Загрязнение воды</vt:lpstr>
      <vt:lpstr>Экологический мусор</vt:lpstr>
      <vt:lpstr>12 апреля 1961 года</vt:lpstr>
      <vt:lpstr>Международный союз охраны природы</vt:lpstr>
      <vt:lpstr>Слайд 16</vt:lpstr>
      <vt:lpstr>Глагол </vt:lpstr>
      <vt:lpstr>Слайд 18</vt:lpstr>
      <vt:lpstr>Слайд 19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Найди верное утверждение</dc:title>
  <dc:creator>SergeyHome</dc:creator>
  <cp:lastModifiedBy>SergeyHome</cp:lastModifiedBy>
  <cp:revision>7</cp:revision>
  <dcterms:created xsi:type="dcterms:W3CDTF">2016-04-12T00:34:50Z</dcterms:created>
  <dcterms:modified xsi:type="dcterms:W3CDTF">2017-03-03T07:51:04Z</dcterms:modified>
</cp:coreProperties>
</file>