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80" r:id="rId2"/>
  </p:sldMasterIdLst>
  <p:notesMasterIdLst>
    <p:notesMasterId r:id="rId42"/>
  </p:notesMasterIdLst>
  <p:sldIdLst>
    <p:sldId id="389" r:id="rId3"/>
    <p:sldId id="383" r:id="rId4"/>
    <p:sldId id="350" r:id="rId5"/>
    <p:sldId id="367" r:id="rId6"/>
    <p:sldId id="380" r:id="rId7"/>
    <p:sldId id="320" r:id="rId8"/>
    <p:sldId id="306" r:id="rId9"/>
    <p:sldId id="322" r:id="rId10"/>
    <p:sldId id="323" r:id="rId11"/>
    <p:sldId id="324" r:id="rId12"/>
    <p:sldId id="325" r:id="rId13"/>
    <p:sldId id="326" r:id="rId14"/>
    <p:sldId id="327" r:id="rId15"/>
    <p:sldId id="371" r:id="rId16"/>
    <p:sldId id="372" r:id="rId17"/>
    <p:sldId id="375" r:id="rId18"/>
    <p:sldId id="376" r:id="rId19"/>
    <p:sldId id="377" r:id="rId20"/>
    <p:sldId id="370" r:id="rId21"/>
    <p:sldId id="286" r:id="rId22"/>
    <p:sldId id="379" r:id="rId23"/>
    <p:sldId id="347" r:id="rId24"/>
    <p:sldId id="353" r:id="rId25"/>
    <p:sldId id="354" r:id="rId26"/>
    <p:sldId id="359" r:id="rId27"/>
    <p:sldId id="360" r:id="rId28"/>
    <p:sldId id="361" r:id="rId29"/>
    <p:sldId id="362" r:id="rId30"/>
    <p:sldId id="364" r:id="rId31"/>
    <p:sldId id="365" r:id="rId32"/>
    <p:sldId id="366" r:id="rId33"/>
    <p:sldId id="300" r:id="rId34"/>
    <p:sldId id="358" r:id="rId35"/>
    <p:sldId id="391" r:id="rId36"/>
    <p:sldId id="390" r:id="rId37"/>
    <p:sldId id="393" r:id="rId38"/>
    <p:sldId id="382" r:id="rId39"/>
    <p:sldId id="355" r:id="rId40"/>
    <p:sldId id="381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EA54181A-CA70-479B-A9E7-ADAD14D1D916}">
          <p14:sldIdLst>
            <p14:sldId id="389"/>
            <p14:sldId id="383"/>
            <p14:sldId id="350"/>
            <p14:sldId id="367"/>
            <p14:sldId id="380"/>
            <p14:sldId id="320"/>
            <p14:sldId id="306"/>
            <p14:sldId id="322"/>
            <p14:sldId id="323"/>
            <p14:sldId id="324"/>
            <p14:sldId id="325"/>
            <p14:sldId id="326"/>
            <p14:sldId id="327"/>
            <p14:sldId id="371"/>
            <p14:sldId id="372"/>
            <p14:sldId id="375"/>
            <p14:sldId id="376"/>
            <p14:sldId id="377"/>
            <p14:sldId id="370"/>
            <p14:sldId id="286"/>
            <p14:sldId id="379"/>
            <p14:sldId id="347"/>
            <p14:sldId id="353"/>
            <p14:sldId id="354"/>
            <p14:sldId id="359"/>
            <p14:sldId id="360"/>
            <p14:sldId id="361"/>
            <p14:sldId id="362"/>
            <p14:sldId id="364"/>
            <p14:sldId id="365"/>
            <p14:sldId id="366"/>
            <p14:sldId id="300"/>
            <p14:sldId id="358"/>
            <p14:sldId id="391"/>
            <p14:sldId id="390"/>
            <p14:sldId id="393"/>
            <p14:sldId id="382"/>
            <p14:sldId id="355"/>
            <p14:sldId id="3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4E159-783A-4F32-915B-7FF4E4501EE3}" type="datetimeFigureOut">
              <a:rPr lang="ru-RU" smtClean="0"/>
              <a:t>04.03.2017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EBD84-0E99-4E2E-A4B9-86E8730B45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638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89037A-AFFD-436D-8849-D5E882E3C4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394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92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8674D-9A3D-456B-A520-DAD84F7D211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30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A36E0-CDE5-48A3-BC62-A97D6EBE68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450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7A1CD-DC05-4216-878B-1EBCF82155E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709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12B42-7F98-41EB-90E4-8E0AD50758B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539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49678-0089-45D5-B29D-3DF81BD1B44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378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04C68-E014-47C4-8821-C272FBBF3B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583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3210F-686C-4CC5-BDC1-29D7420B95D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378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11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E008D-CA20-4A41-B08E-C7E4C086BFC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956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403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DC1C4-99E2-4F30-9F84-6DF75EA01E7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992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57A0E-501B-4AF0-9103-DBF61434BFE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085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28268-BDD2-4D87-B0E9-CE3A7FAA047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157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73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452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940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918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070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4305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5154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910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7264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8497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6844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>
  <p:cSld name="Заголовок і чотири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BE0E7-5565-49AF-A5DF-19BB7A644E2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716015"/>
      </p:ext>
    </p:extLst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0B7F1A-402A-4EE9-89DE-2A5ABC059245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833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F6A7A-AEB2-4CF2-8C12-9D8C06F8EB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200C8-A35E-460F-BF13-CD7EFDF24C4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13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0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image" Target="../media/image16.gif"/><Relationship Id="rId9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13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12" Type="http://schemas.openxmlformats.org/officeDocument/2006/relationships/slide" Target="slide2.xml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1.wav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 smtClean="0">
                <a:solidFill>
                  <a:srgbClr val="C00000"/>
                </a:solidFill>
              </a:rPr>
              <a:t>Если </a:t>
            </a:r>
            <a:r>
              <a:rPr lang="ru-RU" sz="4400" b="1" i="1" dirty="0">
                <a:solidFill>
                  <a:srgbClr val="C00000"/>
                </a:solidFill>
              </a:rPr>
              <a:t>сегодня мы будем</a:t>
            </a:r>
          </a:p>
          <a:p>
            <a:r>
              <a:rPr lang="ru-RU" sz="4400" b="1" i="1" dirty="0">
                <a:solidFill>
                  <a:srgbClr val="7030A0"/>
                </a:solidFill>
              </a:rPr>
              <a:t> </a:t>
            </a:r>
            <a:r>
              <a:rPr lang="ru-RU" sz="4400" b="1" i="1" dirty="0" smtClean="0">
                <a:solidFill>
                  <a:srgbClr val="7030A0"/>
                </a:solidFill>
              </a:rPr>
              <a:t>думать</a:t>
            </a:r>
            <a:r>
              <a:rPr lang="ru-RU" sz="4400" b="1" i="1" dirty="0">
                <a:solidFill>
                  <a:srgbClr val="7030A0"/>
                </a:solidFill>
              </a:rPr>
              <a:t>  </a:t>
            </a:r>
            <a:r>
              <a:rPr lang="ru-RU" sz="4400" b="1" i="1" dirty="0">
                <a:solidFill>
                  <a:srgbClr val="C00000"/>
                </a:solidFill>
              </a:rPr>
              <a:t>коллективно,</a:t>
            </a:r>
          </a:p>
          <a:p>
            <a:r>
              <a:rPr lang="ru-RU" sz="4400" b="1" i="1" dirty="0">
                <a:solidFill>
                  <a:srgbClr val="7030A0"/>
                </a:solidFill>
              </a:rPr>
              <a:t>   </a:t>
            </a:r>
            <a:r>
              <a:rPr lang="ru-RU" sz="4400" b="1" i="1" dirty="0" smtClean="0">
                <a:solidFill>
                  <a:srgbClr val="7030A0"/>
                </a:solidFill>
              </a:rPr>
              <a:t>решать </a:t>
            </a:r>
            <a:r>
              <a:rPr lang="ru-RU" sz="4400" b="1" i="1" dirty="0">
                <a:solidFill>
                  <a:srgbClr val="C00000"/>
                </a:solidFill>
              </a:rPr>
              <a:t>оперативно,</a:t>
            </a:r>
          </a:p>
          <a:p>
            <a:r>
              <a:rPr lang="ru-RU" sz="4400" b="1" i="1" dirty="0">
                <a:solidFill>
                  <a:srgbClr val="7030A0"/>
                </a:solidFill>
              </a:rPr>
              <a:t> </a:t>
            </a:r>
            <a:r>
              <a:rPr lang="ru-RU" sz="4400" b="1" i="1" dirty="0" smtClean="0">
                <a:solidFill>
                  <a:srgbClr val="7030A0"/>
                </a:solidFill>
              </a:rPr>
              <a:t>отвечать </a:t>
            </a:r>
            <a:r>
              <a:rPr lang="ru-RU" sz="4400" b="1" i="1" dirty="0" smtClean="0">
                <a:solidFill>
                  <a:srgbClr val="C00000"/>
                </a:solidFill>
              </a:rPr>
              <a:t>доказательно,                    </a:t>
            </a:r>
            <a:r>
              <a:rPr lang="ru-RU" sz="4400" b="1" i="1" dirty="0" smtClean="0">
                <a:solidFill>
                  <a:srgbClr val="7030A0"/>
                </a:solidFill>
              </a:rPr>
              <a:t>писать </a:t>
            </a:r>
            <a:r>
              <a:rPr lang="ru-RU" sz="4400" b="1" i="1" dirty="0" smtClean="0">
                <a:solidFill>
                  <a:srgbClr val="C00000"/>
                </a:solidFill>
              </a:rPr>
              <a:t>старательно</a:t>
            </a:r>
            <a:r>
              <a:rPr lang="ru-RU" sz="4400" b="1" i="1" dirty="0" smtClean="0">
                <a:solidFill>
                  <a:srgbClr val="7030A0"/>
                </a:solidFill>
              </a:rPr>
              <a:t>,                             то новые открытия                    </a:t>
            </a:r>
            <a:r>
              <a:rPr lang="ru-RU" sz="4400" b="1" i="1" dirty="0" smtClean="0">
                <a:solidFill>
                  <a:srgbClr val="C00000"/>
                </a:solidFill>
              </a:rPr>
              <a:t>ждут нас обязательно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49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ru-RU" sz="3200" b="1" i="1" dirty="0" smtClean="0">
                <a:solidFill>
                  <a:schemeClr val="accent3">
                    <a:lumMod val="10000"/>
                  </a:schemeClr>
                </a:solidFill>
              </a:rPr>
              <a:t>6 класс </a:t>
            </a:r>
            <a:br>
              <a:rPr lang="ru-RU" sz="3200" b="1" i="1" dirty="0" smtClean="0">
                <a:solidFill>
                  <a:schemeClr val="accent3">
                    <a:lumMod val="10000"/>
                  </a:schemeClr>
                </a:solidFill>
              </a:rPr>
            </a:br>
            <a:r>
              <a:rPr lang="ru-RU" sz="3200" b="1" i="1" dirty="0" smtClean="0">
                <a:solidFill>
                  <a:schemeClr val="accent3">
                    <a:lumMod val="10000"/>
                  </a:schemeClr>
                </a:solidFill>
              </a:rPr>
              <a:t>Открытый урок</a:t>
            </a:r>
            <a:r>
              <a:rPr lang="ru-RU" sz="3200" b="1" i="1" dirty="0">
                <a:solidFill>
                  <a:schemeClr val="accent3">
                    <a:lumMod val="10000"/>
                  </a:schemeClr>
                </a:solidFill>
              </a:rPr>
              <a:t> </a:t>
            </a:r>
            <a:r>
              <a:rPr lang="ru-RU" sz="3200" b="1" i="1" dirty="0" smtClean="0">
                <a:solidFill>
                  <a:schemeClr val="accent3">
                    <a:lumMod val="10000"/>
                  </a:schemeClr>
                </a:solidFill>
              </a:rPr>
              <a:t>по математике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F:\DCIM\101MSDCF\DSC036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8800"/>
            <a:ext cx="6464267" cy="48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78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1653" y="764704"/>
            <a:ext cx="4212575" cy="1465695"/>
          </a:xfrm>
          <a:prstGeom prst="rect">
            <a:avLst/>
          </a:prstGeom>
          <a:noFill/>
          <a:ln w="25400">
            <a:solidFill>
              <a:schemeClr val="bg1">
                <a:alpha val="97000"/>
              </a:schemeClr>
            </a:solidFill>
          </a:ln>
        </p:spPr>
        <p:txBody>
          <a:bodyPr wrap="none" lIns="720000" tIns="360000" rIns="720000" bIns="360000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sz="4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908720"/>
            <a:ext cx="2481739" cy="4140518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47" y="2912254"/>
            <a:ext cx="4966013" cy="26049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229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30" y="0"/>
            <a:ext cx="1316571" cy="384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58775" y="2760785"/>
            <a:ext cx="4033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sz="1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3612" y="2211798"/>
            <a:ext cx="1850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Ключевое слово:</a:t>
            </a: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8775" y="1270290"/>
            <a:ext cx="40338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Разгадайте </a:t>
            </a:r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кроссворд. </a:t>
            </a:r>
          </a:p>
          <a:p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Какое слово является ключевым? </a:t>
            </a:r>
            <a:endParaRPr lang="ru-RU" sz="1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358775" y="384000"/>
            <a:ext cx="1961884" cy="5232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3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</a:p>
        </p:txBody>
      </p:sp>
      <p:graphicFrame>
        <p:nvGraphicFramePr>
          <p:cNvPr id="87" name="Таблица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452041"/>
              </p:ext>
            </p:extLst>
          </p:nvPr>
        </p:nvGraphicFramePr>
        <p:xfrm>
          <a:off x="4177225" y="1359435"/>
          <a:ext cx="4608000" cy="3943680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  <a:gridCol w="288000"/>
              </a:tblGrid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2</a:t>
                      </a: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3</a:t>
                      </a: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4</a:t>
                      </a:r>
                      <a:endParaRPr lang="ru-RU" sz="1600" dirty="0" smtClean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5</a:t>
                      </a: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6</a:t>
                      </a: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7</a:t>
                      </a: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87680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rgbClr val="00B050"/>
                          </a:solidFill>
                          <a:latin typeface="+mj-lt"/>
                        </a:rPr>
                        <a:t>8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rgbClr val="00B050"/>
                          </a:solidFill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00B05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4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w="25400" h="25400" prst="angle"/>
                      <a:lightRig rig="flood" dir="t"/>
                    </a:cell3D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" name="Прямоугольник 87"/>
          <p:cNvSpPr/>
          <p:nvPr/>
        </p:nvSpPr>
        <p:spPr>
          <a:xfrm>
            <a:off x="5864310" y="4830105"/>
            <a:ext cx="341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B050"/>
                </a:solidFill>
                <a:latin typeface="+mj-lt"/>
              </a:rPr>
              <a:t>10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197570" y="1723061"/>
            <a:ext cx="277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Р</a:t>
            </a:r>
            <a:endParaRPr lang="ru-RU" sz="1400" dirty="0">
              <a:latin typeface="+mj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464363" y="1723059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749628" y="1723059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Д</a:t>
            </a:r>
            <a:endParaRPr lang="ru-RU" sz="1400" dirty="0">
              <a:latin typeface="+mj-lt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051102" y="1723058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И</a:t>
            </a:r>
            <a:endParaRPr lang="ru-RU" sz="1400" dirty="0">
              <a:latin typeface="+mj-lt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7338900" y="1723058"/>
            <a:ext cx="2792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У</a:t>
            </a:r>
            <a:endParaRPr lang="ru-RU" sz="1400" dirty="0">
              <a:latin typeface="+mj-lt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633668" y="1723058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С</a:t>
            </a:r>
            <a:endParaRPr lang="ru-RU" sz="1400" dirty="0">
              <a:latin typeface="+mj-lt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5602104" y="1347481"/>
            <a:ext cx="2696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З</a:t>
            </a:r>
            <a:endParaRPr lang="ru-RU" sz="1400" dirty="0">
              <a:latin typeface="+mj-lt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887369" y="1347480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Н</a:t>
            </a:r>
            <a:endParaRPr lang="ru-RU" sz="1400" dirty="0">
              <a:latin typeface="+mj-lt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6172634" y="1347480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6446942" y="1347478"/>
            <a:ext cx="3385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М</a:t>
            </a:r>
            <a:endParaRPr lang="ru-RU" sz="1400" dirty="0">
              <a:latin typeface="+mj-lt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771142" y="1347478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7056674" y="1347478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Н</a:t>
            </a:r>
            <a:endParaRPr lang="ru-RU" sz="1400" dirty="0">
              <a:latin typeface="+mj-lt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351887" y="1347477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631702" y="1347476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Т</a:t>
            </a:r>
            <a:endParaRPr lang="ru-RU" sz="1400" dirty="0">
              <a:latin typeface="+mj-lt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919939" y="1347476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8202118" y="1345490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Л</a:t>
            </a:r>
            <a:endParaRPr lang="ru-RU" sz="1400" dirty="0">
              <a:latin typeface="+mj-lt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8485714" y="1347481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Ь</a:t>
            </a:r>
            <a:endParaRPr lang="ru-RU" sz="1400" dirty="0">
              <a:latin typeface="+mj-lt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4729986" y="2109524"/>
            <a:ext cx="2824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К</a:t>
            </a:r>
            <a:endParaRPr lang="ru-RU" sz="1400" dirty="0">
              <a:latin typeface="+mj-lt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015251" y="2109522"/>
            <a:ext cx="2824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В</a:t>
            </a:r>
            <a:endParaRPr lang="ru-RU" sz="1400" dirty="0">
              <a:latin typeface="+mj-lt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5300516" y="2109522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5611226" y="2109521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Д</a:t>
            </a:r>
            <a:endParaRPr lang="ru-RU" sz="1400" dirty="0">
              <a:latin typeface="+mj-lt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899024" y="2109521"/>
            <a:ext cx="277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Р</a:t>
            </a:r>
            <a:endParaRPr lang="ru-RU" sz="1400" dirty="0">
              <a:latin typeface="+mj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6180649" y="2110965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6464363" y="2108980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Т</a:t>
            </a:r>
            <a:endParaRPr lang="ru-RU" sz="1400" dirty="0">
              <a:latin typeface="+mj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737761" y="2497054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П</a:t>
            </a:r>
            <a:endParaRPr lang="ru-RU" sz="1400" dirty="0">
              <a:latin typeface="+mj-lt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5023026" y="2497053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5308291" y="2497053"/>
            <a:ext cx="277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Р</a:t>
            </a:r>
            <a:endParaRPr lang="ru-RU" sz="1400" dirty="0">
              <a:latin typeface="+mj-lt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5619001" y="2497052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906799" y="2497052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Л</a:t>
            </a:r>
            <a:endParaRPr lang="ru-RU" sz="1400" dirty="0">
              <a:latin typeface="+mj-lt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6192331" y="2497052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Л</a:t>
            </a:r>
            <a:endParaRPr lang="ru-RU" sz="1400" dirty="0">
              <a:latin typeface="+mj-lt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464363" y="2489953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6749628" y="2497050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Л</a:t>
            </a:r>
            <a:endParaRPr lang="ru-RU" sz="1400" dirty="0">
              <a:latin typeface="+mj-lt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059078" y="2497054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7341304" y="2497054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П</a:t>
            </a:r>
            <a:endParaRPr lang="ru-RU" sz="1400" dirty="0">
              <a:latin typeface="+mj-lt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7618878" y="2489952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И</a:t>
            </a:r>
            <a:endParaRPr lang="ru-RU" sz="1400" dirty="0">
              <a:latin typeface="+mj-lt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7907917" y="2496806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П</a:t>
            </a:r>
            <a:endParaRPr lang="ru-RU" sz="1400" dirty="0">
              <a:latin typeface="+mj-lt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8199714" y="2489953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8480104" y="2496805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Д</a:t>
            </a:r>
            <a:endParaRPr lang="ru-RU" sz="1400" dirty="0">
              <a:latin typeface="+mj-lt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6454294" y="2895473"/>
            <a:ext cx="3385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М</a:t>
            </a:r>
            <a:endParaRPr lang="ru-RU" sz="1400" dirty="0">
              <a:latin typeface="+mj-lt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748795" y="2895472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И</a:t>
            </a:r>
            <a:endParaRPr lang="ru-RU" sz="1400" dirty="0">
              <a:latin typeface="+mj-lt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7052532" y="2895472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Л</a:t>
            </a:r>
            <a:endParaRPr lang="ru-RU" sz="1400" dirty="0">
              <a:latin typeface="+mj-lt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7335534" y="2895470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Л</a:t>
            </a:r>
            <a:endParaRPr lang="ru-RU" sz="1400" dirty="0">
              <a:latin typeface="+mj-lt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7618878" y="2880390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И</a:t>
            </a:r>
            <a:endParaRPr lang="ru-RU" sz="1400" dirty="0">
              <a:latin typeface="+mj-lt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7905131" y="2891926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О</a:t>
            </a:r>
            <a:endParaRPr lang="ru-RU" sz="1400" dirty="0">
              <a:latin typeface="+mj-lt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8175670" y="2883684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Н</a:t>
            </a:r>
            <a:endParaRPr lang="ru-RU" sz="1400" dirty="0">
              <a:latin typeface="+mj-lt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6163554" y="3271048"/>
            <a:ext cx="3401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Ш</a:t>
            </a:r>
            <a:endParaRPr lang="ru-RU" sz="1400" dirty="0">
              <a:latin typeface="+mj-lt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6467291" y="3271046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6752556" y="3271046"/>
            <a:ext cx="277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Р</a:t>
            </a:r>
            <a:endParaRPr lang="ru-RU" sz="1400" dirty="0">
              <a:latin typeface="+mj-lt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6175255" y="3657513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О</a:t>
            </a:r>
            <a:endParaRPr lang="ru-RU" sz="1400" dirty="0">
              <a:latin typeface="+mj-lt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6460520" y="3657511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Т</a:t>
            </a:r>
            <a:endParaRPr lang="ru-RU" sz="1400" dirty="0">
              <a:latin typeface="+mj-lt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745785" y="3657511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Н</a:t>
            </a:r>
            <a:endParaRPr lang="ru-RU" sz="1400" dirty="0">
              <a:latin typeface="+mj-lt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7056495" y="3657510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О</a:t>
            </a:r>
            <a:endParaRPr lang="ru-RU" sz="1400" dirty="0">
              <a:latin typeface="+mj-lt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7316585" y="3657510"/>
            <a:ext cx="3401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Ш</a:t>
            </a:r>
            <a:endParaRPr lang="ru-RU" sz="1400" dirty="0">
              <a:latin typeface="+mj-lt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7629825" y="3657510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7906566" y="3657509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Н</a:t>
            </a:r>
            <a:endParaRPr lang="ru-RU" sz="1400" dirty="0">
              <a:latin typeface="+mj-lt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8187692" y="3657508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И</a:t>
            </a:r>
            <a:endParaRPr lang="ru-RU" sz="1400" dirty="0">
              <a:latin typeface="+mj-lt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8480104" y="3642189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4469702" y="4045045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П</a:t>
            </a:r>
            <a:endParaRPr lang="ru-RU" sz="1400" dirty="0">
              <a:latin typeface="+mj-lt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4737037" y="4045044"/>
            <a:ext cx="277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Р</a:t>
            </a:r>
            <a:endParaRPr lang="ru-RU" sz="1400" dirty="0">
              <a:latin typeface="+mj-lt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5040232" y="4045044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О</a:t>
            </a:r>
            <a:endParaRPr lang="ru-RU" sz="1400" dirty="0">
              <a:latin typeface="+mj-lt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5324047" y="4045042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П</a:t>
            </a:r>
            <a:endParaRPr lang="ru-RU" sz="1400" dirty="0">
              <a:latin typeface="+mj-lt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5611845" y="4045042"/>
            <a:ext cx="303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О</a:t>
            </a:r>
            <a:endParaRPr lang="ru-RU" sz="1400" dirty="0">
              <a:latin typeface="+mj-lt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5897377" y="4045042"/>
            <a:ext cx="277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Р</a:t>
            </a:r>
            <a:endParaRPr lang="ru-RU" sz="1400" dirty="0">
              <a:latin typeface="+mj-lt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6192590" y="4045041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Ц</a:t>
            </a:r>
            <a:endParaRPr lang="ru-RU" sz="1400" dirty="0">
              <a:latin typeface="+mj-lt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6464730" y="4034222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И</a:t>
            </a:r>
            <a:endParaRPr lang="ru-RU" sz="1400" dirty="0">
              <a:latin typeface="+mj-lt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6755589" y="4045040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Я</a:t>
            </a:r>
            <a:endParaRPr lang="ru-RU" sz="1400" dirty="0">
              <a:latin typeface="+mj-lt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5892444" y="4419740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С</a:t>
            </a:r>
            <a:endParaRPr lang="ru-RU" sz="1400" dirty="0">
              <a:latin typeface="+mj-lt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177709" y="4419738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Е</a:t>
            </a:r>
            <a:endParaRPr lang="ru-RU" sz="1400" dirty="0">
              <a:latin typeface="+mj-lt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462974" y="4419738"/>
            <a:ext cx="2824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К</a:t>
            </a:r>
            <a:endParaRPr lang="ru-RU" sz="1400" dirty="0">
              <a:latin typeface="+mj-lt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6773684" y="4419737"/>
            <a:ext cx="2792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У</a:t>
            </a:r>
            <a:endParaRPr lang="ru-RU" sz="1400" dirty="0">
              <a:latin typeface="+mj-lt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7015302" y="4419737"/>
            <a:ext cx="2968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Н</a:t>
            </a:r>
            <a:endParaRPr lang="ru-RU" sz="1400" dirty="0">
              <a:latin typeface="+mj-lt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7347014" y="4419737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Д</a:t>
            </a:r>
            <a:endParaRPr lang="ru-RU" sz="1400" dirty="0">
              <a:latin typeface="+mj-lt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7642227" y="4419736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6181728" y="4806018"/>
            <a:ext cx="3385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М</a:t>
            </a:r>
            <a:endParaRPr lang="ru-RU" sz="1400" dirty="0">
              <a:latin typeface="+mj-lt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6466993" y="4806017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6752258" y="4806017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С</a:t>
            </a:r>
            <a:endParaRPr lang="ru-RU" sz="1400" dirty="0">
              <a:latin typeface="+mj-lt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7017330" y="4806016"/>
            <a:ext cx="3401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Ш</a:t>
            </a:r>
            <a:endParaRPr lang="ru-RU" sz="1400" dirty="0">
              <a:latin typeface="+mj-lt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7350766" y="4806016"/>
            <a:ext cx="2728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Т</a:t>
            </a:r>
            <a:endParaRPr lang="ru-RU" sz="1400" dirty="0">
              <a:latin typeface="+mj-lt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7636298" y="4806016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А</a:t>
            </a:r>
            <a:endParaRPr lang="ru-RU" sz="1400" dirty="0">
              <a:latin typeface="+mj-lt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931511" y="4806014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+mj-lt"/>
              </a:rPr>
              <a:t>Б</a:t>
            </a:r>
            <a:endParaRPr lang="ru-RU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2940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90" grpId="0"/>
      <p:bldP spid="98" grpId="0"/>
      <p:bldP spid="112" grpId="0"/>
      <p:bldP spid="119" grpId="0"/>
      <p:bldP spid="127" grpId="0"/>
      <p:bldP spid="135" grpId="0"/>
      <p:bldP spid="138" grpId="0"/>
      <p:bldP spid="153" grpId="0"/>
      <p:bldP spid="157" grpId="0"/>
      <p:bldP spid="1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660732" y="1384913"/>
            <a:ext cx="5824794" cy="3066133"/>
          </a:xfrm>
          <a:prstGeom prst="rect">
            <a:avLst/>
          </a:prstGeom>
          <a:noFill/>
          <a:effectLst/>
        </p:spPr>
        <p:txBody>
          <a:bodyPr wrap="square" lIns="720000" tIns="360000" rIns="720000" bIns="360000" rtlCol="0">
            <a:spAutoFit/>
          </a:bodyPr>
          <a:lstStyle/>
          <a:p>
            <a:pPr algn="ctr"/>
            <a:r>
              <a:rPr lang="ru-RU" sz="4200" dirty="0" smtClean="0">
                <a:latin typeface="+mj-lt"/>
              </a:rPr>
              <a:t>Занимательная математика</a:t>
            </a:r>
          </a:p>
          <a:p>
            <a:pPr algn="ctr"/>
            <a:endParaRPr lang="ru-RU" sz="3400" dirty="0" smtClean="0">
              <a:solidFill>
                <a:srgbClr val="00B050"/>
              </a:solidFill>
              <a:latin typeface="+mj-lt"/>
            </a:endParaRPr>
          </a:p>
          <a:p>
            <a:pPr algn="ctr"/>
            <a:r>
              <a:rPr lang="ru-RU" sz="3400" dirty="0" smtClean="0">
                <a:solidFill>
                  <a:srgbClr val="00B050"/>
                </a:solidFill>
                <a:latin typeface="+mj-lt"/>
              </a:rPr>
              <a:t>6 класс</a:t>
            </a:r>
            <a:endParaRPr lang="ru-RU" sz="3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76" y="965835"/>
            <a:ext cx="1941671" cy="589216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39" y="1303021"/>
            <a:ext cx="1907381" cy="5554980"/>
          </a:xfrm>
          <a:prstGeom prst="rect">
            <a:avLst/>
          </a:prstGeom>
        </p:spPr>
      </p:pic>
      <p:pic>
        <p:nvPicPr>
          <p:cNvPr id="2050" name="Picture 2" descr="D:\Загальна ,математика\Донецк, материалы для курсовой\картинки, Донецк\ADHD-child-school-150x1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866" y="3356992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32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58959" y="645611"/>
            <a:ext cx="2377382" cy="67710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400" b="1" i="1" dirty="0" smtClean="0">
                <a:solidFill>
                  <a:srgbClr val="FF0000"/>
                </a:solidFill>
                <a:effectLst/>
                <a:latin typeface="+mj-lt"/>
              </a:rPr>
              <a:t>Разминка</a:t>
            </a:r>
            <a:endParaRPr lang="ru-RU" sz="44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776" y="1501600"/>
            <a:ext cx="5653384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dirty="0"/>
              <a:t>1</a:t>
            </a:r>
            <a:r>
              <a:rPr lang="ru-RU" sz="1800" dirty="0" smtClean="0"/>
              <a:t>. </a:t>
            </a:r>
            <a:r>
              <a:rPr lang="ru-RU" sz="5400" b="1" i="1" dirty="0">
                <a:solidFill>
                  <a:srgbClr val="7030A0"/>
                </a:solidFill>
              </a:rPr>
              <a:t>Три в квадрате равно 9, четыре в квадрате равно 16. А чему равен угол в квадрате?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317" y="1285876"/>
            <a:ext cx="197167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99861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03942" y="188702"/>
            <a:ext cx="21622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  <a:effectLst/>
                <a:latin typeface="+mj-lt"/>
              </a:rPr>
              <a:t>Разминка</a:t>
            </a:r>
            <a:endParaRPr lang="ru-RU" sz="4000" b="1" i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28701" y="5838771"/>
            <a:ext cx="4838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800" dirty="0" smtClean="0">
                <a:solidFill>
                  <a:srgbClr val="00B050"/>
                </a:solidFill>
              </a:rPr>
              <a:t>90</a:t>
            </a:r>
            <a:r>
              <a:rPr lang="ru-RU" sz="1800" baseline="30000" dirty="0" smtClean="0">
                <a:solidFill>
                  <a:srgbClr val="00B050"/>
                </a:solidFill>
              </a:rPr>
              <a:t>о</a:t>
            </a:r>
            <a:endParaRPr lang="ru-RU" sz="1800" dirty="0" smtClean="0">
              <a:solidFill>
                <a:srgbClr val="00B05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76" y="5838709"/>
            <a:ext cx="511432" cy="6610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519" y="353376"/>
            <a:ext cx="1971675" cy="55721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58779" y="1501663"/>
            <a:ext cx="5508625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dirty="0"/>
              <a:t>1</a:t>
            </a:r>
            <a:r>
              <a:rPr lang="ru-RU" sz="3600" dirty="0" smtClean="0"/>
              <a:t>. </a:t>
            </a:r>
            <a:r>
              <a:rPr lang="ru-RU" sz="3600" b="1" i="1" dirty="0">
                <a:solidFill>
                  <a:srgbClr val="7030A0"/>
                </a:solidFill>
              </a:rPr>
              <a:t>Три в квадрате равно 9, четыре в квадрате равно 16. А чему равен угол в квадрате?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75" y="3789040"/>
            <a:ext cx="1292464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6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13182" y="645611"/>
            <a:ext cx="2597249" cy="73866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  <a:effectLst/>
                <a:latin typeface="+mj-lt"/>
              </a:rPr>
              <a:t>Разминка</a:t>
            </a:r>
            <a:endParaRPr lang="ru-RU" sz="4800" b="1" i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779" y="1501663"/>
            <a:ext cx="5508625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dirty="0"/>
              <a:t>2</a:t>
            </a:r>
            <a:r>
              <a:rPr lang="ru-RU" sz="1800" dirty="0" smtClean="0"/>
              <a:t>. </a:t>
            </a:r>
            <a:r>
              <a:rPr lang="ru-RU" sz="5400" b="1" i="1" dirty="0">
                <a:solidFill>
                  <a:srgbClr val="002060"/>
                </a:solidFill>
              </a:rPr>
              <a:t>Какое число делится на все числа без остатка?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321" y="260648"/>
            <a:ext cx="197167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76737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8775" y="384000"/>
            <a:ext cx="1744132" cy="5232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3400" b="0" i="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j-lt"/>
              </a:rPr>
              <a:t>Разминка</a:t>
            </a:r>
            <a:endParaRPr lang="ru-RU" sz="3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95400" y="5522863"/>
            <a:ext cx="48387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0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5862005"/>
            <a:ext cx="511432" cy="6610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317" y="166120"/>
            <a:ext cx="1971675" cy="55721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58779" y="1501664"/>
            <a:ext cx="5508625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b="1" i="1" dirty="0"/>
              <a:t>2</a:t>
            </a:r>
            <a:r>
              <a:rPr lang="ru-RU" b="1" i="1" dirty="0" smtClean="0"/>
              <a:t>. </a:t>
            </a:r>
            <a:r>
              <a:rPr lang="ru-RU" sz="4400" b="1" i="1" dirty="0">
                <a:solidFill>
                  <a:srgbClr val="7030A0"/>
                </a:solidFill>
              </a:rPr>
              <a:t>Какое число делится на все числа без остатка?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35184" y="3532927"/>
            <a:ext cx="4838700" cy="28161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800" b="1" dirty="0" smtClean="0">
                <a:solidFill>
                  <a:srgbClr val="C00000"/>
                </a:solidFill>
              </a:rPr>
              <a:t>0 : 1 = 0;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800" b="1" dirty="0" smtClean="0">
                <a:solidFill>
                  <a:srgbClr val="C00000"/>
                </a:solidFill>
              </a:rPr>
              <a:t>0 : 2 = 0;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800" b="1" dirty="0" smtClean="0">
                <a:solidFill>
                  <a:srgbClr val="C00000"/>
                </a:solidFill>
              </a:rPr>
              <a:t>0 : 3 = 0;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800" b="1" dirty="0" smtClean="0">
                <a:solidFill>
                  <a:srgbClr val="C00000"/>
                </a:solidFill>
              </a:rPr>
              <a:t>…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2800" b="1" dirty="0" smtClean="0">
                <a:solidFill>
                  <a:srgbClr val="C00000"/>
                </a:solidFill>
              </a:rPr>
              <a:t>0 : 2017 = 0</a:t>
            </a:r>
            <a:r>
              <a:rPr lang="ru-RU" sz="1800" dirty="0" smtClean="0">
                <a:solidFill>
                  <a:srgbClr val="00B050"/>
                </a:solidFill>
              </a:rPr>
              <a:t>;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ru-RU" sz="1800" dirty="0" smtClean="0">
                <a:solidFill>
                  <a:srgbClr val="00B050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81077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47864" y="384000"/>
            <a:ext cx="2377382" cy="67710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400" b="1" i="1" dirty="0" smtClean="0">
                <a:solidFill>
                  <a:srgbClr val="C00000"/>
                </a:solidFill>
              </a:rPr>
              <a:t>Разминка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779" y="1501663"/>
            <a:ext cx="5508625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3</a:t>
            </a:r>
            <a:r>
              <a:rPr lang="ru-RU" sz="3600" b="1" i="1" dirty="0" smtClean="0">
                <a:solidFill>
                  <a:srgbClr val="002060"/>
                </a:solidFill>
              </a:rPr>
              <a:t>. </a:t>
            </a:r>
            <a:r>
              <a:rPr lang="ru-RU" sz="3600" b="1" i="1" dirty="0">
                <a:solidFill>
                  <a:srgbClr val="002060"/>
                </a:solidFill>
              </a:rPr>
              <a:t>Кошка Машка, стоя на двух лапах, весит 3 кг. </a:t>
            </a:r>
            <a:r>
              <a:rPr lang="ru-RU" sz="3600" b="1" i="1" dirty="0" smtClean="0">
                <a:solidFill>
                  <a:srgbClr val="002060"/>
                </a:solidFill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</a:rPr>
            </a:br>
            <a:r>
              <a:rPr lang="ru-RU" sz="3600" b="1" i="1" dirty="0" smtClean="0">
                <a:solidFill>
                  <a:srgbClr val="002060"/>
                </a:solidFill>
              </a:rPr>
              <a:t>А </a:t>
            </a:r>
            <a:r>
              <a:rPr lang="ru-RU" sz="3600" b="1" i="1" dirty="0">
                <a:solidFill>
                  <a:srgbClr val="002060"/>
                </a:solidFill>
              </a:rPr>
              <a:t>сколько </a:t>
            </a:r>
            <a:r>
              <a:rPr lang="ru-RU" sz="3600" b="1" i="1" dirty="0" smtClean="0">
                <a:solidFill>
                  <a:srgbClr val="002060"/>
                </a:solidFill>
              </a:rPr>
              <a:t>килограммов </a:t>
            </a:r>
            <a:r>
              <a:rPr lang="ru-RU" sz="3600" b="1" i="1" dirty="0">
                <a:solidFill>
                  <a:srgbClr val="002060"/>
                </a:solidFill>
              </a:rPr>
              <a:t>будет весить кошка Машка, если встанет на четыре лапы?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47" y="260648"/>
            <a:ext cx="197167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61388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48616" y="332302"/>
            <a:ext cx="21622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Разминка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28700" y="6289634"/>
            <a:ext cx="48387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800" b="1" dirty="0">
                <a:solidFill>
                  <a:srgbClr val="00B050"/>
                </a:solidFill>
              </a:rPr>
              <a:t>3 </a:t>
            </a:r>
            <a:r>
              <a:rPr lang="ru-RU" sz="2800" b="1" dirty="0" smtClean="0">
                <a:solidFill>
                  <a:srgbClr val="00B050"/>
                </a:solidFill>
              </a:rPr>
              <a:t>кг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78" y="6010345"/>
            <a:ext cx="511432" cy="6610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028" y="332240"/>
            <a:ext cx="1971675" cy="55721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71510" y="1218046"/>
            <a:ext cx="5508625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3. </a:t>
            </a:r>
            <a:r>
              <a:rPr lang="ru-RU" sz="3600" b="1" i="1" dirty="0">
                <a:solidFill>
                  <a:srgbClr val="002060"/>
                </a:solidFill>
              </a:rPr>
              <a:t>Кошка Машка, стоя на двух лапах, весит 3 кг. </a:t>
            </a:r>
            <a:r>
              <a:rPr lang="ru-RU" sz="3600" b="1" i="1" dirty="0" smtClean="0">
                <a:solidFill>
                  <a:srgbClr val="002060"/>
                </a:solidFill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</a:rPr>
            </a:br>
            <a:r>
              <a:rPr lang="ru-RU" sz="3600" b="1" i="1" dirty="0" smtClean="0">
                <a:solidFill>
                  <a:srgbClr val="002060"/>
                </a:solidFill>
              </a:rPr>
              <a:t>А </a:t>
            </a:r>
            <a:r>
              <a:rPr lang="ru-RU" sz="3600" b="1" i="1" dirty="0">
                <a:solidFill>
                  <a:srgbClr val="002060"/>
                </a:solidFill>
              </a:rPr>
              <a:t>сколько </a:t>
            </a:r>
            <a:r>
              <a:rPr lang="ru-RU" sz="3600" b="1" i="1" dirty="0" smtClean="0">
                <a:solidFill>
                  <a:srgbClr val="002060"/>
                </a:solidFill>
              </a:rPr>
              <a:t>килограммов </a:t>
            </a:r>
            <a:r>
              <a:rPr lang="ru-RU" sz="3600" b="1" i="1" dirty="0">
                <a:solidFill>
                  <a:srgbClr val="002060"/>
                </a:solidFill>
              </a:rPr>
              <a:t>будет весить кошка Машка, если встанет на четыре лапы</a:t>
            </a:r>
            <a:r>
              <a:rPr lang="ru-RU" sz="3600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1028" name="Picture 4" descr="http://cliparts.co/cliparts/6cy/5BA/6cy5BAd9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383" y="3889571"/>
            <a:ext cx="1571175" cy="2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757721" y="5306787"/>
            <a:ext cx="54404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3 кг</a:t>
            </a:r>
          </a:p>
        </p:txBody>
      </p:sp>
      <p:pic>
        <p:nvPicPr>
          <p:cNvPr id="1032" name="Picture 8" descr="https://clipartion.com/wp-content/uploads/2015/11/dog-chasing-cat-clip-art-free-clipart-image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558" y="3717032"/>
            <a:ext cx="2149684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5508105" y="4527994"/>
            <a:ext cx="54404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3 кг</a:t>
            </a:r>
          </a:p>
        </p:txBody>
      </p:sp>
    </p:spTree>
    <p:extLst>
      <p:ext uri="{BB962C8B-B14F-4D97-AF65-F5344CB8AC3E}">
        <p14:creationId xmlns:p14="http://schemas.microsoft.com/office/powerpoint/2010/main" val="110381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91893" y="384062"/>
            <a:ext cx="21622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Разминка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779" y="1501600"/>
            <a:ext cx="5508625" cy="27084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4.</a:t>
            </a:r>
            <a:r>
              <a:rPr lang="ru-RU" sz="4400" b="1" i="1" dirty="0" smtClean="0">
                <a:solidFill>
                  <a:srgbClr val="002060"/>
                </a:solidFill>
              </a:rPr>
              <a:t> </a:t>
            </a:r>
            <a:r>
              <a:rPr lang="ru-RU" sz="4400" b="1" i="1" dirty="0">
                <a:solidFill>
                  <a:srgbClr val="002060"/>
                </a:solidFill>
              </a:rPr>
              <a:t>На одной руке 5 пальцев, на двух – 10. </a:t>
            </a:r>
            <a:r>
              <a:rPr lang="ru-RU" sz="4400" b="1" i="1" dirty="0" smtClean="0">
                <a:solidFill>
                  <a:srgbClr val="002060"/>
                </a:solidFill>
              </a:rPr>
              <a:t/>
            </a:r>
            <a:br>
              <a:rPr lang="ru-RU" sz="4400" b="1" i="1" dirty="0" smtClean="0">
                <a:solidFill>
                  <a:srgbClr val="002060"/>
                </a:solidFill>
              </a:rPr>
            </a:br>
            <a:r>
              <a:rPr lang="ru-RU" sz="4400" b="1" i="1" dirty="0" smtClean="0">
                <a:solidFill>
                  <a:srgbClr val="002060"/>
                </a:solidFill>
              </a:rPr>
              <a:t>А </a:t>
            </a:r>
            <a:r>
              <a:rPr lang="ru-RU" sz="4400" b="1" i="1" dirty="0">
                <a:solidFill>
                  <a:srgbClr val="002060"/>
                </a:solidFill>
              </a:rPr>
              <a:t>сколько пальцев на 10 руках?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253" y="58028"/>
            <a:ext cx="197167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794337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31822" y="260710"/>
            <a:ext cx="21622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Разминка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5759" y="6190462"/>
            <a:ext cx="48387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</a:rPr>
              <a:t>50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5998393"/>
            <a:ext cx="511432" cy="6610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47" y="210128"/>
            <a:ext cx="1971675" cy="55721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47326" y="898363"/>
            <a:ext cx="5508625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dirty="0">
                <a:solidFill>
                  <a:srgbClr val="000000"/>
                </a:solidFill>
              </a:rPr>
              <a:t>4</a:t>
            </a:r>
            <a:r>
              <a:rPr lang="ru-RU" b="1" i="1" dirty="0" smtClean="0">
                <a:solidFill>
                  <a:srgbClr val="7030A0"/>
                </a:solidFill>
              </a:rPr>
              <a:t>. </a:t>
            </a:r>
            <a:r>
              <a:rPr lang="ru-RU" sz="4000" b="1" i="1" dirty="0">
                <a:solidFill>
                  <a:srgbClr val="7030A0"/>
                </a:solidFill>
              </a:rPr>
              <a:t>На одной руке 5 пальцев, на двух – 10. </a:t>
            </a:r>
            <a:r>
              <a:rPr lang="ru-RU" sz="4000" b="1" i="1" dirty="0" smtClean="0">
                <a:solidFill>
                  <a:srgbClr val="7030A0"/>
                </a:solidFill>
              </a:rPr>
              <a:t/>
            </a:r>
            <a:br>
              <a:rPr lang="ru-RU" sz="4000" b="1" i="1" dirty="0" smtClean="0">
                <a:solidFill>
                  <a:srgbClr val="7030A0"/>
                </a:solidFill>
              </a:rPr>
            </a:br>
            <a:r>
              <a:rPr lang="ru-RU" sz="4000" b="1" i="1" dirty="0" smtClean="0">
                <a:solidFill>
                  <a:srgbClr val="7030A0"/>
                </a:solidFill>
              </a:rPr>
              <a:t>А </a:t>
            </a:r>
            <a:r>
              <a:rPr lang="ru-RU" sz="4000" b="1" i="1" dirty="0">
                <a:solidFill>
                  <a:srgbClr val="7030A0"/>
                </a:solidFill>
              </a:rPr>
              <a:t>сколько пальцев на 10 руках?</a:t>
            </a:r>
          </a:p>
        </p:txBody>
      </p:sp>
      <p:pic>
        <p:nvPicPr>
          <p:cNvPr id="2050" name="Picture 2" descr="https://openclipart.org/image/2400px/svg_to_png/149353/131055362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83" y="3914940"/>
            <a:ext cx="88238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openclipart.org/image/2400px/svg_to_png/149353/131055362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350" y="4293158"/>
            <a:ext cx="1162603" cy="1897303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714263" y="3501102"/>
            <a:ext cx="1153059" cy="1668611"/>
            <a:chOff x="284216" y="1561281"/>
            <a:chExt cx="1153059" cy="1172814"/>
          </a:xfrm>
        </p:grpSpPr>
        <p:sp>
          <p:nvSpPr>
            <p:cNvPr id="2" name="TextBox 1"/>
            <p:cNvSpPr txBox="1"/>
            <p:nvPr/>
          </p:nvSpPr>
          <p:spPr>
            <a:xfrm>
              <a:off x="284216" y="1635373"/>
              <a:ext cx="274434" cy="2163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B050"/>
                  </a:solidFill>
                </a:rPr>
                <a:t>1</a:t>
              </a:r>
              <a:endParaRPr lang="ru-RU" sz="1400" b="1" dirty="0">
                <a:solidFill>
                  <a:srgbClr val="00B050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32319" y="1561281"/>
              <a:ext cx="274434" cy="2163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B050"/>
                  </a:solidFill>
                </a:rPr>
                <a:t>2</a:t>
              </a:r>
              <a:endParaRPr lang="ru-RU" sz="1400" b="1" dirty="0">
                <a:solidFill>
                  <a:srgbClr val="00B050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17092" y="1633068"/>
              <a:ext cx="274434" cy="2163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B050"/>
                  </a:solidFill>
                </a:rPr>
                <a:t>3</a:t>
              </a:r>
              <a:endParaRPr lang="ru-RU" sz="1400" b="1" dirty="0">
                <a:solidFill>
                  <a:srgbClr val="00B050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13893" y="1769039"/>
              <a:ext cx="274434" cy="2163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B050"/>
                  </a:solidFill>
                </a:rPr>
                <a:t>4</a:t>
              </a:r>
              <a:endParaRPr lang="ru-RU" sz="1400" b="1" dirty="0">
                <a:solidFill>
                  <a:srgbClr val="00B050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162841" y="2517768"/>
              <a:ext cx="274434" cy="2163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B050"/>
                  </a:solidFill>
                </a:rPr>
                <a:t>5</a:t>
              </a:r>
              <a:endParaRPr lang="ru-RU" sz="1400" b="1" dirty="0">
                <a:solidFill>
                  <a:srgbClr val="00B050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Прямоугольник 59"/>
              <p:cNvSpPr/>
              <p:nvPr/>
            </p:nvSpPr>
            <p:spPr>
              <a:xfrm>
                <a:off x="2195736" y="5373279"/>
                <a:ext cx="917352" cy="492443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ru-RU" sz="3200" b="1" dirty="0" smtClean="0">
                    <a:solidFill>
                      <a:srgbClr val="FF0000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US" sz="32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dirty="0" smtClean="0">
                    <a:solidFill>
                      <a:srgbClr val="00B050"/>
                    </a:solidFill>
                  </a:rPr>
                  <a:t> </a:t>
                </a:r>
                <a:endParaRPr lang="ru-RU" dirty="0" smtClean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0" name="Прямоугольник 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5373279"/>
                <a:ext cx="917352" cy="492443"/>
              </a:xfrm>
              <a:prstGeom prst="rect">
                <a:avLst/>
              </a:prstGeom>
              <a:blipFill rotWithShape="1">
                <a:blip r:embed="rId5"/>
                <a:stretch>
                  <a:fillRect l="-26490" t="-25926" b="-48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Прямоугольник 60"/>
          <p:cNvSpPr/>
          <p:nvPr/>
        </p:nvSpPr>
        <p:spPr>
          <a:xfrm>
            <a:off x="4788044" y="5373278"/>
            <a:ext cx="107937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= </a:t>
            </a:r>
            <a:r>
              <a:rPr lang="ru-RU" sz="3200" b="1" dirty="0" smtClean="0">
                <a:solidFill>
                  <a:srgbClr val="FF0000"/>
                </a:solidFill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177004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0" grpId="0"/>
      <p:bldP spid="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855" y="1556793"/>
            <a:ext cx="1907381" cy="41662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91834" y="351309"/>
            <a:ext cx="5501581" cy="1835027"/>
          </a:xfrm>
          <a:prstGeom prst="rect">
            <a:avLst/>
          </a:prstGeom>
          <a:noFill/>
          <a:ln w="25400">
            <a:solidFill>
              <a:schemeClr val="bg1">
                <a:alpha val="97000"/>
              </a:schemeClr>
            </a:solidFill>
          </a:ln>
        </p:spPr>
        <p:txBody>
          <a:bodyPr wrap="none" lIns="720000" tIns="360000" rIns="720000" bIns="360000" rtlCol="0">
            <a:spAutoFit/>
          </a:bodyPr>
          <a:lstStyle/>
          <a:p>
            <a:pPr algn="ctr"/>
            <a:r>
              <a:rPr lang="ru-RU" sz="7200" b="1" i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Угадай-ка</a:t>
            </a:r>
            <a:endParaRPr lang="ru-RU" sz="7200" b="1" i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6336"/>
            <a:ext cx="3659857" cy="4757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1399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19883" y="579235"/>
            <a:ext cx="2472985" cy="67710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400" b="1" i="1" dirty="0">
                <a:solidFill>
                  <a:srgbClr val="C00000"/>
                </a:solidFill>
              </a:rPr>
              <a:t>Угадай-ка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61" y="116635"/>
            <a:ext cx="1907381" cy="5554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58779" y="1501600"/>
            <a:ext cx="5508625" cy="39395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i="1" dirty="0" smtClean="0">
                <a:solidFill>
                  <a:srgbClr val="00B050"/>
                </a:solidFill>
              </a:rPr>
              <a:t>Загадка 1: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i="1" dirty="0" smtClean="0">
                <a:solidFill>
                  <a:srgbClr val="7030A0"/>
                </a:solidFill>
              </a:rPr>
              <a:t>Три </a:t>
            </a:r>
            <a:r>
              <a:rPr lang="ru-RU" sz="3600" b="1" i="1" dirty="0">
                <a:solidFill>
                  <a:srgbClr val="7030A0"/>
                </a:solidFill>
              </a:rPr>
              <a:t>стороны и три угла.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i="1" dirty="0">
                <a:solidFill>
                  <a:srgbClr val="7030A0"/>
                </a:solidFill>
              </a:rPr>
              <a:t>И знает каждый школьник: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i="1" dirty="0">
                <a:solidFill>
                  <a:srgbClr val="7030A0"/>
                </a:solidFill>
              </a:rPr>
              <a:t>Фигура называется,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b="1" i="1" dirty="0">
                <a:solidFill>
                  <a:srgbClr val="7030A0"/>
                </a:solidFill>
              </a:rPr>
              <a:t>Конечно, ...</a:t>
            </a:r>
          </a:p>
        </p:txBody>
      </p:sp>
    </p:spTree>
    <p:extLst>
      <p:ext uri="{BB962C8B-B14F-4D97-AF65-F5344CB8AC3E}">
        <p14:creationId xmlns:p14="http://schemas.microsoft.com/office/powerpoint/2010/main" val="4076719725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58855" y="384000"/>
            <a:ext cx="1910267" cy="5232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3400" b="1" i="1" dirty="0">
                <a:solidFill>
                  <a:srgbClr val="FF0000"/>
                </a:solidFill>
                <a:latin typeface="+mj-lt"/>
              </a:rPr>
              <a:t>Угадай-ка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62993"/>
            <a:ext cx="1907381" cy="5554980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1139411" y="5942479"/>
            <a:ext cx="48387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треугольник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5877273"/>
            <a:ext cx="511432" cy="661019"/>
          </a:xfrm>
          <a:prstGeom prst="rect">
            <a:avLst/>
          </a:prstGeom>
        </p:spPr>
      </p:pic>
      <p:sp>
        <p:nvSpPr>
          <p:cNvPr id="2" name="Равнобедренный треугольник 1"/>
          <p:cNvSpPr/>
          <p:nvPr/>
        </p:nvSpPr>
        <p:spPr>
          <a:xfrm>
            <a:off x="2826591" y="3738719"/>
            <a:ext cx="2597056" cy="2617695"/>
          </a:xfrm>
          <a:prstGeom prst="triangle">
            <a:avLst>
              <a:gd name="adj" fmla="val 82448"/>
            </a:avLst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358779" y="1501600"/>
            <a:ext cx="5508625" cy="30777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 smtClean="0">
                <a:solidFill>
                  <a:schemeClr val="bg1">
                    <a:lumMod val="50000"/>
                  </a:schemeClr>
                </a:solidFill>
              </a:rPr>
              <a:t>Загадка 1: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 smtClean="0">
                <a:solidFill>
                  <a:srgbClr val="7030A0"/>
                </a:solidFill>
              </a:rPr>
              <a:t>Три </a:t>
            </a:r>
            <a:r>
              <a:rPr lang="ru-RU" sz="3200" b="1" i="1" dirty="0">
                <a:solidFill>
                  <a:srgbClr val="7030A0"/>
                </a:solidFill>
              </a:rPr>
              <a:t>стороны и три угла.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И знает каждый школьник: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Фигура называется,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Конечно, ...</a:t>
            </a:r>
          </a:p>
        </p:txBody>
      </p:sp>
    </p:spTree>
    <p:extLst>
      <p:ext uri="{BB962C8B-B14F-4D97-AF65-F5344CB8AC3E}">
        <p14:creationId xmlns:p14="http://schemas.microsoft.com/office/powerpoint/2010/main" val="254571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11478"/>
            <a:ext cx="1907381" cy="55549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58779" y="1501663"/>
            <a:ext cx="5508625" cy="44319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ru-RU" sz="3600" b="1" i="1" dirty="0" smtClean="0">
                <a:solidFill>
                  <a:srgbClr val="00B050"/>
                </a:solidFill>
              </a:rPr>
              <a:t>Загадка </a:t>
            </a:r>
            <a:r>
              <a:rPr lang="ru-RU" sz="3600" b="1" i="1" dirty="0">
                <a:solidFill>
                  <a:srgbClr val="00B050"/>
                </a:solidFill>
              </a:rPr>
              <a:t>2</a:t>
            </a:r>
            <a:r>
              <a:rPr lang="ru-RU" sz="3600" b="1" i="1" dirty="0" smtClean="0">
                <a:solidFill>
                  <a:srgbClr val="00B050"/>
                </a:solidFill>
              </a:rPr>
              <a:t>:</a:t>
            </a:r>
            <a:endParaRPr lang="ru-RU" sz="3600" b="1" i="1" dirty="0">
              <a:solidFill>
                <a:srgbClr val="00B05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 smtClean="0">
                <a:solidFill>
                  <a:srgbClr val="7030A0"/>
                </a:solidFill>
              </a:rPr>
              <a:t>К </a:t>
            </a:r>
            <a:r>
              <a:rPr lang="ru-RU" sz="3200" b="1" i="1" dirty="0">
                <a:solidFill>
                  <a:srgbClr val="7030A0"/>
                </a:solidFill>
              </a:rPr>
              <a:t>двум зайчатам в час обеда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Прискакали три соседа.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В огороде зайцы сели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И по три морковки съели.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Кто считать, ребята, ловок?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200" b="1" i="1" dirty="0">
                <a:solidFill>
                  <a:srgbClr val="7030A0"/>
                </a:solidFill>
              </a:rPr>
              <a:t>Сколько съедено морковок?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09844" y="188702"/>
            <a:ext cx="2657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4400" b="1" i="1" dirty="0">
                <a:solidFill>
                  <a:srgbClr val="C00000"/>
                </a:solidFill>
              </a:rPr>
              <a:t>Угадай-ка</a:t>
            </a:r>
          </a:p>
        </p:txBody>
      </p:sp>
    </p:spTree>
    <p:extLst>
      <p:ext uri="{BB962C8B-B14F-4D97-AF65-F5344CB8AC3E}">
        <p14:creationId xmlns:p14="http://schemas.microsoft.com/office/powerpoint/2010/main" val="3337503329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82698" y="278114"/>
            <a:ext cx="224920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4000" b="1" i="1" dirty="0">
                <a:solidFill>
                  <a:srgbClr val="C00000"/>
                </a:solidFill>
              </a:rPr>
              <a:t>Угадай-ка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76759"/>
            <a:ext cx="1907381" cy="5554980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1028700" y="5817019"/>
            <a:ext cx="4838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</a:rPr>
              <a:t>15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5671177"/>
            <a:ext cx="511432" cy="661019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287745" y="893605"/>
            <a:ext cx="5508625" cy="39395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smtClean="0">
                <a:solidFill>
                  <a:srgbClr val="7030A0"/>
                </a:solidFill>
              </a:rPr>
              <a:t>Загадка 2: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>
                <a:solidFill>
                  <a:srgbClr val="7030A0"/>
                </a:solidFill>
              </a:rPr>
              <a:t>К двум зайчатам в час обеда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>
                <a:solidFill>
                  <a:srgbClr val="7030A0"/>
                </a:solidFill>
              </a:rPr>
              <a:t>Прискакали три соседа.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>
                <a:solidFill>
                  <a:srgbClr val="7030A0"/>
                </a:solidFill>
              </a:rPr>
              <a:t>В огороде зайцы сели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>
                <a:solidFill>
                  <a:srgbClr val="7030A0"/>
                </a:solidFill>
              </a:rPr>
              <a:t>И по три морковки съели.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>
                <a:solidFill>
                  <a:srgbClr val="7030A0"/>
                </a:solidFill>
              </a:rPr>
              <a:t>Кто считать, ребята, ловок?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>
                <a:solidFill>
                  <a:srgbClr val="7030A0"/>
                </a:solidFill>
              </a:rPr>
              <a:t>Сколько съедено морковок?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227" y="3276813"/>
            <a:ext cx="783128" cy="1440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73" y="4049863"/>
            <a:ext cx="1444030" cy="14400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470" y="4316609"/>
            <a:ext cx="916771" cy="12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080" y="4895907"/>
            <a:ext cx="884642" cy="1440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463" y="4897215"/>
            <a:ext cx="763201" cy="14400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122" y="4619695"/>
            <a:ext cx="655817" cy="72000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95196" y="3055449"/>
            <a:ext cx="655817" cy="7200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553" y="5378925"/>
            <a:ext cx="655817" cy="72000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51471" y="5404220"/>
            <a:ext cx="655817" cy="72000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93380" y="4788704"/>
            <a:ext cx="655817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46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192" y="353523"/>
            <a:ext cx="1907381" cy="55549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5800" y="352505"/>
            <a:ext cx="5023950" cy="1558028"/>
          </a:xfrm>
          <a:prstGeom prst="rect">
            <a:avLst/>
          </a:prstGeom>
          <a:noFill/>
          <a:ln w="25400">
            <a:solidFill>
              <a:schemeClr val="bg1">
                <a:alpha val="97000"/>
              </a:schemeClr>
            </a:solidFill>
          </a:ln>
        </p:spPr>
        <p:txBody>
          <a:bodyPr wrap="none" lIns="720000" tIns="360000" rIns="720000" bIns="360000" rtlCol="0">
            <a:spAutoFit/>
          </a:bodyPr>
          <a:lstStyle/>
          <a:p>
            <a:pPr algn="ctr"/>
            <a:r>
              <a:rPr lang="ru-RU" sz="5400" b="1" i="1" dirty="0">
                <a:solidFill>
                  <a:srgbClr val="C00000"/>
                </a:solidFill>
              </a:rPr>
              <a:t>А</a:t>
            </a:r>
            <a:r>
              <a:rPr lang="ru-RU" sz="5400" b="1" i="1" dirty="0" smtClean="0">
                <a:solidFill>
                  <a:srgbClr val="C00000"/>
                </a:solidFill>
              </a:rPr>
              <a:t>награммы</a:t>
            </a:r>
            <a:endParaRPr lang="ru-RU" sz="5400" b="1" i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132919"/>
            <a:ext cx="58101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Справка:</a:t>
            </a:r>
            <a:r>
              <a:rPr lang="ru-RU" sz="2800" dirty="0">
                <a:solidFill>
                  <a:srgbClr val="7030A0"/>
                </a:solidFill>
              </a:rPr>
              <a:t> анаграммой называется слово, </a:t>
            </a:r>
            <a:br>
              <a:rPr lang="ru-RU" sz="2800" dirty="0">
                <a:solidFill>
                  <a:srgbClr val="7030A0"/>
                </a:solidFill>
              </a:rPr>
            </a:br>
            <a:r>
              <a:rPr lang="ru-RU" sz="2800" dirty="0">
                <a:solidFill>
                  <a:srgbClr val="7030A0"/>
                </a:solidFill>
              </a:rPr>
              <a:t>в котором переставлены местами все </a:t>
            </a:r>
            <a:br>
              <a:rPr lang="ru-RU" sz="2800" dirty="0">
                <a:solidFill>
                  <a:srgbClr val="7030A0"/>
                </a:solidFill>
              </a:rPr>
            </a:br>
            <a:r>
              <a:rPr lang="ru-RU" sz="2800" dirty="0">
                <a:solidFill>
                  <a:srgbClr val="7030A0"/>
                </a:solidFill>
              </a:rPr>
              <a:t>или несколько букв в сравнении </a:t>
            </a:r>
            <a:br>
              <a:rPr lang="ru-RU" sz="2800" dirty="0">
                <a:solidFill>
                  <a:srgbClr val="7030A0"/>
                </a:solidFill>
              </a:rPr>
            </a:br>
            <a:r>
              <a:rPr lang="ru-RU" sz="2800" dirty="0">
                <a:solidFill>
                  <a:srgbClr val="7030A0"/>
                </a:solidFill>
              </a:rPr>
              <a:t>с исходным словом. </a:t>
            </a:r>
            <a:br>
              <a:rPr lang="ru-RU" sz="2800" dirty="0">
                <a:solidFill>
                  <a:srgbClr val="7030A0"/>
                </a:solidFill>
              </a:rPr>
            </a:br>
            <a:r>
              <a:rPr lang="ru-RU" sz="2800" b="1" i="1" dirty="0">
                <a:solidFill>
                  <a:srgbClr val="C00000"/>
                </a:solidFill>
              </a:rPr>
              <a:t>Решить анаграмму означает определить исходное слово</a:t>
            </a:r>
            <a:r>
              <a:rPr lang="ru-RU" sz="2800" dirty="0">
                <a:solidFill>
                  <a:srgbClr val="7030A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4620832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268767"/>
            <a:ext cx="66247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</a:rPr>
              <a:t>Так называют числа, на которые делится данное число без остатка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961933"/>
              </p:ext>
            </p:extLst>
          </p:nvPr>
        </p:nvGraphicFramePr>
        <p:xfrm>
          <a:off x="1691680" y="4293096"/>
          <a:ext cx="3816424" cy="1008112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</a:tblPr>
              <a:tblGrid>
                <a:gridCol w="477053"/>
                <a:gridCol w="477053"/>
                <a:gridCol w="477053"/>
                <a:gridCol w="477053"/>
                <a:gridCol w="477053"/>
                <a:gridCol w="477053"/>
                <a:gridCol w="477053"/>
                <a:gridCol w="477053"/>
              </a:tblGrid>
              <a:tr h="10081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Т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Open Sans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563888" y="548680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418193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3466" y="384000"/>
            <a:ext cx="2245808" cy="5232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ru-RU" sz="3400" b="1" i="1" dirty="0">
                <a:solidFill>
                  <a:srgbClr val="C00000"/>
                </a:solidFill>
                <a:latin typeface="+mj-lt"/>
              </a:rPr>
              <a:t>Анаграммы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3627216"/>
            <a:ext cx="511432" cy="6610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044" y="0"/>
            <a:ext cx="1941671" cy="5892165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290873"/>
              </p:ext>
            </p:extLst>
          </p:nvPr>
        </p:nvGraphicFramePr>
        <p:xfrm>
          <a:off x="384746" y="2790116"/>
          <a:ext cx="288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Т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58776" y="1386272"/>
            <a:ext cx="5797400" cy="116955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800" b="1" i="1" dirty="0" smtClean="0">
                <a:solidFill>
                  <a:srgbClr val="7030A0"/>
                </a:solidFill>
              </a:rPr>
              <a:t>Так называют числа</a:t>
            </a:r>
            <a:r>
              <a:rPr lang="ru-RU" sz="2800" b="1" i="1" dirty="0">
                <a:solidFill>
                  <a:srgbClr val="7030A0"/>
                </a:solidFill>
              </a:rPr>
              <a:t>, на которые делится данное </a:t>
            </a:r>
            <a:r>
              <a:rPr lang="ru-RU" sz="2800" b="1" i="1" dirty="0" smtClean="0">
                <a:solidFill>
                  <a:srgbClr val="7030A0"/>
                </a:solidFill>
              </a:rPr>
              <a:t>число без остатка</a:t>
            </a:r>
            <a:r>
              <a:rPr lang="ru-RU" sz="2800" b="1" i="1" dirty="0" smtClean="0">
                <a:solidFill>
                  <a:srgbClr val="002060"/>
                </a:solidFill>
              </a:rPr>
              <a:t>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188122"/>
              </p:ext>
            </p:extLst>
          </p:nvPr>
        </p:nvGraphicFramePr>
        <p:xfrm>
          <a:off x="381017" y="4688336"/>
          <a:ext cx="288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74875" y="2845450"/>
            <a:ext cx="3000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Л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31680" y="2845449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6737" y="2845450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00B050"/>
                </a:solidFill>
                <a:latin typeface="+mj-lt"/>
              </a:rPr>
              <a:t>Е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853306" y="283929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93295" y="2839298"/>
            <a:ext cx="2904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Д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79465" y="2839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226163" y="2839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Т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32666" y="2839298"/>
            <a:ext cx="3000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Л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1400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1184 0.2787 " pathEditMode="relative" rAng="0" ptsTypes="AA">
                                      <p:cBhvr>
                                        <p:cTn id="12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139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03889 0.27685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03872 0.27685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03854 0.27685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-0.03958 0.27685 " pathEditMode="relative" rAng="0" ptsTypes="AA">
                                      <p:cBhvr>
                                        <p:cTn id="3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03924 0.27593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2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-0.03958 0.27624 " pathEditMode="relative" rAng="0" ptsTypes="AA">
                                      <p:cBhvr>
                                        <p:cTn id="48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1771 0.2787 " pathEditMode="relative" rAng="0" ptsTypes="AA">
                                      <p:cBhvr>
                                        <p:cTn id="54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139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16632"/>
            <a:ext cx="1941671" cy="5892165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008867"/>
              </p:ext>
            </p:extLst>
          </p:nvPr>
        </p:nvGraphicFramePr>
        <p:xfrm>
          <a:off x="755576" y="3898824"/>
          <a:ext cx="324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П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Ц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Я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П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811" y="1386272"/>
            <a:ext cx="6497805" cy="111902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800" b="1" i="1" dirty="0" smtClean="0">
                <a:solidFill>
                  <a:srgbClr val="7030A0"/>
                </a:solidFill>
              </a:rPr>
              <a:t>Так </a:t>
            </a:r>
            <a:r>
              <a:rPr lang="ru-RU" sz="2800" b="1" i="1" dirty="0">
                <a:solidFill>
                  <a:srgbClr val="7030A0"/>
                </a:solidFill>
              </a:rPr>
              <a:t>называют равенство двух отношений.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3685916496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3627216"/>
            <a:ext cx="511432" cy="6610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1714"/>
            <a:ext cx="1941671" cy="5892165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492667"/>
              </p:ext>
            </p:extLst>
          </p:nvPr>
        </p:nvGraphicFramePr>
        <p:xfrm>
          <a:off x="384746" y="2790116"/>
          <a:ext cx="324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П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Ц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Я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П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58776" y="1386272"/>
            <a:ext cx="6157440" cy="111902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800" b="1" i="1" dirty="0" smtClean="0">
                <a:solidFill>
                  <a:srgbClr val="7030A0"/>
                </a:solidFill>
              </a:rPr>
              <a:t>Так </a:t>
            </a:r>
            <a:r>
              <a:rPr lang="ru-RU" sz="2800" b="1" i="1" dirty="0">
                <a:solidFill>
                  <a:srgbClr val="7030A0"/>
                </a:solidFill>
              </a:rPr>
              <a:t>называют равенство двух отношений</a:t>
            </a:r>
            <a:r>
              <a:rPr lang="ru-RU" sz="1800" b="1" i="1" dirty="0">
                <a:solidFill>
                  <a:srgbClr val="7030A0"/>
                </a:solidFill>
              </a:rPr>
              <a:t>.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82669"/>
              </p:ext>
            </p:extLst>
          </p:nvPr>
        </p:nvGraphicFramePr>
        <p:xfrm>
          <a:off x="381017" y="4688336"/>
          <a:ext cx="324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74875" y="2845450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О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31680" y="2845449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П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6737" y="2845450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853306" y="283929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Ц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93295" y="283929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О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79465" y="2839298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226163" y="2839298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Я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32666" y="283929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93069" y="284945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П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410406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0.07882 0.27531 " pathEditMode="relative" rAng="0" ptsTypes="AA">
                                      <p:cBhvr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03889 0.27685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03872 0.27685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95062E-6 L -0.19688 0.27686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44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0.04045 0.27809 " pathEditMode="relative" rAng="0" ptsTypes="AA">
                                      <p:cBhvr>
                                        <p:cTn id="36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7.40741E-7 L -0.03924 0.27593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2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07744 0.27593 " pathEditMode="relative" rAng="0" ptsTypes="AA">
                                      <p:cBhvr>
                                        <p:cTn id="48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2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00087 0.27716 " pathEditMode="relative" rAng="0" ptsTypes="AA">
                                      <p:cBhvr>
                                        <p:cTn id="54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3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0.11597 0.27778 " pathEditMode="relative" rAng="0" ptsTypes="AA">
                                      <p:cBhvr>
                                        <p:cTn id="60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99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0"/>
            <a:ext cx="1941671" cy="5892165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57183"/>
              </p:ext>
            </p:extLst>
          </p:nvPr>
        </p:nvGraphicFramePr>
        <p:xfrm>
          <a:off x="1835696" y="4221088"/>
          <a:ext cx="324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Г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М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М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775" y="1386272"/>
            <a:ext cx="5868988" cy="219624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800" b="1" i="1" dirty="0" smtClean="0">
                <a:solidFill>
                  <a:srgbClr val="7030A0"/>
                </a:solidFill>
              </a:rPr>
              <a:t>Так </a:t>
            </a:r>
            <a:r>
              <a:rPr lang="ru-RU" sz="2800" b="1" i="1" dirty="0">
                <a:solidFill>
                  <a:srgbClr val="7030A0"/>
                </a:solidFill>
              </a:rPr>
              <a:t>называют графическое изображение, наглядно показывающее соотношение каких-либо величин.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808923687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3627216"/>
            <a:ext cx="511432" cy="6610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-59314"/>
            <a:ext cx="1941671" cy="5892165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310291"/>
              </p:ext>
            </p:extLst>
          </p:nvPr>
        </p:nvGraphicFramePr>
        <p:xfrm>
          <a:off x="384746" y="2790116"/>
          <a:ext cx="324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Г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М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М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/>
          </p:nvPr>
        </p:nvGraphicFramePr>
        <p:xfrm>
          <a:off x="381017" y="4688336"/>
          <a:ext cx="324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74875" y="2845450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31680" y="2845449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6737" y="2845450"/>
            <a:ext cx="2824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Г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853306" y="2839298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93295" y="2839298"/>
            <a:ext cx="3305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М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79465" y="283929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226163" y="2839298"/>
            <a:ext cx="2904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Д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32666" y="2839298"/>
            <a:ext cx="3305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М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93069" y="2849458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8774" y="1386272"/>
            <a:ext cx="6805513" cy="147732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400" b="1" i="1" dirty="0" smtClean="0">
                <a:solidFill>
                  <a:srgbClr val="7030A0"/>
                </a:solidFill>
              </a:rPr>
              <a:t>Так </a:t>
            </a:r>
            <a:r>
              <a:rPr lang="ru-RU" sz="2400" b="1" i="1" dirty="0">
                <a:solidFill>
                  <a:srgbClr val="7030A0"/>
                </a:solidFill>
              </a:rPr>
              <a:t>называют графическое изображение, наглядно показывающее соотношение каких-либо величин.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342769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0.19879 0.27654 " pathEditMode="relative" rAng="0" ptsTypes="AA">
                                      <p:cBhvr>
                                        <p:cTn id="12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48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-0.19895 0.27778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48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0007 0.27685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11788 0.27561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0.11875 0.27777 " pathEditMode="relative" rAng="0" ptsTypes="AA">
                                      <p:cBhvr>
                                        <p:cTn id="36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37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7.40741E-7 L 0.03854 0.27778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7.40741E-7 L 0.11823 0.27778 " pathEditMode="relative" rAng="0" ptsTypes="AA">
                                      <p:cBhvr>
                                        <p:cTn id="48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-0.00087 0.27716 " pathEditMode="relative" rAng="0" ptsTypes="AA">
                                      <p:cBhvr>
                                        <p:cTn id="54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3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95062E-6 L -0.0007 0.27439 " pathEditMode="relative" rAng="0" ptsTypes="AA">
                                      <p:cBhvr>
                                        <p:cTn id="60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-99392"/>
            <a:ext cx="1941671" cy="5892165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255296"/>
              </p:ext>
            </p:extLst>
          </p:nvPr>
        </p:nvGraphicFramePr>
        <p:xfrm>
          <a:off x="611560" y="3671917"/>
          <a:ext cx="648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Ц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Ь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Ы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С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Ч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58775" y="1386273"/>
                <a:ext cx="6642660" cy="2088264"/>
              </a:xfrm>
              <a:prstGeom prst="rect">
                <a:avLst/>
              </a:prstGeom>
              <a:noFill/>
            </p:spPr>
            <p:txBody>
              <a:bodyPr wrap="square" lIns="0" rtlCol="0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ru-RU" sz="2400" b="1" i="1" dirty="0" smtClean="0">
                    <a:solidFill>
                      <a:srgbClr val="7030A0"/>
                    </a:solidFill>
                    <a:latin typeface="+mj-lt"/>
                  </a:rPr>
                  <a:t>Числа, которые </a:t>
                </a:r>
                <a:r>
                  <a:rPr lang="ru-RU" sz="2400" b="1" i="1" dirty="0">
                    <a:solidFill>
                      <a:srgbClr val="7030A0"/>
                    </a:solidFill>
                    <a:latin typeface="+mj-lt"/>
                  </a:rPr>
                  <a:t>можно записать в виде отношения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en-US" sz="24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</m:oMath>
                </a14:m>
                <a:r>
                  <a:rPr lang="ru-RU" sz="2400" b="1" i="1" dirty="0" smtClean="0">
                    <a:solidFill>
                      <a:srgbClr val="7030A0"/>
                    </a:solidFill>
                    <a:latin typeface="+mj-lt"/>
                  </a:rPr>
                  <a:t>, </a:t>
                </a:r>
                <a:endParaRPr lang="ru-RU" sz="2400" b="1" i="1" dirty="0">
                  <a:solidFill>
                    <a:srgbClr val="7030A0"/>
                  </a:solidFill>
                  <a:latin typeface="+mj-lt"/>
                </a:endParaRPr>
              </a:p>
              <a:p>
                <a:pPr>
                  <a:lnSpc>
                    <a:spcPct val="125000"/>
                  </a:lnSpc>
                </a:pPr>
                <a:r>
                  <a:rPr lang="ru-RU" sz="2400" b="1" i="1" dirty="0">
                    <a:solidFill>
                      <a:srgbClr val="7030A0"/>
                    </a:solidFill>
                    <a:latin typeface="+mj-lt"/>
                  </a:rPr>
                  <a:t>где </a:t>
                </a:r>
                <a14:m>
                  <m:oMath xmlns:m="http://schemas.openxmlformats.org/officeDocument/2006/math">
                    <m:r>
                      <a:rPr lang="en-US" sz="2400" b="1" i="1" dirty="0">
                        <a:solidFill>
                          <a:srgbClr val="7030A0"/>
                        </a:solidFill>
                        <a:latin typeface="Cambria Math"/>
                      </a:rPr>
                      <m:t>𝒂</m:t>
                    </m:r>
                  </m:oMath>
                </a14:m>
                <a:r>
                  <a:rPr lang="ru-RU" sz="2400" b="1" i="1" dirty="0">
                    <a:solidFill>
                      <a:srgbClr val="7030A0"/>
                    </a:solidFill>
                    <a:latin typeface="+mj-lt"/>
                  </a:rPr>
                  <a:t> – целое число, </a:t>
                </a:r>
                <a14:m>
                  <m:oMath xmlns:m="http://schemas.openxmlformats.org/officeDocument/2006/math">
                    <m:r>
                      <a:rPr lang="en-US" sz="2400" b="1" i="1" dirty="0">
                        <a:solidFill>
                          <a:srgbClr val="7030A0"/>
                        </a:solidFill>
                        <a:latin typeface="Cambria Math"/>
                      </a:rPr>
                      <m:t>𝒏</m:t>
                    </m:r>
                  </m:oMath>
                </a14:m>
                <a:r>
                  <a:rPr lang="ru-RU" sz="2400" b="1" i="1" dirty="0">
                    <a:solidFill>
                      <a:srgbClr val="7030A0"/>
                    </a:solidFill>
                    <a:latin typeface="+mj-lt"/>
                  </a:rPr>
                  <a:t> – натуральное число, называют </a:t>
                </a:r>
                <a:r>
                  <a:rPr lang="ru-RU" sz="2400" b="1" i="1" dirty="0" smtClean="0">
                    <a:solidFill>
                      <a:srgbClr val="7030A0"/>
                    </a:solidFill>
                    <a:latin typeface="+mj-lt"/>
                  </a:rPr>
                  <a:t>…</a:t>
                </a:r>
                <a:endParaRPr lang="ru-RU" sz="2400" b="1" i="1" dirty="0">
                  <a:solidFill>
                    <a:srgbClr val="7030A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75" y="1386273"/>
                <a:ext cx="6642660" cy="2088264"/>
              </a:xfrm>
              <a:prstGeom prst="rect">
                <a:avLst/>
              </a:prstGeom>
              <a:blipFill rotWithShape="1">
                <a:blip r:embed="rId3"/>
                <a:stretch>
                  <a:fillRect l="-2844" b="-37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439013671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3627216"/>
            <a:ext cx="511432" cy="6610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196" y="0"/>
            <a:ext cx="1941671" cy="5892165"/>
          </a:xfrm>
          <a:prstGeom prst="rect">
            <a:avLst/>
          </a:prstGeom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70818"/>
              </p:ext>
            </p:extLst>
          </p:nvPr>
        </p:nvGraphicFramePr>
        <p:xfrm>
          <a:off x="384746" y="2790116"/>
          <a:ext cx="648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Ц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Ь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Ы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Л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С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Ч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81025"/>
              </p:ext>
            </p:extLst>
          </p:nvPr>
        </p:nvGraphicFramePr>
        <p:xfrm>
          <a:off x="381017" y="4688336"/>
          <a:ext cx="648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74875" y="2845450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31680" y="2845449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Ц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9117" y="2845450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Н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853306" y="284945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О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93295" y="284945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71845" y="2849458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218543" y="284945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Н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32666" y="2849458"/>
            <a:ext cx="3000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Л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93069" y="2849458"/>
            <a:ext cx="2856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Ь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651487" y="2845298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024120" y="2845298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Ы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16124" y="1038193"/>
                <a:ext cx="6642660" cy="986167"/>
              </a:xfrm>
              <a:prstGeom prst="rect">
                <a:avLst/>
              </a:prstGeom>
              <a:noFill/>
            </p:spPr>
            <p:txBody>
              <a:bodyPr wrap="square" lIns="0" rtlCol="0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ru-RU" sz="2000" b="1" i="1" dirty="0" smtClean="0">
                    <a:solidFill>
                      <a:srgbClr val="7030A0"/>
                    </a:solidFill>
                    <a:latin typeface="+mj-lt"/>
                  </a:rPr>
                  <a:t>Числа, которые </a:t>
                </a:r>
                <a:r>
                  <a:rPr lang="ru-RU" sz="2000" b="1" i="1" dirty="0">
                    <a:solidFill>
                      <a:srgbClr val="7030A0"/>
                    </a:solidFill>
                    <a:latin typeface="+mj-lt"/>
                  </a:rPr>
                  <a:t>можно записать в виде отношения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0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en-US" sz="20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</m:oMath>
                </a14:m>
                <a:r>
                  <a:rPr lang="ru-RU" sz="2000" b="1" i="1" dirty="0" smtClean="0">
                    <a:solidFill>
                      <a:srgbClr val="7030A0"/>
                    </a:solidFill>
                    <a:latin typeface="+mj-lt"/>
                  </a:rPr>
                  <a:t>, </a:t>
                </a:r>
                <a:endParaRPr lang="ru-RU" sz="2000" b="1" i="1" dirty="0">
                  <a:solidFill>
                    <a:srgbClr val="7030A0"/>
                  </a:solidFill>
                  <a:latin typeface="+mj-lt"/>
                </a:endParaRPr>
              </a:p>
              <a:p>
                <a:pPr>
                  <a:lnSpc>
                    <a:spcPct val="125000"/>
                  </a:lnSpc>
                </a:pPr>
                <a:r>
                  <a:rPr lang="ru-RU" sz="2000" b="1" i="1" dirty="0">
                    <a:solidFill>
                      <a:srgbClr val="7030A0"/>
                    </a:solidFill>
                    <a:latin typeface="+mj-lt"/>
                  </a:rPr>
                  <a:t>где </a:t>
                </a:r>
                <a14:m>
                  <m:oMath xmlns:m="http://schemas.openxmlformats.org/officeDocument/2006/math">
                    <m:r>
                      <a:rPr lang="en-US" sz="2000" b="1" i="1" dirty="0">
                        <a:solidFill>
                          <a:srgbClr val="7030A0"/>
                        </a:solidFill>
                        <a:latin typeface="Cambria Math"/>
                      </a:rPr>
                      <m:t>𝒂</m:t>
                    </m:r>
                  </m:oMath>
                </a14:m>
                <a:r>
                  <a:rPr lang="ru-RU" sz="2000" b="1" i="1" dirty="0">
                    <a:solidFill>
                      <a:srgbClr val="7030A0"/>
                    </a:solidFill>
                    <a:latin typeface="+mj-lt"/>
                  </a:rPr>
                  <a:t> – целое число, </a:t>
                </a:r>
                <a14:m>
                  <m:oMath xmlns:m="http://schemas.openxmlformats.org/officeDocument/2006/math">
                    <m:r>
                      <a:rPr lang="en-US" sz="2000" b="1" i="1" dirty="0">
                        <a:solidFill>
                          <a:srgbClr val="7030A0"/>
                        </a:solidFill>
                        <a:latin typeface="Cambria Math"/>
                      </a:rPr>
                      <m:t>𝒏</m:t>
                    </m:r>
                  </m:oMath>
                </a14:m>
                <a:r>
                  <a:rPr lang="ru-RU" sz="2000" b="1" i="1" dirty="0">
                    <a:solidFill>
                      <a:srgbClr val="7030A0"/>
                    </a:solidFill>
                    <a:latin typeface="+mj-lt"/>
                  </a:rPr>
                  <a:t> – натуральное число, называют </a:t>
                </a:r>
                <a:r>
                  <a:rPr lang="ru-RU" sz="2000" b="1" i="1" dirty="0" smtClean="0">
                    <a:solidFill>
                      <a:srgbClr val="7030A0"/>
                    </a:solidFill>
                    <a:latin typeface="+mj-lt"/>
                  </a:rPr>
                  <a:t>…</a:t>
                </a:r>
                <a:endParaRPr lang="ru-RU" sz="2000" b="1" i="1" dirty="0">
                  <a:solidFill>
                    <a:srgbClr val="7030A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24" y="1038193"/>
                <a:ext cx="6642660" cy="986167"/>
              </a:xfrm>
              <a:prstGeom prst="rect">
                <a:avLst/>
              </a:prstGeom>
              <a:blipFill rotWithShape="1">
                <a:blip r:embed="rId4"/>
                <a:stretch>
                  <a:fillRect l="-2294" b="-67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Прямоугольник 24"/>
          <p:cNvSpPr/>
          <p:nvPr/>
        </p:nvSpPr>
        <p:spPr>
          <a:xfrm>
            <a:off x="4382731" y="2845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94769" y="2849033"/>
            <a:ext cx="3000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Л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453925" y="2844962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823510" y="2844962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С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182061" y="2845267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535758" y="2844962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Ч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167222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3533 0.27531 " pathEditMode="relative" rAng="0" ptsTypes="AA">
                                      <p:cBhvr>
                                        <p:cTn id="12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74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0.00052 0.27592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00035 0.27747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3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95062E-6 L -0.00208 0.27531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95062E-6 L 0.00017 0.27655 " pathEditMode="relative" rAng="0" ptsTypes="AA">
                                      <p:cBhvr>
                                        <p:cTn id="36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95062E-6 L 0.00017 0.27593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95062E-6 L -0.00104 0.27624 " pathEditMode="relative" rAng="0" ptsTypes="AA">
                                      <p:cBhvr>
                                        <p:cTn id="48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95062E-6 L -0.00087 0.27593 " pathEditMode="relative" rAng="0" ptsTypes="AA">
                                      <p:cBhvr>
                                        <p:cTn id="54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95062E-6 L 0.0007 0.27531 " pathEditMode="relative" rAng="0" ptsTypes="AA">
                                      <p:cBhvr>
                                        <p:cTn id="60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2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3.33333E-6 L 0.35347 0.27685 " pathEditMode="relative" rAng="0" ptsTypes="AA">
                                      <p:cBhvr>
                                        <p:cTn id="66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74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33333E-6 L -0.00347 0.27747 " pathEditMode="relative" rAng="0" ptsTypes="AA">
                                      <p:cBhvr>
                                        <p:cTn id="72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3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7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-0.00208 0.27654 " pathEditMode="relative" rAng="0" ptsTypes="AA">
                                      <p:cBhvr>
                                        <p:cTn id="78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15764 0.27839 " pathEditMode="relative" rAng="0" ptsTypes="AA">
                                      <p:cBhvr>
                                        <p:cTn id="84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139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62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00086 0.27685 " pathEditMode="relative" rAng="0" ptsTypes="AA">
                                      <p:cBhvr>
                                        <p:cTn id="90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00018 0.27839 " pathEditMode="relative" rAng="0" ptsTypes="AA">
                                      <p:cBhvr>
                                        <p:cTn id="96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39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875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95062E-6 L 0.11892 0.27593 " pathEditMode="relative" rAng="0" ptsTypes="AA">
                                      <p:cBhvr>
                                        <p:cTn id="102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37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03854 0.27531 " pathEditMode="relative" rAng="0" ptsTypes="AA">
                                      <p:cBhvr>
                                        <p:cTn id="108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8" grpId="0"/>
      <p:bldP spid="28" grpId="1"/>
      <p:bldP spid="29" grpId="0"/>
      <p:bldP spid="29" grpId="1"/>
      <p:bldP spid="25" grpId="0"/>
      <p:bldP spid="25" grpId="1"/>
      <p:bldP spid="26" grpId="0"/>
      <p:bldP spid="26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0"/>
            <a:ext cx="1941671" cy="5892165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688947"/>
              </p:ext>
            </p:extLst>
          </p:nvPr>
        </p:nvGraphicFramePr>
        <p:xfrm>
          <a:off x="390004" y="4077072"/>
          <a:ext cx="612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С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К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Щ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Б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Й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775" y="1386272"/>
            <a:ext cx="5868988" cy="170816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800" b="1" i="1" dirty="0" smtClean="0">
                <a:solidFill>
                  <a:srgbClr val="7030A0"/>
                </a:solidFill>
              </a:rPr>
              <a:t>Так называют деление числителя и знаменателя дроби на одно и то же, не равное нулю, число.</a:t>
            </a:r>
            <a:endParaRPr lang="ru-RU" sz="2800" b="1" i="1" dirty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764032220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Таблица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130269"/>
              </p:ext>
            </p:extLst>
          </p:nvPr>
        </p:nvGraphicFramePr>
        <p:xfrm>
          <a:off x="384746" y="2790116"/>
          <a:ext cx="612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С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К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Щ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Б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Й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3627216"/>
            <a:ext cx="511432" cy="6610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-82483"/>
            <a:ext cx="1941671" cy="5892165"/>
          </a:xfrm>
          <a:prstGeom prst="rect">
            <a:avLst/>
          </a:prstGeom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899293"/>
              </p:ext>
            </p:extLst>
          </p:nvPr>
        </p:nvGraphicFramePr>
        <p:xfrm>
          <a:off x="381017" y="4688336"/>
          <a:ext cx="612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74875" y="2845450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31680" y="2845449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С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9117" y="2845450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Н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853306" y="2849458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К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93295" y="284945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71845" y="2849458"/>
            <a:ext cx="3529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Щ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218543" y="284945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О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32666" y="284945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93069" y="2849458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651487" y="284529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58775" y="1386272"/>
            <a:ext cx="5868988" cy="147732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400" b="1" i="1" dirty="0" smtClean="0">
                <a:solidFill>
                  <a:srgbClr val="7030A0"/>
                </a:solidFill>
              </a:rPr>
              <a:t>Так называют деление числителя и знаменателя дроби на одно и то же, не равное нулю, число.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382731" y="2845298"/>
            <a:ext cx="2856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Б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94769" y="2849033"/>
            <a:ext cx="2904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Д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453925" y="2844962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823510" y="2844962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182061" y="2845267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Й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739003" y="2856631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О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400050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07778 0.27685 " pathEditMode="relative" rAng="0" ptsTypes="AA">
                                      <p:cBhvr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89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95062E-6 L -0.15851 0.27624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34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95062E-6 L -0.0783 0.27531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95062E-6 L -0.19756 0.27531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78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0.11632 0.275 " pathEditMode="relative" rAng="0" ptsTypes="AA">
                                      <p:cBhvr>
                                        <p:cTn id="36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16" y="13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95062E-6 L -0.04028 0.27439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95062E-6 L -0.04045 0.27439 " pathEditMode="relative" rAng="0" ptsTypes="AA">
                                      <p:cBhvr>
                                        <p:cTn id="48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3.33333E-6 L 0.27413 0.27716 " pathEditMode="relative" rAng="0" ptsTypes="AA">
                                      <p:cBhvr>
                                        <p:cTn id="5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13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03993 0.27685 " pathEditMode="relative" rAng="0" ptsTypes="AA">
                                      <p:cBhvr>
                                        <p:cTn id="60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2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95062E-6 L 0.23559 0.27593 " pathEditMode="relative" rAng="0" ptsTypes="AA">
                                      <p:cBhvr>
                                        <p:cTn id="66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95062E-6 L -0.0783 0.2747 " pathEditMode="relative" rAng="0" ptsTypes="AA">
                                      <p:cBhvr>
                                        <p:cTn id="72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13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7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07882 0.27654 " pathEditMode="relative" rAng="0" ptsTypes="AA">
                                      <p:cBhvr>
                                        <p:cTn id="78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03819 0.27438 " pathEditMode="relative" rAng="0" ptsTypes="AA">
                                      <p:cBhvr>
                                        <p:cTn id="84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" y="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62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33333E-6 L 0.11875 0.27685 " pathEditMode="relative" rAng="0" ptsTypes="AA">
                                      <p:cBhvr>
                                        <p:cTn id="9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37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00139 0.275 " pathEditMode="relative" rAng="0" ptsTypes="AA">
                                      <p:cBhvr>
                                        <p:cTn id="96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3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875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-0.00191 0.275 " pathEditMode="relative" rAng="0" ptsTypes="AA">
                                      <p:cBhvr>
                                        <p:cTn id="102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3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8" grpId="0"/>
      <p:bldP spid="28" grpId="1"/>
      <p:bldP spid="25" grpId="0"/>
      <p:bldP spid="25" grpId="1"/>
      <p:bldP spid="26" grpId="0"/>
      <p:bldP spid="26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-99392"/>
            <a:ext cx="1941671" cy="5892165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405361"/>
              </p:ext>
            </p:extLst>
          </p:nvPr>
        </p:nvGraphicFramePr>
        <p:xfrm>
          <a:off x="358775" y="3446119"/>
          <a:ext cx="612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Б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Ы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Ж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В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Ы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Я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8775" y="1386272"/>
            <a:ext cx="5868988" cy="193899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400" b="1" i="1" dirty="0">
                <a:solidFill>
                  <a:srgbClr val="7030A0"/>
                </a:solidFill>
              </a:rPr>
              <a:t>Частное двух чисел или выражений, в котором </a:t>
            </a:r>
          </a:p>
          <a:p>
            <a:pPr>
              <a:lnSpc>
                <a:spcPct val="125000"/>
              </a:lnSpc>
            </a:pPr>
            <a:r>
              <a:rPr lang="ru-RU" sz="2400" b="1" i="1" dirty="0">
                <a:solidFill>
                  <a:srgbClr val="7030A0"/>
                </a:solidFill>
              </a:rPr>
              <a:t>знак деления обозначен чертой, называют …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3365617478"/>
      </p:ext>
    </p:extLst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Таблица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665630"/>
              </p:ext>
            </p:extLst>
          </p:nvPr>
        </p:nvGraphicFramePr>
        <p:xfrm>
          <a:off x="384746" y="2790116"/>
          <a:ext cx="612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Б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Д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О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Ж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И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Р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А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В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Ы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Н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j-lt"/>
                        </a:rPr>
                        <a:t>Е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0" y="3627216"/>
            <a:ext cx="511432" cy="6610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1" y="49047"/>
            <a:ext cx="1941671" cy="5892165"/>
          </a:xfrm>
          <a:prstGeom prst="rect">
            <a:avLst/>
          </a:prstGeom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373903"/>
              </p:ext>
            </p:extLst>
          </p:nvPr>
        </p:nvGraphicFramePr>
        <p:xfrm>
          <a:off x="381017" y="4688336"/>
          <a:ext cx="6120000" cy="480000"/>
        </p:xfrm>
        <a:graphic>
          <a:graphicData uri="http://schemas.openxmlformats.org/drawingml/2006/table">
            <a:tbl>
              <a:tblPr>
                <a:effectLst>
                  <a:outerShdw blurRad="63500" dist="63500" dir="5400000" sx="97000" sy="97000" algn="t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  <a:gridCol w="360000"/>
              </a:tblGrid>
              <a:tr h="480000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FFC000"/>
                        </a:solidFill>
                        <a:latin typeface="+mj-lt"/>
                      </a:endParaRPr>
                    </a:p>
                  </a:txBody>
                  <a:tcPr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774875" y="2845450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О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31680" y="2845449"/>
            <a:ext cx="2904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Д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9117" y="2845450"/>
            <a:ext cx="2856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Б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853306" y="284945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О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93295" y="2849458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71845" y="284945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Н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218543" y="284945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037566" y="2849458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Р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93069" y="2849458"/>
            <a:ext cx="3369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Ж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651487" y="2845298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И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58775" y="1386272"/>
            <a:ext cx="5868988" cy="86177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ru-RU" sz="2000" b="1" i="1" dirty="0">
                <a:solidFill>
                  <a:srgbClr val="7030A0"/>
                </a:solidFill>
              </a:rPr>
              <a:t>Частное двух чисел или выражений, в котором </a:t>
            </a:r>
          </a:p>
          <a:p>
            <a:pPr>
              <a:lnSpc>
                <a:spcPct val="125000"/>
              </a:lnSpc>
            </a:pPr>
            <a:r>
              <a:rPr lang="ru-RU" sz="2000" b="1" i="1" dirty="0">
                <a:solidFill>
                  <a:srgbClr val="7030A0"/>
                </a:solidFill>
              </a:rPr>
              <a:t>знак деления обозначен чертой, называют …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4382731" y="2845298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А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94769" y="2849033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Ы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453925" y="2844962"/>
            <a:ext cx="3048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Н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823510" y="2844962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182061" y="2845267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Е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739003" y="2856631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B050"/>
                </a:solidFill>
                <a:latin typeface="+mj-lt"/>
              </a:rPr>
              <a:t>В</a:t>
            </a:r>
            <a:endParaRPr lang="ru-RU" sz="12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196302" y="332299"/>
            <a:ext cx="2300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Анаграммы</a:t>
            </a:r>
          </a:p>
        </p:txBody>
      </p:sp>
    </p:spTree>
    <p:extLst>
      <p:ext uri="{BB962C8B-B14F-4D97-AF65-F5344CB8AC3E}">
        <p14:creationId xmlns:p14="http://schemas.microsoft.com/office/powerpoint/2010/main" val="212954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07813 0.27685 " pathEditMode="relative" rAng="0" ptsTypes="AA">
                                      <p:cBhvr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6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95062E-6 L -0.07917 0.275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8" y="13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0.03906 0.27808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11771 0.27685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95062E-6 L -0.07986 0.27624 " pathEditMode="relative" rAng="0" ptsTypes="AA">
                                      <p:cBhvr>
                                        <p:cTn id="36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95062E-6 L 0.03906 0.27686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95062E-6 L 0.03889 0.27624 " pathEditMode="relative" rAng="0" ptsTypes="AA">
                                      <p:cBhvr>
                                        <p:cTn id="48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-0.15798 0.275 " pathEditMode="relative" rAng="0" ptsTypes="AA">
                                      <p:cBhvr>
                                        <p:cTn id="54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99" y="13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95062E-6 L -0.15954 0.27624 " pathEditMode="relative" rAng="0" ptsTypes="AA">
                                      <p:cBhvr>
                                        <p:cTn id="60" dur="1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86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2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95062E-6 L -0.00329 0.27562 " pathEditMode="relative" rAng="0" ptsTypes="AA">
                                      <p:cBhvr>
                                        <p:cTn id="66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3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00209 0.27685 " pathEditMode="relative" rAng="0" ptsTypes="AA">
                                      <p:cBhvr>
                                        <p:cTn id="72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7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95062E-6 L 0.15417 0.27624 " pathEditMode="relative" rAng="0" ptsTypes="AA">
                                      <p:cBhvr>
                                        <p:cTn id="78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07969 0.27623 " pathEditMode="relative" rAng="0" ptsTypes="AA">
                                      <p:cBhvr>
                                        <p:cTn id="84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62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00034 0.27747 " pathEditMode="relative" rAng="0" ptsTypes="AA">
                                      <p:cBhvr>
                                        <p:cTn id="90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3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23507 0.27747 " pathEditMode="relative" rAng="0" ptsTypes="AA">
                                      <p:cBhvr>
                                        <p:cTn id="96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53" y="13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875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-0.00104 0.27685 " pathEditMode="relative" rAng="0" ptsTypes="AA">
                                      <p:cBhvr>
                                        <p:cTn id="102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3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8" grpId="0"/>
      <p:bldP spid="28" grpId="1"/>
      <p:bldP spid="25" grpId="0"/>
      <p:bldP spid="25" grpId="1"/>
      <p:bldP spid="26" grpId="0"/>
      <p:bldP spid="26" grpId="1"/>
      <p:bldP spid="31" grpId="0"/>
      <p:bldP spid="31" grpId="1"/>
      <p:bldP spid="32" grpId="0"/>
      <p:bldP spid="32" grpId="1"/>
      <p:bldP spid="33" grpId="0"/>
      <p:bldP spid="33" grpId="1"/>
      <p:bldP spid="37" grpId="0"/>
      <p:bldP spid="37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72440"/>
            <a:ext cx="9230949" cy="6785560"/>
            <a:chOff x="7800" y="3735"/>
            <a:chExt cx="2670" cy="2625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auto">
            <a:xfrm>
              <a:off x="7800" y="3735"/>
              <a:ext cx="2670" cy="262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8340" y="4335"/>
              <a:ext cx="1575" cy="14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cxnSp>
          <p:nvCxnSpPr>
            <p:cNvPr id="1029" name="AutoShape 5"/>
            <p:cNvCxnSpPr>
              <a:cxnSpLocks noChangeShapeType="1"/>
            </p:cNvCxnSpPr>
            <p:nvPr/>
          </p:nvCxnSpPr>
          <p:spPr bwMode="auto">
            <a:xfrm>
              <a:off x="9120" y="3735"/>
              <a:ext cx="30" cy="26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0" name="AutoShape 6"/>
            <p:cNvCxnSpPr>
              <a:cxnSpLocks noChangeShapeType="1"/>
            </p:cNvCxnSpPr>
            <p:nvPr/>
          </p:nvCxnSpPr>
          <p:spPr bwMode="auto">
            <a:xfrm>
              <a:off x="7800" y="5070"/>
              <a:ext cx="267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1" name="AutoShape 7"/>
            <p:cNvCxnSpPr>
              <a:cxnSpLocks noChangeShapeType="1"/>
            </p:cNvCxnSpPr>
            <p:nvPr/>
          </p:nvCxnSpPr>
          <p:spPr bwMode="auto">
            <a:xfrm flipH="1">
              <a:off x="8190" y="4140"/>
              <a:ext cx="1905" cy="181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2" name="AutoShape 8"/>
            <p:cNvCxnSpPr>
              <a:cxnSpLocks noChangeShapeType="1"/>
            </p:cNvCxnSpPr>
            <p:nvPr/>
          </p:nvCxnSpPr>
          <p:spPr bwMode="auto">
            <a:xfrm>
              <a:off x="8190" y="4140"/>
              <a:ext cx="1905" cy="18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31670"/>
            <a:ext cx="432048" cy="897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1827044"/>
            <a:ext cx="648073" cy="7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113" y="2457947"/>
            <a:ext cx="563743" cy="691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113" y="3515520"/>
            <a:ext cx="413567" cy="858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932" y="4231591"/>
            <a:ext cx="395474" cy="79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736" y="4231591"/>
            <a:ext cx="665898" cy="81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923" y="3691714"/>
            <a:ext cx="556317" cy="68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7668344" y="2172814"/>
            <a:ext cx="884323" cy="570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д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37634" y="747541"/>
            <a:ext cx="4203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б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16610" y="886040"/>
            <a:ext cx="3898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2437741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р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508484" y="4373108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313183" y="5642578"/>
            <a:ext cx="415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о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010653" y="5642578"/>
            <a:ext cx="476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3600" dirty="0">
                <a:ea typeface="Times New Roman"/>
              </a:rPr>
              <a:t>м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992119" y="4326941"/>
            <a:ext cx="4315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и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угольник 14"/>
              <p:cNvSpPr/>
              <p:nvPr/>
            </p:nvSpPr>
            <p:spPr>
              <a:xfrm>
                <a:off x="4860032" y="1828582"/>
                <a:ext cx="777601" cy="7837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1" i="1">
                          <a:latin typeface="Cambria Math"/>
                        </a:rPr>
                        <m:t>𝟖</m:t>
                      </m:r>
                      <m:f>
                        <m:fPr>
                          <m:ctrlPr>
                            <a:rPr lang="ru-RU" sz="24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400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ru-RU" sz="2400" b="1" i="1">
                              <a:latin typeface="Cambria Math"/>
                            </a:rPr>
                            <m:t>𝟑𝟎</m:t>
                          </m:r>
                        </m:den>
                      </m:f>
                    </m:oMath>
                  </m:oMathPara>
                </a14:m>
                <a:endParaRPr lang="ru-RU" sz="2400" b="1" dirty="0"/>
              </a:p>
            </p:txBody>
          </p:sp>
        </mc:Choice>
        <mc:Fallback xmlns=""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1828582"/>
                <a:ext cx="777601" cy="78374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073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mathematics-repetition.com/wp-content/uploads/2012/06/koord-p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26231"/>
            <a:ext cx="8880921" cy="117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06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4"/>
          <a:stretch/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96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7"/>
          <a:stretch/>
        </p:blipFill>
        <p:spPr bwMode="auto">
          <a:xfrm>
            <a:off x="316830" y="404664"/>
            <a:ext cx="8820025" cy="5967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83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>
            <a:grpSpLocks/>
          </p:cNvGrpSpPr>
          <p:nvPr/>
        </p:nvGrpSpPr>
        <p:grpSpPr bwMode="auto">
          <a:xfrm>
            <a:off x="1341438" y="4186238"/>
            <a:ext cx="1890712" cy="1463675"/>
            <a:chOff x="1164" y="793"/>
            <a:chExt cx="3569" cy="3086"/>
          </a:xfrm>
        </p:grpSpPr>
        <p:grpSp>
          <p:nvGrpSpPr>
            <p:cNvPr id="50234" name="Group 85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36" name="Picture 86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37" name="Picture 87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35" name="Picture 88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79"/>
          <p:cNvGrpSpPr>
            <a:grpSpLocks/>
          </p:cNvGrpSpPr>
          <p:nvPr/>
        </p:nvGrpSpPr>
        <p:grpSpPr bwMode="auto">
          <a:xfrm>
            <a:off x="5233988" y="4583113"/>
            <a:ext cx="1890712" cy="1463675"/>
            <a:chOff x="1164" y="793"/>
            <a:chExt cx="3569" cy="3086"/>
          </a:xfrm>
        </p:grpSpPr>
        <p:grpSp>
          <p:nvGrpSpPr>
            <p:cNvPr id="50230" name="Group 80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32" name="Picture 81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33" name="Picture 82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31" name="Picture 8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74"/>
          <p:cNvGrpSpPr>
            <a:grpSpLocks/>
          </p:cNvGrpSpPr>
          <p:nvPr/>
        </p:nvGrpSpPr>
        <p:grpSpPr bwMode="auto">
          <a:xfrm>
            <a:off x="3375025" y="4892675"/>
            <a:ext cx="1890713" cy="1463675"/>
            <a:chOff x="1164" y="793"/>
            <a:chExt cx="3569" cy="3086"/>
          </a:xfrm>
        </p:grpSpPr>
        <p:grpSp>
          <p:nvGrpSpPr>
            <p:cNvPr id="50226" name="Group 75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28" name="Picture 76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29" name="Picture 77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27" name="Picture 78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69"/>
          <p:cNvGrpSpPr>
            <a:grpSpLocks/>
          </p:cNvGrpSpPr>
          <p:nvPr/>
        </p:nvGrpSpPr>
        <p:grpSpPr bwMode="auto">
          <a:xfrm>
            <a:off x="3328988" y="1076325"/>
            <a:ext cx="1890712" cy="1463675"/>
            <a:chOff x="1164" y="793"/>
            <a:chExt cx="3569" cy="3086"/>
          </a:xfrm>
        </p:grpSpPr>
        <p:grpSp>
          <p:nvGrpSpPr>
            <p:cNvPr id="50222" name="Group 70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24" name="Picture 71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25" name="Picture 72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23" name="Picture 7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64"/>
          <p:cNvGrpSpPr>
            <a:grpSpLocks/>
          </p:cNvGrpSpPr>
          <p:nvPr/>
        </p:nvGrpSpPr>
        <p:grpSpPr bwMode="auto">
          <a:xfrm>
            <a:off x="6870700" y="4140200"/>
            <a:ext cx="1890713" cy="1463675"/>
            <a:chOff x="1164" y="793"/>
            <a:chExt cx="3569" cy="3086"/>
          </a:xfrm>
        </p:grpSpPr>
        <p:grpSp>
          <p:nvGrpSpPr>
            <p:cNvPr id="50218" name="Group 65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20" name="Picture 66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21" name="Picture 67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19" name="Picture 68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59"/>
          <p:cNvGrpSpPr>
            <a:grpSpLocks/>
          </p:cNvGrpSpPr>
          <p:nvPr/>
        </p:nvGrpSpPr>
        <p:grpSpPr bwMode="auto">
          <a:xfrm>
            <a:off x="0" y="4024313"/>
            <a:ext cx="1890713" cy="1463675"/>
            <a:chOff x="1164" y="793"/>
            <a:chExt cx="3569" cy="3086"/>
          </a:xfrm>
        </p:grpSpPr>
        <p:grpSp>
          <p:nvGrpSpPr>
            <p:cNvPr id="50214" name="Group 60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16" name="Picture 61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17" name="Picture 62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15" name="Picture 6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49"/>
          <p:cNvGrpSpPr>
            <a:grpSpLocks/>
          </p:cNvGrpSpPr>
          <p:nvPr/>
        </p:nvGrpSpPr>
        <p:grpSpPr bwMode="auto">
          <a:xfrm>
            <a:off x="307975" y="646113"/>
            <a:ext cx="1890713" cy="1463675"/>
            <a:chOff x="1164" y="793"/>
            <a:chExt cx="3569" cy="3086"/>
          </a:xfrm>
        </p:grpSpPr>
        <p:grpSp>
          <p:nvGrpSpPr>
            <p:cNvPr id="50210" name="Group 50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12" name="Picture 51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13" name="Picture 52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11" name="Picture 5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54"/>
          <p:cNvGrpSpPr>
            <a:grpSpLocks/>
          </p:cNvGrpSpPr>
          <p:nvPr/>
        </p:nvGrpSpPr>
        <p:grpSpPr bwMode="auto">
          <a:xfrm>
            <a:off x="7143750" y="1089025"/>
            <a:ext cx="1890713" cy="1463675"/>
            <a:chOff x="1164" y="793"/>
            <a:chExt cx="3569" cy="3086"/>
          </a:xfrm>
        </p:grpSpPr>
        <p:grpSp>
          <p:nvGrpSpPr>
            <p:cNvPr id="50206" name="Group 55"/>
            <p:cNvGrpSpPr>
              <a:grpSpLocks/>
            </p:cNvGrpSpPr>
            <p:nvPr/>
          </p:nvGrpSpPr>
          <p:grpSpPr bwMode="auto">
            <a:xfrm>
              <a:off x="1164" y="793"/>
              <a:ext cx="3432" cy="3086"/>
              <a:chOff x="1057" y="617"/>
              <a:chExt cx="3432" cy="3086"/>
            </a:xfrm>
          </p:grpSpPr>
          <p:pic>
            <p:nvPicPr>
              <p:cNvPr id="50208" name="Picture 56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71" y="617"/>
                <a:ext cx="3218" cy="30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209" name="Picture 57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002" t="8310" r="59102" b="77333"/>
              <a:stretch>
                <a:fillRect/>
              </a:stretch>
            </p:blipFill>
            <p:spPr bwMode="auto">
              <a:xfrm>
                <a:off x="1057" y="1779"/>
                <a:ext cx="778" cy="5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0207" name="Picture 58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83" t="8238" r="59953" b="76909"/>
            <a:stretch>
              <a:fillRect/>
            </a:stretch>
          </p:blipFill>
          <p:spPr bwMode="auto">
            <a:xfrm rot="10661775">
              <a:off x="4434" y="1720"/>
              <a:ext cx="299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26"/>
          <p:cNvGrpSpPr>
            <a:grpSpLocks/>
          </p:cNvGrpSpPr>
          <p:nvPr/>
        </p:nvGrpSpPr>
        <p:grpSpPr bwMode="auto">
          <a:xfrm>
            <a:off x="2797175" y="-1682750"/>
            <a:ext cx="1577975" cy="1682750"/>
            <a:chOff x="461" y="-1216"/>
            <a:chExt cx="2772" cy="2772"/>
          </a:xfrm>
        </p:grpSpPr>
        <p:sp>
          <p:nvSpPr>
            <p:cNvPr id="50204" name="Oval 19"/>
            <p:cNvSpPr>
              <a:spLocks noChangeArrowheads="1"/>
            </p:cNvSpPr>
            <p:nvPr/>
          </p:nvSpPr>
          <p:spPr bwMode="auto">
            <a:xfrm>
              <a:off x="1769" y="-107"/>
              <a:ext cx="839" cy="58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50205" name="Picture 10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" y="-1216"/>
              <a:ext cx="2772" cy="2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0187" name="Picture 11" descr="kamish0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850" y="3640138"/>
            <a:ext cx="1619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9364663" y="444500"/>
            <a:ext cx="1454150" cy="1350963"/>
            <a:chOff x="2732" y="395"/>
            <a:chExt cx="4141" cy="3492"/>
          </a:xfrm>
        </p:grpSpPr>
        <p:sp>
          <p:nvSpPr>
            <p:cNvPr id="50202" name="Oval 20"/>
            <p:cNvSpPr>
              <a:spLocks noChangeArrowheads="1"/>
            </p:cNvSpPr>
            <p:nvPr/>
          </p:nvSpPr>
          <p:spPr bwMode="auto">
            <a:xfrm>
              <a:off x="5142" y="724"/>
              <a:ext cx="1012" cy="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50203" name="Picture 12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2" y="395"/>
              <a:ext cx="4141" cy="3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24"/>
          <p:cNvGrpSpPr>
            <a:grpSpLocks/>
          </p:cNvGrpSpPr>
          <p:nvPr/>
        </p:nvGrpSpPr>
        <p:grpSpPr bwMode="auto">
          <a:xfrm>
            <a:off x="-1571625" y="3532188"/>
            <a:ext cx="1571625" cy="1349375"/>
            <a:chOff x="-2027" y="1888"/>
            <a:chExt cx="2584" cy="2117"/>
          </a:xfrm>
        </p:grpSpPr>
        <p:sp>
          <p:nvSpPr>
            <p:cNvPr id="50200" name="Oval 22"/>
            <p:cNvSpPr>
              <a:spLocks noChangeArrowheads="1"/>
            </p:cNvSpPr>
            <p:nvPr/>
          </p:nvSpPr>
          <p:spPr bwMode="auto">
            <a:xfrm>
              <a:off x="-1004" y="2023"/>
              <a:ext cx="625" cy="6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50201" name="Picture 1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27" y="1888"/>
              <a:ext cx="2584" cy="2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3"/>
          <p:cNvGrpSpPr>
            <a:grpSpLocks/>
          </p:cNvGrpSpPr>
          <p:nvPr/>
        </p:nvGrpSpPr>
        <p:grpSpPr bwMode="auto">
          <a:xfrm>
            <a:off x="-1389063" y="1725613"/>
            <a:ext cx="1389063" cy="1368425"/>
            <a:chOff x="-2002" y="0"/>
            <a:chExt cx="2002" cy="2113"/>
          </a:xfrm>
        </p:grpSpPr>
        <p:sp>
          <p:nvSpPr>
            <p:cNvPr id="50198" name="Oval 21"/>
            <p:cNvSpPr>
              <a:spLocks noChangeArrowheads="1"/>
            </p:cNvSpPr>
            <p:nvPr/>
          </p:nvSpPr>
          <p:spPr bwMode="auto">
            <a:xfrm>
              <a:off x="-978" y="461"/>
              <a:ext cx="658" cy="5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50199" name="Picture 14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02" y="0"/>
              <a:ext cx="2002" cy="2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0191" name="Picture 15" descr="kamish0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143500"/>
            <a:ext cx="1619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2" name="Picture 16" descr="kamish0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3" y="5143500"/>
            <a:ext cx="1619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3" name="Picture 17" descr="kamish0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4959350"/>
            <a:ext cx="1619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4" name="Picture 18" descr="kamish0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5143500"/>
            <a:ext cx="1619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0" name="Если316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Если б не было школ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175" y="63325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81" name="Rectangle 29"/>
          <p:cNvSpPr>
            <a:spLocks noChangeArrowheads="1"/>
          </p:cNvSpPr>
          <p:nvPr/>
        </p:nvSpPr>
        <p:spPr bwMode="auto">
          <a:xfrm>
            <a:off x="3154363" y="2217738"/>
            <a:ext cx="2900362" cy="1633537"/>
          </a:xfrm>
          <a:prstGeom prst="rect">
            <a:avLst/>
          </a:prstGeom>
          <a:solidFill>
            <a:srgbClr val="93FF93"/>
          </a:solidFill>
          <a:ln w="50800">
            <a:pattFill prst="sphere">
              <a:fgClr>
                <a:schemeClr val="tx1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 wrap="none" lIns="91430" tIns="45715" rIns="91430" bIns="45715" anchor="ctr"/>
          <a:lstStyle/>
          <a:p>
            <a:pPr algn="ctr"/>
            <a:r>
              <a:rPr lang="ru-RU" sz="4000" b="1">
                <a:solidFill>
                  <a:srgbClr val="2E3E00"/>
                </a:solidFill>
                <a:latin typeface="Comic Sans MS" pitchFamily="66" charset="0"/>
              </a:rPr>
              <a:t>Береги</a:t>
            </a:r>
          </a:p>
          <a:p>
            <a:pPr algn="ctr"/>
            <a:r>
              <a:rPr lang="ru-RU" sz="4000" b="1">
                <a:solidFill>
                  <a:srgbClr val="2E3E00"/>
                </a:solidFill>
                <a:latin typeface="Comic Sans MS" pitchFamily="66" charset="0"/>
              </a:rPr>
              <a:t>зрение!</a:t>
            </a:r>
          </a:p>
        </p:txBody>
      </p:sp>
      <p:sp>
        <p:nvSpPr>
          <p:cNvPr id="23582" name="AutoShape 30">
            <a:hlinkClick r:id="rId1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170363" y="4089400"/>
            <a:ext cx="801687" cy="627063"/>
          </a:xfrm>
          <a:prstGeom prst="actionButtonHome">
            <a:avLst/>
          </a:prstGeom>
          <a:solidFill>
            <a:srgbClr val="A3FFA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0" tIns="45715" rIns="91430" bIns="45715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80817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9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33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C 0.00174 -0.02825 0.00278 -0.04144 0.01424 -0.06436 C 0.01719 -0.08056 0.02813 -0.09931 0.03993 -0.10672 C 0.04549 -0.11389 0.05521 -0.11899 0.06285 -0.1213 C 0.07518 -0.12987 0.0625 -0.12223 0.08715 -0.12709 C 0.09844 -0.12894 0.11024 -0.13311 0.12118 -0.13612 C 0.13542 -0.13542 0.15226 -0.1426 0.16424 -0.13264 C 0.17518 -0.12315 0.16268 -0.1294 0.17274 -0.12524 C 0.1816 -0.11389 0.18386 -0.09746 0.19288 -0.08658 C 0.1934 -0.08403 0.19254 -0.08056 0.19427 -0.07917 C 0.19601 -0.07778 0.20486 -0.0838 0.20573 -0.08473 C 0.21337 -0.0919 0.20677 -0.08797 0.21285 -0.09561 C 0.21702 -0.10116 0.22309 -0.10325 0.22847 -0.10487 C 0.23386 -0.10834 0.23837 -0.11042 0.24427 -0.11227 C 0.25781 -0.12107 0.27344 -0.12014 0.28854 -0.12315 C 0.34149 -0.12223 0.37882 -0.12269 0.42708 -0.11598 C 0.43524 -0.11389 0.44323 -0.11065 0.45139 -0.10857 C 0.46719 -0.09815 0.45208 -0.10672 0.46997 -0.10139 C 0.49844 -0.09283 0.46545 -0.10209 0.48281 -0.09399 C 0.4967 -0.0875 0.49861 -0.08843 0.51285 -0.08658 C 0.51893 -0.0838 0.52518 -0.08172 0.53143 -0.07917 C 0.53577 -0.07292 0.5434 -0.07084 0.54965 -0.06829 C 0.56528 -0.0551 0.56858 -0.05 0.58715 -0.04607 C 0.59479 -0.0257 0.61354 -0.01875 0.62847 -0.00926 C 0.63681 -0.00371 0.64497 0.00509 0.65417 0.00902 C 0.66702 0.02152 0.66146 0.01712 0.67136 0.02384 C 0.67465 0.03101 0.67952 0.03125 0.6842 0.03657 C 0.69358 0.04768 0.70365 0.05787 0.71285 0.0699 C 0.71615 0.07384 0.71823 0.07986 0.72136 0.08425 C 0.72587 0.09097 0.73177 0.09722 0.73559 0.10462 C 0.74063 0.11481 0.74445 0.12361 0.75139 0.13217 C 0.75816 0.15439 0.77483 0.16666 0.78715 0.18379 C 0.79792 0.19861 0.80608 0.21689 0.81702 0.23148 C 0.81979 0.24467 0.81615 0.23379 0.82431 0.24421 C 0.83004 0.25162 0.83177 0.26134 0.83993 0.26458 C 0.84358 0.27129 0.84844 0.27453 0.85278 0.28101 C 0.85399 0.28287 0.85452 0.28495 0.85573 0.2868 C 0.85833 0.2905 0.86146 0.29398 0.86424 0.29768 C 0.86823 0.30277 0.87101 0.30439 0.87431 0.31064 C 0.88021 0.27129 0.86111 0.23541 0.84427 0.20555 C 0.84236 0.19837 0.84045 0.19699 0.83559 0.19282 C 0.82708 0.17569 0.80313 0.14212 0.78854 0.13402 C 0.78021 0.12939 0.7809 0.12546 0.77136 0.12291 C 0.75278 0.10555 0.73038 0.09722 0.70851 0.08981 C 0.68924 0.08333 0.67205 0.07569 0.65278 0.07337 C 0.63976 0.06875 0.62622 0.06527 0.61285 0.0625 C 0.59393 0.05416 0.5724 0.053 0.55278 0.05115 C 0.52986 0.05185 0.50677 0.05162 0.48403 0.05324 C 0.46997 0.05416 0.46823 0.05949 0.45712 0.0625 C 0.45139 0.06388 0.43993 0.06597 0.43993 0.0662 C 0.42431 0.0743 0.40764 0.0787 0.39132 0.08425 C 0.3842 0.0868 0.37969 0.09444 0.37274 0.09722 C 0.36667 0.103 0.36146 0.10763 0.35417 0.11018 C 0.3434 0.11944 0.33351 0.12962 0.32274 0.13958 C 0.32083 0.1412 0.32031 0.1449 0.3184 0.14699 C 0.31458 0.15162 0.30347 0.16435 0.29688 0.16712 C 0.29306 0.17384 0.28802 0.17731 0.2842 0.18379 C 0.27969 0.19143 0.27483 0.20115 0.27136 0.20949 C 0.26632 0.22106 0.27136 0.22476 0.26146 0.23148 C 0.25955 0.25 0.25833 0.24699 0.25261 0.26273 C 0.25208 0.26458 0.25208 0.26666 0.25139 0.26805 C 0.24827 0.27291 0.24132 0.28101 0.24132 0.28125 C 0.23976 0.28958 0.23993 0.29282 0.2342 0.29768 C 0.22726 0.3206 0.23594 0.29699 0.22708 0.31064 C 0.22344 0.3162 0.22049 0.32476 0.21702 0.33078 C 0.21649 0.3324 0.21563 0.33842 0.21563 0.33634 C 0.21563 0.3331 0.21615 0.33009 0.21702 0.32708 C 0.21771 0.32523 0.21893 0.32337 0.21997 0.32152 C 0.22153 0.31527 0.22361 0.31319 0.22708 0.30856 C 0.23177 0.2905 0.23941 0.28217 0.24827 0.26805 C 0.25799 0.25324 0.25139 0.2574 0.2599 0.25347 C 0.2625 0.24884 0.26597 0.24513 0.2684 0.24074 C 0.29045 0.20347 0.30643 0.17777 0.33976 0.15601 C 0.34601 0.15208 0.35052 0.14606 0.35712 0.14328 C 0.3625 0.13587 0.35712 0.14212 0.36702 0.13587 C 0.37518 0.13078 0.38247 0.125 0.39132 0.12129 C 0.39757 0.11504 0.40399 0.10856 0.41146 0.10648 C 0.42309 0.09722 0.43472 0.08402 0.44844 0.08055 C 0.45261 0.07708 0.45521 0.07361 0.4599 0.07152 C 0.46736 0.06504 0.475 0.05902 0.48281 0.05324 C 0.48837 0.04212 0.48229 0.05162 0.48993 0.04583 C 0.49913 0.03888 0.50643 0.02708 0.51684 0.02384 C 0.52413 0.01689 0.52691 0.01273 0.5342 0.00902 C 0.53698 0.00763 0.54288 0.00555 0.54288 0.00578 C 0.55278 -0.00788 0.54011 0.00694 0.55417 -0.00186 C 0.5724 -0.01343 0.55139 -0.00672 0.56858 -0.01112 C 0.58177 -0.01806 0.59479 -0.02709 0.60851 -0.03149 C 0.61528 -0.0382 0.62292 -0.04213 0.63143 -0.04607 C 0.6342 -0.04746 0.63993 -0.04977 0.63993 -0.04954 C 0.64566 -0.05741 0.63924 -0.05024 0.65 -0.05533 C 0.6566 -0.05834 0.65417 -0.06181 0.66285 -0.06436 C 0.66337 -0.06575 0.66441 -0.0676 0.66563 -0.06829 C 0.66927 -0.07014 0.67708 -0.07176 0.67708 -0.07153 C 0.68802 -0.08079 0.69983 -0.08866 0.71285 -0.09213 C 0.72066 -0.097 0.72865 -0.09931 0.73715 -0.10139 C 0.74722 -0.10672 0.75781 -0.11135 0.76858 -0.11413 C 0.77865 -0.12269 0.77379 -0.12038 0.78281 -0.12315 C 0.7875 -0.1294 0.80851 -0.13565 0.81563 -0.13797 C 0.82136 -0.14306 0.82882 -0.14676 0.83559 -0.14908 C 0.84583 -0.15764 0.83229 -0.14746 0.84844 -0.1544 C 0.85018 -0.1551 0.85122 -0.15741 0.85278 -0.15834 C 0.85452 -0.15926 0.8566 -0.1595 0.85851 -0.15996 C 0.87639 -0.1676 0.85556 -0.15903 0.87136 -0.16922 C 0.87483 -0.17153 0.87899 -0.17176 0.88281 -0.17292 C 0.89722 -0.17848 0.91077 -0.18195 0.9257 -0.18403 C 0.93281 -0.18681 0.93993 -0.1882 0.94705 -0.19121 C 0.95 -0.19075 0.95313 -0.19121 0.95573 -0.18959 C 0.95712 -0.18866 0.95712 -0.18403 0.95712 -0.1838 " pathEditMode="relative" rAng="0" ptsTypes="fffffffffffffffffffffffffffffffffffffffffffffffffffffffffffffffffffffffffffffffffffffffffffffffffffffffffffA">
                                      <p:cBhvr>
                                        <p:cTn id="37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39" presetID="4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96719 -0.175 C 0.96025 -0.0287 0.93837 0.07569 0.9165 0.07569 C 0.89445 0.07569 0.87518 -0.0287 0.86858 -0.175 C 0.8592 -0.0287 0.84063 0.07569 0.81823 0.07569 C 0.79601 0.07569 0.77656 -0.0287 0.77084 -0.175 C 0.76163 -0.0287 0.74236 0.07569 0.72031 0.07569 C 0.69809 0.07569 0.67587 -0.0287 0.66997 -0.175 C 0.66354 -0.0287 0.64427 0.07569 0.6191 0.07569 C 0.60035 0.07569 0.57778 -0.0287 0.57205 -0.175 C 0.56528 -0.0287 0.54323 0.07569 0.52136 0.07569 C 0.49948 0.07569 0.48004 -0.0287 0.47344 -0.175 C 0.46424 -0.0287 0.44531 0.07569 0.42327 0.07569 C 0.40122 0.07569 0.38195 -0.0287 0.37275 -0.175 C 0.36667 -0.0287 0.3474 0.07569 0.32535 0.07569 C 0.30295 0.07569 0.28073 -0.0287 0.275 -0.175 C 0.2684 -0.0287 0.24913 0.07569 0.22413 0.07569 C 0.20191 0.07569 0.18334 -0.0287 0.17709 -0.175 " pathEditMode="relative" rAng="0" ptsTypes="fffffffffffffffff">
                                      <p:cBhvr>
                                        <p:cTn id="4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14" y="1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4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7500"/>
                            </p:stCondLst>
                            <p:childTnLst>
                              <p:par>
                                <p:cTn id="46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4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2500"/>
                            </p:stCondLst>
                            <p:childTnLst>
                              <p:par>
                                <p:cTn id="53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6.2963E-6 C -0.00591 -0.01226 -0.00921 -0.01434 -0.01702 -0.02476 C -0.02049 -0.02939 -0.02848 -0.03633 -0.02848 -0.03633 C -0.06893 -0.03564 -0.10955 -0.03541 -0.15001 -0.03425 C -0.15955 -0.03402 -0.1691 -0.02545 -0.17848 -0.02291 C -0.18247 -0.01782 -0.18612 -0.01388 -0.19133 -0.01157 C -0.20921 0.00718 -0.19948 -0.00416 -0.21563 0.01714 C -0.21702 0.01899 -0.21997 0.02269 -0.21997 0.02269 C -0.2224 0.02918 -0.22327 0.03496 -0.22709 0.04005 C -0.2283 0.04677 -0.22883 0.05047 -0.23143 0.05718 C -0.23403 0.06367 -0.23994 0.07617 -0.23994 0.07617 C -0.24219 0.08843 -0.24636 0.09978 -0.24844 0.11228 C -0.25035 0.12362 -0.2507 0.13728 -0.25139 0.14862 C -0.25226 0.14677 -0.25313 0.14445 -0.25417 0.14283 C -0.25643 0.13936 -0.26129 0.13334 -0.26129 0.13334 C -0.26476 0.12038 -0.27153 0.11575 -0.27848 0.10672 C -0.28212 0.10186 -0.2849 0.0963 -0.28855 0.09144 C -0.29567 0.08195 -0.30556 0.07478 -0.31424 0.06853 C -0.33108 0.05649 -0.31945 0.06066 -0.33282 0.05718 C -0.34202 0.05093 -0.35278 0.04816 -0.36285 0.04561 C -0.37987 0.03681 -0.36233 0.04468 -0.39705 0.04005 C -0.40244 0.03936 -0.40747 0.03635 -0.41285 0.03612 C -0.479 0.03427 -0.54514 0.03496 -0.61129 0.03427 C -0.63751 0.03519 -0.66303 0.02825 -0.6856 0.04561 C -0.69185 0.06205 -0.68386 0.04538 -0.70139 0.05904 C -0.70643 0.06297 -0.71198 0.06621 -0.71702 0.07038 C -0.7191 0.072 -0.72101 0.07408 -0.72275 0.07617 C -0.72431 0.07802 -0.72535 0.08056 -0.72709 0.08195 C -0.73212 0.08612 -0.73889 0.08959 -0.74428 0.0933 C -0.74862 0.10232 -0.75504 0.10209 -0.76129 0.10857 C -0.76476 0.11228 -0.76806 0.11598 -0.77136 0.11992 C -0.77935 0.12941 -0.78612 0.13959 -0.79428 0.14862 C -0.80018 0.15533 -0.79862 0.15024 -0.80712 0.15811 C -0.81528 0.16575 -0.8106 0.16482 -0.81702 0.17339 C -0.82431 0.18311 -0.8323 0.1926 -0.84133 0.20001 C -0.85087 0.21668 -0.86025 0.23473 -0.87136 0.24955 C -0.87501 0.2595 -0.87692 0.25718 -0.88143 0.26459 C -0.89028 0.27918 -0.89931 0.29468 -0.90712 0.31043 C -0.91424 0.32478 -0.9158 0.3426 -0.92709 0.35232 C -0.929 0.36482 -0.93664 0.38265 -0.94428 0.39052 C -0.94896 0.40927 -0.94167 0.38172 -0.94844 0.40186 C -0.95521 0.42223 -0.94792 0.4058 -0.95417 0.41899 C -0.95487 0.42408 -0.95539 0.42941 -0.95712 0.43427 C -0.95782 0.43635 -0.95921 0.43797 -0.9599 0.44005 C -0.9606 0.44191 -0.96129 0.44746 -0.96129 0.44561 C -0.96129 0.43543 -0.95678 0.42779 -0.95001 0.42478 C -0.94532 0.41853 -0.93907 0.41806 -0.93282 0.41529 C -0.92466 0.40441 -0.91094 0.40649 -0.90001 0.40371 C -0.8724 0.40441 -0.84462 0.40371 -0.81702 0.40556 C -0.81442 0.4058 -0.81233 0.40857 -0.8099 0.4095 C -0.80105 0.4132 -0.79185 0.41505 -0.78282 0.41899 C -0.77292 0.42339 -0.7573 0.4463 -0.74705 0.4551 C -0.74254 0.46737 -0.73612 0.46876 -0.72848 0.47617 C -0.72327 0.48126 -0.72327 0.48658 -0.71702 0.48936 C -0.71268 0.49561 -0.7066 0.50001 -0.70278 0.50672 C -0.6948 0.52107 -0.70053 0.51505 -0.69271 0.52177 C -0.6908 0.5257 -0.68907 0.52941 -0.68716 0.53334 C -0.68577 0.53612 -0.68664 0.53982 -0.6856 0.54283 C -0.68473 0.54515 -0.68282 0.54677 -0.68143 0.54862 C -0.67969 0.55649 -0.67692 0.56019 -0.67414 0.5676 C -0.67362 0.57015 -0.67327 0.57269 -0.67275 0.57524 C -0.6724 0.57709 -0.67275 0.5808 -0.67136 0.5808 C -0.66962 0.5808 -0.66945 0.57709 -0.66858 0.57524 C -0.66615 0.56367 -0.6606 0.55325 -0.65417 0.54468 C -0.65157 0.5338 -0.65383 0.54029 -0.64428 0.52755 C -0.6323 0.51158 -0.6191 0.49445 -0.60278 0.48751 C -0.59844 0.48195 -0.59567 0.47848 -0.58994 0.47617 C -0.58317 0.46714 -0.5783 0.4683 -0.56858 0.46668 C -0.5158 0.44746 -0.45869 0.4632 -0.40417 0.46853 C -0.39393 0.47316 -0.38351 0.4764 -0.37275 0.47802 C -0.36407 0.48635 -0.37101 0.48103 -0.35278 0.4838 C -0.34462 0.48496 -0.33664 0.48774 -0.32848 0.48936 C -0.32379 0.49168 -0.31893 0.49306 -0.31424 0.49515 C -0.30921 0.49978 -0.31164 0.49908 -0.30712 0.49908 " pathEditMode="relative" ptsTypes="fffffffffffffffffffffffffffffffffffffffffffffffffffffffffffffffffffffffffA">
                                      <p:cBhvr>
                                        <p:cTn id="57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59" presetID="5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712 0.49908 C -0.36129 0.55209 -0.41754 0.57223 -0.43646 0.54792 C -0.45417 0.52709 -0.43421 0.46412 -0.39098 0.40093 C -0.34775 0.33866 -0.29914 0.30116 -0.2816 0.32292 C -0.2625 0.34561 -0.2948 0.40625 -0.35122 0.45348 C -0.40799 0.49862 -0.46372 0.51482 -0.48056 0.49445 C -0.49844 0.47223 -0.47934 0.40672 -0.4382 0.34445 C -0.39445 0.28218 -0.34358 0.24653 -0.32639 0.26783 C -0.30851 0.29005 -0.3415 0.34977 -0.39671 0.39653 C -0.45278 0.44352 -0.50782 0.46088 -0.5257 0.43912 C -0.54427 0.41621 -0.52622 0.35047 -0.48299 0.2875 C -0.44011 0.22639 -0.38959 0.18982 -0.37049 0.21389 C -0.35434 0.23287 -0.38733 0.29422 -0.44132 0.34121 C -0.49636 0.38866 -0.55469 0.40394 -0.57205 0.38264 C -0.58872 0.36204 -0.57014 0.29537 -0.52743 0.23357 C -0.48334 0.17037 -0.43403 0.13635 -0.41632 0.15834 C -0.39896 0.17848 -0.43073 0.23889 -0.48646 0.28519 C -0.54202 0.33102 -0.59914 0.35 -0.6158 0.32894 C -0.63559 0.30487 -0.61407 0.24144 -0.57084 0.17894 C -0.52743 0.11598 -0.47813 0.08149 -0.46025 0.10348 C -0.44323 0.125 -0.4757 0.18403 -0.53021 0.23149 C -0.58612 0.27662 -0.6448 0.29399 -0.66007 0.27524 C -0.67796 0.25348 -0.65695 0.18635 -0.61546 0.12338 C -0.57205 0.06204 -0.52309 0.02825 -0.50487 0.04931 C -0.48959 0.06922 -0.52049 0.12801 -0.57552 0.17709 C -0.63039 0.22292 -0.68889 0.23982 -0.7066 0.21783 C -0.72275 0.19862 -0.70365 0.13033 -0.66042 0.06667 C -0.61702 0.00487 -0.5691 -0.02824 -0.55174 -0.0074 C -0.53351 0.01412 -0.56528 0.07338 -0.62066 0.11945 C -0.6757 0.16528 -0.73368 0.18612 -0.7507 0.16459 C -0.76771 0.14213 -0.74723 0.07709 -0.704 0.01389 C -0.6599 -0.04791 -0.61146 -0.08078 -0.59445 -0.05925 C -0.57848 -0.03981 -0.60816 0.01713 -0.66528 0.06135 " pathEditMode="relative" rAng="-2847123" ptsTypes="fffffffffffffffffffffffffffffffff">
                                      <p:cBhvr>
                                        <p:cTn id="60" dur="1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44" y="-2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6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69500"/>
                            </p:stCondLst>
                            <p:childTnLst>
                              <p:par>
                                <p:cTn id="66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74000"/>
                            </p:stCondLst>
                            <p:childTnLst>
                              <p:par>
                                <p:cTn id="69" presetID="5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528 0.06135 L -0.43438 0.05764 C -0.38785 0.05811 -0.35296 0.08519 -0.32605 0.12061 C -0.30591 0.16945 -0.31632 0.22709 -0.34879 0.2875 L -0.46077 0.54352 " pathEditMode="relative" rAng="-1768837" ptsTypes="FffFF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18" y="1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7000"/>
                            </p:stCondLst>
                            <p:childTnLst>
                              <p:par>
                                <p:cTn id="7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4.07407E-6 C 0.00469 -0.00649 0.00573 -0.00926 0.01111 -0.01158 C 0.01545 -0.01991 0.02032 -0.02917 0.02743 -0.03241 C 0.0323 -0.03681 0.03802 -0.03936 0.04254 -0.04399 C 0.05052 -0.05186 0.0599 -0.0588 0.06858 -0.06482 C 0.07691 -0.07616 0.08698 -0.07894 0.09723 -0.0838 C 0.1191 -0.09399 0.12813 -0.09977 0.15209 -0.10301 C 0.19375 -0.10232 0.23525 -0.10301 0.27674 -0.10116 C 0.27813 -0.10116 0.2783 -0.09769 0.27952 -0.09723 C 0.29358 -0.09074 0.31146 -0.08588 0.32605 -0.08195 C 0.33594 -0.07315 0.32327 -0.08334 0.33716 -0.07639 C 0.35087 -0.06945 0.3625 -0.05649 0.37691 -0.05162 C 0.38664 -0.03774 0.40191 -0.0338 0.41389 -0.02477 C 0.42049 -0.01991 0.43438 -0.01343 0.43438 -0.0132 C 0.43993 -0.00209 0.44705 0.00601 0.45643 0.00949 C 0.46407 0.01574 0.47101 0.02314 0.4783 0.03032 C 0.4849 0.0368 0.48941 0.04676 0.49618 0.05324 C 0.50382 0.06041 0.51094 0.06805 0.51806 0.07615 C 0.52691 0.08611 0.54202 0.10069 0.54688 0.1162 C 0.54948 0.12476 0.54983 0.12986 0.55105 0.13888 C 0.55677 0.12662 0.55712 0.11041 0.56198 0.09699 C 0.56754 0.08194 0.57431 0.06736 0.58108 0.05324 C 0.58559 0.04398 0.58438 0.0412 0.59063 0.03217 C 0.59445 0.01828 0.60226 0.00648 0.6099 -0.00394 C 0.62032 -0.01806 0.60816 -0.00487 0.61684 -0.01922 C 0.61789 -0.02084 0.61962 -0.02153 0.62084 -0.02292 C 0.62917 -0.03218 0.63611 -0.04213 0.64688 -0.04584 C 0.65573 -0.0551 0.6691 -0.05903 0.67969 -0.06297 C 0.68559 -0.06505 0.69757 -0.06875 0.69757 -0.06852 C 0.75105 -0.0669 0.74184 -0.07061 0.77014 -0.06297 C 0.77934 -0.05278 0.79098 -0.04769 0.80191 -0.0419 C 0.8073 -0.03889 0.81094 -0.03473 0.81684 -0.03241 C 0.82188 -0.02801 0.825 -0.02292 0.83056 -0.01922 C 0.8316 -0.01783 0.83212 -0.01621 0.83334 -0.01528 C 0.83455 -0.01436 0.83611 -0.01459 0.83733 -0.01343 C 0.84983 -0.00047 0.83941 -0.00625 0.84827 -0.00209 C 0.85348 0.00509 0.85261 0.00902 0.8566 0.01713 C 0.85903 0.02708 0.86771 0.04166 0.87292 0.04953 C 0.87344 0.05208 0.87448 0.05949 0.87448 0.05694 C 0.87448 0.04861 0.8724 0.04051 0.87171 0.03217 C 0.87014 0.0125 0.86927 -0.00718 0.86771 -0.02686 C 0.86702 -0.0338 0.86598 -0.04074 0.86476 -0.04769 C 0.86424 -0.05162 0.86216 -0.05926 0.86216 -0.05903 C 0.85921 -0.09746 0.84861 -0.13519 0.84011 -0.17153 C 0.83959 -0.17454 0.83716 -0.17639 0.83594 -0.17917 C 0.83316 -0.18612 0.83021 -0.19468 0.82778 -0.20209 C 0.82205 -0.22061 0.80834 -0.24815 0.7948 -0.25533 C 0.78681 -0.2669 0.79549 -0.25533 0.78403 -0.26667 C 0.77882 -0.27176 0.77396 -0.27871 0.76893 -0.2838 C 0.75504 -0.29723 0.73907 -0.30672 0.72379 -0.31621 C 0.71372 -0.32246 0.70417 -0.32963 0.69341 -0.33334 C 0.68004 -0.34283 0.66441 -0.35301 0.64966 -0.35625 C 0.63716 -0.36343 0.64427 -0.35996 0.62361 -0.36574 C 0.62084 -0.36644 0.61528 -0.36783 0.61528 -0.3676 C 0.59375 -0.38287 0.56563 -0.38241 0.54271 -0.38496 C 0.54757 -0.39121 0.55052 -0.39468 0.55643 -0.4 C 0.56233 -0.4051 0.55556 -0.40348 0.56337 -0.40764 C 0.56546 -0.4088 0.56806 -0.40857 0.57014 -0.40973 C 0.57587 -0.4125 0.58108 -0.41598 0.58664 -0.41922 C 0.59011 -0.4213 0.5974 -0.42292 0.5974 -0.42269 C 0.60486 -0.42987 0.61372 -0.42871 0.62223 -0.43056 C 0.70191 -0.46737 0.79879 -0.43403 0.88525 -0.42871 C 0.89601 -0.42593 0.90278 -0.42153 0.91285 -0.41922 C 0.91736 -0.41505 0.92171 -0.41297 0.92639 -0.40973 C 0.93004 -0.40487 0.93282 -0.40232 0.9375 -0.4 C 0.94671 -0.38797 0.94427 -0.37848 0.94427 -0.36019 " pathEditMode="relative" rAng="0" ptsTypes="fffffffffffffffffffffffffffffffffffffffffffffffffffffffffffffffffA">
                                      <p:cBhvr>
                                        <p:cTn id="73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57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5000"/>
                            </p:stCondLst>
                            <p:childTnLst>
                              <p:par>
                                <p:cTn id="75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94427 -0.36019 C 0.94427 -0.31621 0.87709 -0.2801 0.79549 -0.2801 C 0.69913 -0.2801 0.66441 -0.32014 0.64983 -0.34422 L 0.6349 -0.37616 C 0.61979 -0.40024 0.58264 -0.44028 0.47413 -0.44028 C 0.40452 -0.44028 0.3257 -0.40417 0.3257 -0.36019 C 0.3257 -0.31621 0.40452 -0.2801 0.47413 -0.2801 C 0.58264 -0.2801 0.61979 -0.32014 0.6349 -0.34422 L 0.64983 -0.37616 C 0.66441 -0.40024 0.69913 -0.44028 0.79549 -0.44028 C 0.87709 -0.44028 0.94427 -0.40417 0.94427 -0.36019 Z " pathEditMode="relative" rAng="0" ptsTypes="ffFffffFfff">
                                      <p:cBhvr>
                                        <p:cTn id="76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91000"/>
                            </p:stCondLst>
                            <p:childTnLst>
                              <p:par>
                                <p:cTn id="78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91500"/>
                            </p:stCondLst>
                            <p:childTnLst>
                              <p:par>
                                <p:cTn id="82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96000"/>
                            </p:stCondLst>
                            <p:childTnLst>
                              <p:par>
                                <p:cTn id="8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C 0.0276 0.00394 0.04444 0.00926 0.06441 0.03426 C 0.06614 0.03889 0.06857 0.04306 0.07014 0.04792 C 0.07587 0.06528 0.06718 0.04676 0.0743 0.06088 C 0.07725 0.07732 0.08073 0.09399 0.08298 0.11042 C 0.08264 0.12686 0.08871 0.1838 0.07569 0.20949 C 0.07118 0.22848 0.07465 0.22246 0.06857 0.23056 C 0.06614 0.24028 0.06423 0.25047 0.06007 0.25903 C 0.05798 0.2757 0.0559 0.29468 0.05156 0.31042 C 0.05017 0.31551 0.04843 0.32061 0.04722 0.3257 C 0.0467 0.32755 0.04479 0.3301 0.04583 0.33149 C 0.04687 0.33287 0.04757 0.32871 0.04861 0.32755 C 0.05 0.32616 0.05139 0.325 0.05295 0.32385 C 0.05781 0.32014 0.0618 0.3176 0.0658 0.31227 C 0.08819 0.31366 0.11059 0.31528 0.13298 0.31806 C 0.146 0.32408 0.15955 0.32477 0.17291 0.3294 C 0.17951 0.33172 0.18698 0.33449 0.19288 0.33912 C 0.19496 0.34074 0.19652 0.34329 0.19861 0.34468 C 0.20173 0.34676 0.20538 0.34676 0.20868 0.34862 C 0.21771 0.35394 0.22552 0.36158 0.23437 0.3676 C 0.23819 0.37014 0.24583 0.37524 0.24583 0.37524 C 0.25191 0.38357 0.26007 0.38959 0.26857 0.39237 C 0.27604 0.40232 0.28472 0.40811 0.29427 0.4132 C 0.29982 0.42061 0.30538 0.42987 0.31284 0.43241 C 0.31337 0.43496 0.31319 0.43797 0.31441 0.44005 C 0.31527 0.44167 0.31736 0.44074 0.31857 0.4419 C 0.32361 0.44723 0.32847 0.45301 0.33298 0.45903 C 0.33837 0.46621 0.34184 0.47477 0.34722 0.48195 C 0.35104 0.49213 0.35451 0.49977 0.36146 0.50672 C 0.36371 0.51574 0.37257 0.52315 0.37725 0.5294 C 0.37847 0.53102 0.37899 0.53334 0.38003 0.53519 C 0.39305 0.55649 0.39705 0.56505 0.40573 0.58866 C 0.41059 0.62848 0.40955 0.66852 0.41284 0.70857 C 0.41406 0.72199 0.41701 0.73519 0.41857 0.74862 C 0.41753 0.71621 0.42257 0.7051 0.40868 0.68565 C 0.40642 0.67662 0.39965 0.67292 0.39427 0.66667 C 0.38628 0.65718 0.38576 0.65718 0.37725 0.64954 C 0.36962 0.64283 0.36562 0.63612 0.35729 0.63241 C 0.35087 0.62385 0.3375 0.61806 0.32864 0.61528 C 0.3217 0.60602 0.30955 0.60718 0.3 0.60371 C 0.29045 0.59514 0.2783 0.59375 0.26718 0.59237 C 0.17465 0.55787 0.07187 0.56412 -0.02136 0.59422 C -0.02882 0.60417 -0.04132 0.60625 -0.05139 0.60949 C -0.06146 0.62014 -0.06997 0.62176 -0.08143 0.62662 C -0.08698 0.63449 -0.10191 0.63843 -0.1099 0.64375 C -0.11511 0.6544 -0.12066 0.6632 -0.12709 0.67246 C -0.12882 0.67963 -0.13091 0.68149 -0.13559 0.68565 C -0.14219 0.69908 -0.13837 0.69468 -0.14566 0.70093 C -0.14879 0.70764 -0.15018 0.70996 -0.15573 0.71227 C -0.16216 0.7213 -0.154 0.71065 -0.16424 0.71991 C -0.16841 0.72362 -0.17049 0.72709 -0.1757 0.7294 C -0.18004 0.73542 -0.18282 0.74283 -0.18716 0.74862 C -0.19202 0.76204 -0.18993 0.75348 -0.18993 0.77524 " pathEditMode="relative" rAng="0" ptsTypes="ffffffffffffffffffffffffffffffffffffffffffffffffffffA">
                                      <p:cBhvr>
                                        <p:cTn id="86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3000"/>
                            </p:stCondLst>
                            <p:childTnLst>
                              <p:par>
                                <p:cTn id="88" presetID="1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993 0.77523 C -0.0625 0.67894 -0.00278 0.50278 -0.05469 0.37986 C -0.00278 0.50278 0.14045 0.52408 0.2684 0.42801 C 0.14045 0.52408 0.08333 0.70047 0.13541 0.82361 C 0.08333 0.70047 -0.0625 0.67894 -0.18993 0.77523 Z " pathEditMode="relative" rAng="-1763839" ptsTypes="fffff">
                                      <p:cBhvr>
                                        <p:cTn id="89" dur="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34" y="-1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9000"/>
                            </p:stCondLst>
                            <p:childTnLst>
                              <p:par>
                                <p:cTn id="91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15000"/>
                            </p:stCondLst>
                            <p:childTnLst>
                              <p:par>
                                <p:cTn id="94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1000"/>
                            </p:stCondLst>
                            <p:childTnLst>
                              <p:par>
                                <p:cTn id="97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27000"/>
                            </p:stCondLst>
                            <p:childTnLst>
                              <p:par>
                                <p:cTn id="100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33000"/>
                            </p:stCondLst>
                            <p:childTnLst>
                              <p:par>
                                <p:cTn id="103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39000"/>
                            </p:stCondLst>
                            <p:childTnLst>
                              <p:par>
                                <p:cTn id="106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45000"/>
                            </p:stCondLst>
                            <p:childTnLst>
                              <p:par>
                                <p:cTn id="109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51000"/>
                            </p:stCondLst>
                            <p:childTnLst>
                              <p:par>
                                <p:cTn id="112" presetID="8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57000"/>
                            </p:stCondLst>
                            <p:childTnLst>
                              <p:par>
                                <p:cTn id="1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2000"/>
                                        <p:tgtEl>
                                          <p:spTgt spid="23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59000"/>
                            </p:stCondLst>
                            <p:childTnLst>
                              <p:par>
                                <p:cTn id="1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1" dur="10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80"/>
                </p:tgtEl>
              </p:cMediaNode>
            </p:audio>
          </p:childTnLst>
        </p:cTn>
      </p:par>
    </p:tnLst>
    <p:bldLst>
      <p:bldP spid="23581" grpId="0" animBg="1"/>
      <p:bldP spid="2358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«Лесенка достижений»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5184775"/>
          </a:xfrm>
        </p:spPr>
        <p:txBody>
          <a:bodyPr/>
          <a:lstStyle/>
          <a:p>
            <a:r>
              <a:rPr lang="ru-RU" sz="36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Сегодня на уроке я научился…</a:t>
            </a:r>
          </a:p>
          <a:p>
            <a:r>
              <a:rPr lang="ru-RU" sz="36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Мне было интересно..</a:t>
            </a:r>
          </a:p>
          <a:p>
            <a:r>
              <a:rPr lang="ru-RU" sz="36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Мне было трудно…</a:t>
            </a:r>
          </a:p>
          <a:p>
            <a:r>
              <a:rPr lang="ru-RU" sz="36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Я понял, что…</a:t>
            </a:r>
          </a:p>
          <a:p>
            <a:r>
              <a:rPr lang="ru-RU" sz="36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Я почувствовал, что…</a:t>
            </a:r>
          </a:p>
          <a:p>
            <a:r>
              <a:rPr lang="ru-RU" sz="36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Больше всего мне понравилось…</a:t>
            </a:r>
          </a:p>
          <a:p>
            <a:r>
              <a:rPr lang="ru-RU" sz="36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Своей работой на уроке я доволен (не совсем, не доволен), потому что…</a:t>
            </a:r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844675"/>
            <a:ext cx="1793875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1916113"/>
            <a:ext cx="1617662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59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864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789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33375"/>
            <a:ext cx="5783263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76250"/>
            <a:ext cx="571658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04813"/>
            <a:ext cx="55848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971550" y="5229225"/>
            <a:ext cx="72723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6000" b="1">
                <a:solidFill>
                  <a:srgbClr val="FFCC00"/>
                </a:solidFill>
                <a:latin typeface="Monotype Corsiva" pitchFamily="66" charset="0"/>
              </a:rPr>
              <a:t>СПАСИБО ЗА ИГРУ!</a:t>
            </a:r>
          </a:p>
        </p:txBody>
      </p:sp>
    </p:spTree>
    <p:extLst>
      <p:ext uri="{BB962C8B-B14F-4D97-AF65-F5344CB8AC3E}">
        <p14:creationId xmlns:p14="http://schemas.microsoft.com/office/powerpoint/2010/main" val="4063784117"/>
      </p:ext>
    </p:extLst>
  </p:cSld>
  <p:clrMapOvr>
    <a:masterClrMapping/>
  </p:clrMapOvr>
  <p:transition>
    <p:sndAc>
      <p:stSnd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 autoUpdateAnimBg="0"/>
    </p:bldLst>
  </p:timing>
</p:sld>
</file>

<file path=ppt/theme/theme1.xml><?xml version="1.0" encoding="utf-8"?>
<a:theme xmlns:a="http://schemas.openxmlformats.org/drawingml/2006/main" name="2_Оформление по умолчанию">
  <a:themeElements>
    <a:clrScheme name="Оформление по умолчанию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893</Words>
  <Application>Microsoft Office PowerPoint</Application>
  <PresentationFormat>Экран (4:3)</PresentationFormat>
  <Paragraphs>446</Paragraphs>
  <Slides>39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39</vt:i4>
      </vt:variant>
    </vt:vector>
  </HeadingPairs>
  <TitlesOfParts>
    <vt:vector size="41" baseType="lpstr">
      <vt:lpstr>2_Оформление по умолчанию</vt:lpstr>
      <vt:lpstr>8_Тема Office</vt:lpstr>
      <vt:lpstr>Презентация PowerPoint</vt:lpstr>
      <vt:lpstr>6 класс  Открытый урок по математике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«Лесенка достижений»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www.PHILka.RU</dc:creator>
  <cp:lastModifiedBy>www.PHILka.RU</cp:lastModifiedBy>
  <cp:revision>62</cp:revision>
  <dcterms:created xsi:type="dcterms:W3CDTF">2017-02-08T00:07:07Z</dcterms:created>
  <dcterms:modified xsi:type="dcterms:W3CDTF">2017-03-04T06:11:57Z</dcterms:modified>
</cp:coreProperties>
</file>