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966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1800199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Портфолио </a:t>
            </a:r>
            <a:r>
              <a:rPr lang="en-US" sz="7200" b="1" dirty="0" smtClean="0">
                <a:solidFill>
                  <a:srgbClr val="002060"/>
                </a:solidFill>
              </a:rPr>
              <a:t/>
            </a:r>
            <a:br>
              <a:rPr lang="en-US" sz="7200" b="1" dirty="0" smtClean="0">
                <a:solidFill>
                  <a:srgbClr val="002060"/>
                </a:solidFill>
              </a:rPr>
            </a:br>
            <a:r>
              <a:rPr lang="ru-RU" sz="5400" b="1" dirty="0" smtClean="0">
                <a:solidFill>
                  <a:srgbClr val="002060"/>
                </a:solidFill>
              </a:rPr>
              <a:t>ученика </a:t>
            </a:r>
            <a:r>
              <a:rPr lang="ru-RU" sz="5400" b="1" dirty="0" smtClean="0">
                <a:solidFill>
                  <a:srgbClr val="002060"/>
                </a:solidFill>
              </a:rPr>
              <a:t>начальной </a:t>
            </a:r>
            <a:r>
              <a:rPr lang="ru-RU" sz="5400" b="1" dirty="0" smtClean="0">
                <a:solidFill>
                  <a:srgbClr val="002060"/>
                </a:solidFill>
              </a:rPr>
              <a:t>школы</a:t>
            </a:r>
            <a:endParaRPr lang="ru-RU" sz="54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0a02bc88412639c2d98092b3568813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356992"/>
            <a:ext cx="4381500" cy="29337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137076" y="3861048"/>
            <a:ext cx="3827412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Учитель начальных классов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Мазий Евгения Владимировна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/>
              <a:t>Портфолио </a:t>
            </a:r>
            <a:endParaRPr lang="ru-RU" sz="7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5482952" cy="47133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индивидуальный «портфель» образовательных достижений – результат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школьных и краевых олимпиад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интересные самостоятельные проекты и творческие работы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BACKPACK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2348880"/>
            <a:ext cx="3104345" cy="3694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Цель портфолио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5112568" cy="4929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</a:t>
            </a:r>
            <a:r>
              <a:rPr lang="ru-RU" dirty="0" smtClean="0"/>
              <a:t>обрать</a:t>
            </a:r>
            <a:r>
              <a:rPr lang="ru-RU" dirty="0" smtClean="0"/>
              <a:t>, систематизировать и зафиксировать результаты развития обучающегося, его усилия, достижения в различных областях, демонстрировать весь </a:t>
            </a:r>
            <a:r>
              <a:rPr lang="ru-RU" dirty="0" smtClean="0"/>
              <a:t>спектр </a:t>
            </a:r>
            <a:r>
              <a:rPr lang="ru-RU" dirty="0" smtClean="0"/>
              <a:t>его способностей, интересов, склонностей, знаний и умений.</a:t>
            </a:r>
          </a:p>
        </p:txBody>
      </p:sp>
      <p:pic>
        <p:nvPicPr>
          <p:cNvPr id="5" name="Рисунок 4" descr="734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1196752"/>
            <a:ext cx="3491880" cy="49886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/>
              <a:t>Задачи</a:t>
            </a:r>
            <a:endParaRPr lang="ru-RU" sz="7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4618856" cy="4680521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2800" dirty="0" smtClean="0"/>
              <a:t>создать ситуацию успеха для каждого обучающегося;</a:t>
            </a:r>
          </a:p>
          <a:p>
            <a:pPr algn="just"/>
            <a:r>
              <a:rPr lang="ru-RU" sz="2800" dirty="0" smtClean="0"/>
              <a:t>поощрять его активность и самостоятельность;</a:t>
            </a:r>
          </a:p>
          <a:p>
            <a:pPr algn="just"/>
            <a:r>
              <a:rPr lang="ru-RU" sz="2800" dirty="0" smtClean="0"/>
              <a:t>формировать навыки учебной деятельности;</a:t>
            </a:r>
          </a:p>
          <a:p>
            <a:pPr algn="just"/>
            <a:r>
              <a:rPr lang="ru-RU" sz="2800" dirty="0" smtClean="0"/>
              <a:t>формировать  умения анализировать собственные интересы;</a:t>
            </a:r>
          </a:p>
          <a:p>
            <a:pPr algn="just"/>
            <a:r>
              <a:rPr lang="ru-RU" sz="2800" dirty="0" smtClean="0"/>
              <a:t>стимулировать стремление к самосовершенствованию;</a:t>
            </a:r>
          </a:p>
          <a:p>
            <a:r>
              <a:rPr lang="ru-RU" sz="2800" dirty="0" smtClean="0"/>
              <a:t>укреплять взаимодействие с семьей обучающегося, повышать заинтересованность родителей в результатах развития ребенка и совместной деятельности со школой.</a:t>
            </a:r>
          </a:p>
          <a:p>
            <a:endParaRPr lang="ru-RU" dirty="0"/>
          </a:p>
        </p:txBody>
      </p:sp>
      <p:pic>
        <p:nvPicPr>
          <p:cNvPr id="5" name="Рисунок 4" descr="ucheniki_za_parto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1988840"/>
            <a:ext cx="3822876" cy="3975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Порядок формирования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3"/>
            <a:ext cx="7499176" cy="4392489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портфолио является одной из составляющих «портрета» выпускника и играет важную роль при переходе ребенка в 5 класс средней школы для определения вектора его дальнейшего развития;</a:t>
            </a:r>
          </a:p>
          <a:p>
            <a:r>
              <a:rPr lang="ru-RU" sz="2000" dirty="0" smtClean="0"/>
              <a:t>период составления в начальной школе 1 -4 года (1 – 4 классы);</a:t>
            </a:r>
          </a:p>
          <a:p>
            <a:r>
              <a:rPr lang="ru-RU" sz="2000" dirty="0" smtClean="0"/>
              <a:t>ответственность за организацию формирования и систематическое знакомство  родителей с содержанием портфолио возлагается на классного руководителя;</a:t>
            </a:r>
          </a:p>
          <a:p>
            <a:r>
              <a:rPr lang="ru-RU" sz="2000" dirty="0" smtClean="0"/>
              <a:t>учителя-предметники, педагоги дополнительного образования предоставляют обучающимся места деятельности для накопления материалов портфолио;</a:t>
            </a:r>
          </a:p>
          <a:p>
            <a:r>
              <a:rPr lang="ru-RU" sz="2000" dirty="0" smtClean="0"/>
              <a:t>психолог проводит индивидуальную психодиагностику и консультативную работу;</a:t>
            </a:r>
          </a:p>
          <a:p>
            <a:r>
              <a:rPr lang="ru-RU" sz="2000" dirty="0" smtClean="0"/>
              <a:t>обучающийся и его родители формируют и пополняют  портфолио своими достижениями (грамоты, лучшие работы, проекты и т.п.) </a:t>
            </a:r>
            <a:endParaRPr lang="ru-RU" sz="2000" dirty="0"/>
          </a:p>
        </p:txBody>
      </p:sp>
      <p:pic>
        <p:nvPicPr>
          <p:cNvPr id="4" name="Рисунок 3" descr="Учитель_в_професси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31224" y="5445224"/>
            <a:ext cx="1412776" cy="1412776"/>
          </a:xfrm>
          <a:prstGeom prst="rect">
            <a:avLst/>
          </a:prstGeom>
        </p:spPr>
      </p:pic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650521" cy="15235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Где хранится?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4906888" cy="4785395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/>
              <a:t>Портфолио хранится в школе в течение всего пребывания ребенка в ней. При переводе ребенка в другое образовательное учреждение портфолио выдается на руки родителям вместе с личным делом ребенка.</a:t>
            </a:r>
            <a:endParaRPr lang="ru-RU" dirty="0"/>
          </a:p>
        </p:txBody>
      </p:sp>
      <p:pic>
        <p:nvPicPr>
          <p:cNvPr id="4" name="Рисунок 3" descr="imgprevie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1628800"/>
            <a:ext cx="3214551" cy="41044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Структура, содержание и оформление портфолио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u="sng" dirty="0" smtClean="0"/>
              <a:t>Титульный лист</a:t>
            </a:r>
            <a:r>
              <a:rPr lang="ru-RU" dirty="0"/>
              <a:t> </a:t>
            </a:r>
            <a:r>
              <a:rPr lang="ru-RU" dirty="0" smtClean="0"/>
              <a:t> оформляется  родителями совместно с обучающимся</a:t>
            </a:r>
          </a:p>
          <a:p>
            <a:r>
              <a:rPr lang="ru-RU" sz="2400" dirty="0" smtClean="0"/>
              <a:t>фамилия, имя, отчество;</a:t>
            </a:r>
          </a:p>
          <a:p>
            <a:r>
              <a:rPr lang="ru-RU" sz="2400" dirty="0" smtClean="0"/>
              <a:t>дата рождения;</a:t>
            </a:r>
          </a:p>
          <a:p>
            <a:r>
              <a:rPr lang="ru-RU" sz="2400" dirty="0" smtClean="0"/>
              <a:t>учебное заведение;</a:t>
            </a:r>
          </a:p>
          <a:p>
            <a:r>
              <a:rPr lang="ru-RU" sz="2400" dirty="0" smtClean="0"/>
              <a:t>фото обучающегося</a:t>
            </a:r>
          </a:p>
          <a:p>
            <a:pPr>
              <a:buNone/>
            </a:pPr>
            <a:r>
              <a:rPr lang="ru-RU" u="sng" dirty="0" smtClean="0"/>
              <a:t>Основная часть</a:t>
            </a:r>
          </a:p>
        </p:txBody>
      </p:sp>
      <p:pic>
        <p:nvPicPr>
          <p:cNvPr id="4" name="Рисунок 3" descr="сканирование0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1484784"/>
            <a:ext cx="3517891" cy="50577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Основная часть портфолио включает: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5987008" cy="2548880"/>
          </a:xfrm>
        </p:spPr>
        <p:txBody>
          <a:bodyPr/>
          <a:lstStyle/>
          <a:p>
            <a:r>
              <a:rPr lang="ru-RU" dirty="0" smtClean="0"/>
              <a:t>раздел «Мой мир»;</a:t>
            </a:r>
          </a:p>
          <a:p>
            <a:r>
              <a:rPr lang="ru-RU" dirty="0" smtClean="0"/>
              <a:t>раздел «Мои достижения»;</a:t>
            </a:r>
          </a:p>
          <a:p>
            <a:r>
              <a:rPr lang="ru-RU" dirty="0" smtClean="0"/>
              <a:t>раздел «Моё творчество»;</a:t>
            </a:r>
          </a:p>
          <a:p>
            <a:r>
              <a:rPr lang="ru-RU" dirty="0" smtClean="0"/>
              <a:t>раздел «Отзывы и пожелания»</a:t>
            </a:r>
            <a:endParaRPr lang="ru-RU" dirty="0"/>
          </a:p>
        </p:txBody>
      </p:sp>
      <p:pic>
        <p:nvPicPr>
          <p:cNvPr id="4" name="Рисунок 3" descr="v_rsh_-pro-shkolu-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3789040"/>
            <a:ext cx="4176464" cy="278430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Раздел «Мой мир»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83488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данные о семье, друзьях, увлечениях, интересах ребенка, занесенные им в портфолио самостоятельно;</a:t>
            </a:r>
          </a:p>
          <a:p>
            <a:r>
              <a:rPr lang="ru-RU" sz="2400" dirty="0" smtClean="0"/>
              <a:t>диагностические работы (стартовая, промежуточная, итоговая);</a:t>
            </a:r>
          </a:p>
          <a:p>
            <a:r>
              <a:rPr lang="ru-RU" sz="2400" dirty="0" smtClean="0"/>
              <a:t>информация, помогающая обучающемуся узнать свой характер, способности, узнать способы самосовершенствования и самопознания (тесты, анкеты психологического характера)</a:t>
            </a:r>
            <a:endParaRPr lang="ru-RU" sz="2400" dirty="0"/>
          </a:p>
        </p:txBody>
      </p:sp>
      <p:pic>
        <p:nvPicPr>
          <p:cNvPr id="4" name="Рисунок 3" descr="сканирование0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09444" y="1117826"/>
            <a:ext cx="3934556" cy="57401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Раздел «Мой мир»</a:t>
            </a:r>
            <a:endParaRPr lang="ru-RU" b="1" dirty="0"/>
          </a:p>
        </p:txBody>
      </p:sp>
      <p:pic>
        <p:nvPicPr>
          <p:cNvPr id="4" name="Содержимое 3" descr="сканирование00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96752"/>
            <a:ext cx="3145495" cy="4525963"/>
          </a:xfrm>
        </p:spPr>
      </p:pic>
      <p:pic>
        <p:nvPicPr>
          <p:cNvPr id="5" name="Рисунок 4" descr="сканирование00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1340768"/>
            <a:ext cx="3024710" cy="4320480"/>
          </a:xfrm>
          <a:prstGeom prst="rect">
            <a:avLst/>
          </a:prstGeom>
        </p:spPr>
      </p:pic>
      <p:pic>
        <p:nvPicPr>
          <p:cNvPr id="6" name="Рисунок 5" descr="сканирование00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25742" y="1268761"/>
            <a:ext cx="3018258" cy="44644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Раздел «Мой мир»</a:t>
            </a:r>
            <a:endParaRPr lang="ru-RU" b="1" dirty="0"/>
          </a:p>
        </p:txBody>
      </p:sp>
      <p:pic>
        <p:nvPicPr>
          <p:cNvPr id="4" name="Содержимое 3" descr="сканирование00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196752"/>
            <a:ext cx="3522113" cy="5030019"/>
          </a:xfrm>
        </p:spPr>
      </p:pic>
      <p:pic>
        <p:nvPicPr>
          <p:cNvPr id="5" name="Рисунок 4" descr="сканирование0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196752"/>
            <a:ext cx="3499620" cy="495978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Раздел «Мой мир»</a:t>
            </a:r>
            <a:endParaRPr lang="ru-RU" b="1" dirty="0"/>
          </a:p>
        </p:txBody>
      </p:sp>
      <p:pic>
        <p:nvPicPr>
          <p:cNvPr id="4" name="Содержимое 3" descr="сканирование00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3182941" cy="4525963"/>
          </a:xfrm>
        </p:spPr>
      </p:pic>
      <p:pic>
        <p:nvPicPr>
          <p:cNvPr id="5" name="Рисунок 4" descr="сканирование00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1340768"/>
            <a:ext cx="3172172" cy="4536504"/>
          </a:xfrm>
          <a:prstGeom prst="rect">
            <a:avLst/>
          </a:prstGeom>
        </p:spPr>
      </p:pic>
      <p:pic>
        <p:nvPicPr>
          <p:cNvPr id="6" name="Рисунок 5" descr="сканирование00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9563" y="1340768"/>
            <a:ext cx="3184991" cy="453650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Раздел «Мои достижения»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7044" y="1412776"/>
            <a:ext cx="4618856" cy="4525963"/>
          </a:xfrm>
        </p:spPr>
        <p:txBody>
          <a:bodyPr>
            <a:noAutofit/>
          </a:bodyPr>
          <a:lstStyle/>
          <a:p>
            <a:r>
              <a:rPr lang="ru-RU" sz="2400" dirty="0" smtClean="0"/>
              <a:t>удачно написанные контрольные работы;</a:t>
            </a:r>
          </a:p>
          <a:p>
            <a:r>
              <a:rPr lang="ru-RU" sz="2400" dirty="0" smtClean="0"/>
              <a:t>интересные проекты по предметам;</a:t>
            </a:r>
          </a:p>
          <a:p>
            <a:r>
              <a:rPr lang="ru-RU" sz="2400" dirty="0" smtClean="0"/>
              <a:t>отзывы о прочитанных книгах;</a:t>
            </a:r>
          </a:p>
          <a:p>
            <a:r>
              <a:rPr lang="ru-RU" sz="2400" dirty="0" smtClean="0"/>
              <a:t>график роста техники чтения;</a:t>
            </a:r>
          </a:p>
          <a:p>
            <a:r>
              <a:rPr lang="ru-RU" sz="2400" dirty="0" smtClean="0"/>
              <a:t>грамоты, </a:t>
            </a:r>
            <a:r>
              <a:rPr lang="ru-RU" sz="2400" dirty="0" smtClean="0"/>
              <a:t>сертификаты</a:t>
            </a:r>
            <a:r>
              <a:rPr lang="ru-RU" sz="2400" dirty="0" smtClean="0"/>
              <a:t>, благодарственные письма, похвальные листы;</a:t>
            </a:r>
          </a:p>
          <a:p>
            <a:r>
              <a:rPr lang="ru-RU" sz="2400" dirty="0" smtClean="0"/>
              <a:t>здесь можно отразить </a:t>
            </a:r>
            <a:r>
              <a:rPr lang="ru-RU" sz="2400" dirty="0" smtClean="0"/>
              <a:t>внеклассные мероприятия</a:t>
            </a:r>
            <a:endParaRPr lang="ru-RU" sz="2400" dirty="0"/>
          </a:p>
        </p:txBody>
      </p:sp>
      <p:pic>
        <p:nvPicPr>
          <p:cNvPr id="4" name="Рисунок 3" descr="сканирование0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14348" y="1412776"/>
            <a:ext cx="3735345" cy="52290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Раздел «Мои достижения»</a:t>
            </a:r>
            <a:endParaRPr lang="ru-RU" b="1" dirty="0"/>
          </a:p>
        </p:txBody>
      </p:sp>
      <p:pic>
        <p:nvPicPr>
          <p:cNvPr id="4" name="Содержимое 3" descr="сканирование00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556792"/>
            <a:ext cx="3203374" cy="4669979"/>
          </a:xfrm>
        </p:spPr>
      </p:pic>
      <p:pic>
        <p:nvPicPr>
          <p:cNvPr id="5" name="Рисунок 4" descr="сканирование00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484784"/>
            <a:ext cx="3318619" cy="4608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Раздел «Мое творчество»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853136"/>
          </a:xfrm>
        </p:spPr>
        <p:txBody>
          <a:bodyPr>
            <a:noAutofit/>
          </a:bodyPr>
          <a:lstStyle/>
          <a:p>
            <a:r>
              <a:rPr lang="ru-RU" sz="2400" dirty="0" smtClean="0"/>
              <a:t>творческие работы обучающегося (сочинения, рисунки, сказки, сказки, стихи);</a:t>
            </a:r>
          </a:p>
          <a:p>
            <a:r>
              <a:rPr lang="ru-RU" sz="2400" dirty="0" smtClean="0"/>
              <a:t>проектные работы (указывается тема, описание работы, фотографии, тексты );</a:t>
            </a:r>
          </a:p>
          <a:p>
            <a:r>
              <a:rPr lang="ru-RU" sz="2400" dirty="0" smtClean="0"/>
              <a:t>фотографии поделок (объемных работ);</a:t>
            </a:r>
          </a:p>
          <a:p>
            <a:r>
              <a:rPr lang="ru-RU" sz="2400" dirty="0" smtClean="0"/>
              <a:t>отражается участие в олимпиадах и конкурсах;</a:t>
            </a:r>
          </a:p>
          <a:p>
            <a:r>
              <a:rPr lang="ru-RU" sz="2400" dirty="0" smtClean="0"/>
              <a:t>участие в спортивных мероприятиях</a:t>
            </a:r>
            <a:endParaRPr lang="ru-RU" sz="2400" dirty="0"/>
          </a:p>
        </p:txBody>
      </p:sp>
      <p:pic>
        <p:nvPicPr>
          <p:cNvPr id="4" name="Рисунок 3" descr="сканирование00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1412776"/>
            <a:ext cx="3635896" cy="52317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Раздел «Мое творчество»</a:t>
            </a:r>
            <a:endParaRPr lang="ru-RU" b="1" dirty="0"/>
          </a:p>
        </p:txBody>
      </p:sp>
      <p:pic>
        <p:nvPicPr>
          <p:cNvPr id="4" name="Содержимое 3" descr="сканирование00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12777"/>
            <a:ext cx="3528392" cy="5089666"/>
          </a:xfrm>
        </p:spPr>
      </p:pic>
      <p:pic>
        <p:nvPicPr>
          <p:cNvPr id="5" name="Рисунок 4" descr="сканирование00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1412776"/>
            <a:ext cx="3642379" cy="5015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Раздел «Отзывы и пожелания»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/>
          <a:lstStyle/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/>
              <a:t>включает </a:t>
            </a:r>
            <a:r>
              <a:rPr lang="ru-RU" dirty="0" smtClean="0"/>
              <a:t>в себя положительные оценки </a:t>
            </a:r>
            <a:r>
              <a:rPr lang="ru-RU" dirty="0"/>
              <a:t>стараний обучающегося</a:t>
            </a:r>
          </a:p>
          <a:p>
            <a:pPr>
              <a:buNone/>
            </a:pPr>
            <a:r>
              <a:rPr lang="ru-RU" dirty="0" smtClean="0"/>
              <a:t>    педагогами</a:t>
            </a:r>
            <a:r>
              <a:rPr lang="ru-RU" dirty="0" smtClean="0"/>
              <a:t>, родителями, </a:t>
            </a:r>
            <a:r>
              <a:rPr lang="ru-RU" dirty="0" smtClean="0"/>
              <a:t>одноклассниками </a:t>
            </a:r>
            <a:endParaRPr lang="ru-RU" dirty="0"/>
          </a:p>
        </p:txBody>
      </p:sp>
      <p:pic>
        <p:nvPicPr>
          <p:cNvPr id="4" name="Рисунок 3" descr="сканирование00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1196752"/>
            <a:ext cx="3854306" cy="5517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Контроль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139136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Периодичность промежуточного контроля за пополнением портфолио – 1 раз в четверть;</a:t>
            </a:r>
          </a:p>
          <a:p>
            <a:r>
              <a:rPr lang="ru-RU" dirty="0" smtClean="0"/>
              <a:t>Итоговый контроль за пополнением портфолио – окончание каждого учебного года;</a:t>
            </a:r>
          </a:p>
          <a:p>
            <a:r>
              <a:rPr lang="ru-RU" dirty="0" smtClean="0"/>
              <a:t>Промежуточный контроль и контроль по итогам года за пополнением портфолио осуществляет классный руководитель;</a:t>
            </a:r>
          </a:p>
          <a:p>
            <a:r>
              <a:rPr lang="ru-RU" dirty="0" smtClean="0"/>
              <a:t>Контроль за деятельностью педагогического коллектива по реализации оценивания портфолио как метода оценивания индивидуальных образовательных достижений обучающихся осуществляется заместителями директора по ВР и УР</a:t>
            </a:r>
          </a:p>
          <a:p>
            <a:endParaRPr lang="ru-RU" dirty="0"/>
          </a:p>
        </p:txBody>
      </p:sp>
      <p:pic>
        <p:nvPicPr>
          <p:cNvPr id="4" name="Рисунок 3" descr="imgpreview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188640"/>
            <a:ext cx="1562100" cy="1485900"/>
          </a:xfrm>
          <a:prstGeom prst="rect">
            <a:avLst/>
          </a:prstGeom>
        </p:spPr>
      </p:pic>
      <p:pic>
        <p:nvPicPr>
          <p:cNvPr id="7" name="Рисунок 6" descr="b25d328a4febaf895748aabe5cf79d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138951"/>
            <a:ext cx="1979711" cy="17190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2016224"/>
          </a:xfrm>
        </p:spPr>
        <p:txBody>
          <a:bodyPr>
            <a:noAutofit/>
          </a:bodyPr>
          <a:lstStyle/>
          <a:p>
            <a:r>
              <a:rPr lang="ru-RU" sz="7200" b="1" dirty="0" smtClean="0"/>
              <a:t>                 Спасибо </a:t>
            </a:r>
            <a:br>
              <a:rPr lang="ru-RU" sz="7200" b="1" dirty="0" smtClean="0"/>
            </a:br>
            <a:r>
              <a:rPr lang="ru-RU" sz="7200" b="1" dirty="0" smtClean="0"/>
              <a:t>за внимание !</a:t>
            </a:r>
            <a:endParaRPr lang="ru-RU" sz="7200" b="1" dirty="0"/>
          </a:p>
        </p:txBody>
      </p:sp>
      <p:pic>
        <p:nvPicPr>
          <p:cNvPr id="4" name="Рисунок 3" descr="eds006_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8150" y="2835016"/>
            <a:ext cx="4853930" cy="40039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</TotalTime>
  <Words>551</Words>
  <Application>Microsoft Office PowerPoint</Application>
  <PresentationFormat>Экран (4:3)</PresentationFormat>
  <Paragraphs>66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Портфолио  ученика начальной школы</vt:lpstr>
      <vt:lpstr>Портфолио </vt:lpstr>
      <vt:lpstr>Цель портфолио</vt:lpstr>
      <vt:lpstr>Задачи</vt:lpstr>
      <vt:lpstr>Порядок формирования</vt:lpstr>
      <vt:lpstr>Где хранится?</vt:lpstr>
      <vt:lpstr>Структура, содержание и оформление портфолио</vt:lpstr>
      <vt:lpstr>Основная часть портфолио включает:</vt:lpstr>
      <vt:lpstr>Раздел «Мой мир»</vt:lpstr>
      <vt:lpstr>Раздел «Мой мир»</vt:lpstr>
      <vt:lpstr>Раздел «Мой мир»</vt:lpstr>
      <vt:lpstr>Раздел «Мой мир»</vt:lpstr>
      <vt:lpstr>Раздел «Мои достижения»</vt:lpstr>
      <vt:lpstr>Раздел «Мои достижения»</vt:lpstr>
      <vt:lpstr>Раздел «Мое творчество»</vt:lpstr>
      <vt:lpstr>Раздел «Мое творчество»</vt:lpstr>
      <vt:lpstr>Раздел «Отзывы и пожелания»</vt:lpstr>
      <vt:lpstr>Контроль </vt:lpstr>
      <vt:lpstr>                 Спасибо  за внимание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</dc:title>
  <cp:lastModifiedBy>Заместитель директора по УВР2</cp:lastModifiedBy>
  <cp:revision>22</cp:revision>
  <dcterms:modified xsi:type="dcterms:W3CDTF">2017-03-04T08:21:14Z</dcterms:modified>
</cp:coreProperties>
</file>