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65" r:id="rId3"/>
    <p:sldId id="266" r:id="rId4"/>
    <p:sldId id="267" r:id="rId5"/>
    <p:sldId id="261" r:id="rId6"/>
    <p:sldId id="262" r:id="rId7"/>
    <p:sldId id="269" r:id="rId8"/>
    <p:sldId id="270" r:id="rId9"/>
    <p:sldId id="268" r:id="rId10"/>
  </p:sldIdLst>
  <p:sldSz cx="9144000" cy="6858000" type="screen4x3"/>
  <p:notesSz cx="6858000" cy="9144000"/>
  <p:embeddedFontLst>
    <p:embeddedFont>
      <p:font typeface="Vesna" charset="0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33"/>
    <a:srgbClr val="33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73;&#1072;&#1083;&#1072;&#1083;&#1072;&#1088;%20&#1241;&#1085;&#1076;&#1077;&#1088;&#1110;\2%20&#1084;&#1077;&#1082;&#1090;&#1077;&#1073;&#1110;&#1084;%20&#1072;&#1103;&#1091;&#1083;&#1099;%20&#1084;%20&#1084;&#1077;&#1082;&#1090;&#1077;&#1073;&#1110;&#1084;.mp3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714480" y="1643050"/>
            <a:ext cx="6984776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sna" pitchFamily="2" charset="0"/>
                <a:ea typeface="+mj-ea"/>
                <a:cs typeface="+mj-cs"/>
              </a:rPr>
              <a:t> </a:t>
            </a:r>
            <a:r>
              <a:rPr kumimoji="0" lang="kk-KZ" sz="4800" b="1" i="1" u="none" strike="noStrike" kern="120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Сөз</a:t>
            </a:r>
            <a:r>
              <a:rPr kumimoji="0" lang="kk-KZ" sz="4800" b="1" i="1" u="none" strike="noStrike" kern="1200" normalizeH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және оның құрамы</a:t>
            </a:r>
            <a:endParaRPr kumimoji="0" lang="ru-RU" sz="4800" b="1" i="1" u="none" strike="noStrike" kern="120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3068960"/>
            <a:ext cx="3960440" cy="1512168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Бастауыш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мұғалімі:  Жабаева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Алия</a:t>
            </a:r>
            <a:endParaRPr lang="ru-RU" sz="2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kk-KZ" sz="2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kk-KZ" sz="2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None/>
            </a:pPr>
            <a:r>
              <a:rPr lang="kk-KZ" sz="2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2016-2017 жыл.</a:t>
            </a:r>
            <a:endParaRPr lang="ru-RU" sz="20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3108" y="500042"/>
            <a:ext cx="6614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dirty="0" smtClean="0">
                <a:solidFill>
                  <a:srgbClr val="0070C0"/>
                </a:solidFill>
              </a:rPr>
              <a:t>№ 8 шағын жинақты жалпы орта білім беретін мектебі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3372" y="1142984"/>
            <a:ext cx="332873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kk-KZ" sz="24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Сабақтың тақырыбы:</a:t>
            </a:r>
            <a:endParaRPr lang="ru-RU" sz="24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715148"/>
            <a:ext cx="1571604" cy="1428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2 мектебім аяулы м мектебім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714876" y="26431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wheel spokes="8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6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20"/>
                            </p:stCondLst>
                            <p:childTnLst>
                              <p:par>
                                <p:cTn id="4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4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/>
      <p:bldP spid="5" grpId="0" build="p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666882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Ұйымдастыру кезеңі</a:t>
            </a:r>
            <a:endParaRPr lang="ru-RU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Содержимое 5" descr="bag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428860" y="1000108"/>
            <a:ext cx="1070611" cy="1238238"/>
          </a:xfrm>
        </p:spPr>
      </p:pic>
      <p:pic>
        <p:nvPicPr>
          <p:cNvPr id="7" name="Рисунок 6" descr="92935419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1071546"/>
            <a:ext cx="1329876" cy="11742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43240" y="2143116"/>
            <a:ext cx="271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/>
              <a:t>  </a:t>
            </a:r>
            <a:r>
              <a:rPr lang="kk-KZ" sz="2400" b="1" i="1" dirty="0" smtClean="0">
                <a:solidFill>
                  <a:srgbClr val="7030A0"/>
                </a:solidFill>
              </a:rPr>
              <a:t>Бағалау</a:t>
            </a:r>
            <a:r>
              <a:rPr lang="en-US" sz="2400" b="1" i="1" dirty="0" smtClean="0">
                <a:solidFill>
                  <a:srgbClr val="7030A0"/>
                </a:solidFill>
              </a:rPr>
              <a:t> </a:t>
            </a:r>
            <a:r>
              <a:rPr lang="kk-KZ" sz="2400" b="1" i="1" dirty="0" smtClean="0">
                <a:solidFill>
                  <a:srgbClr val="7030A0"/>
                </a:solidFill>
              </a:rPr>
              <a:t>парағы</a:t>
            </a:r>
            <a:endParaRPr lang="kk-KZ" sz="2400" b="1" i="1" dirty="0" smtClean="0">
              <a:solidFill>
                <a:srgbClr val="7030A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00100" y="2857496"/>
          <a:ext cx="7572425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5662"/>
                <a:gridCol w="2231162"/>
                <a:gridCol w="473277"/>
                <a:gridCol w="473277"/>
                <a:gridCol w="473277"/>
                <a:gridCol w="473277"/>
                <a:gridCol w="473277"/>
                <a:gridCol w="473277"/>
                <a:gridCol w="881496"/>
                <a:gridCol w="1214443"/>
              </a:tblGrid>
              <a:tr h="288000">
                <a:tc rowSpan="2"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Оқушының аты-жөні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Тапсырмалар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Ұпай саны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Жиынтық</a:t>
                      </a:r>
                      <a:r>
                        <a:rPr lang="kk-KZ" sz="1400" b="1" baseline="0" dirty="0" smtClean="0">
                          <a:solidFill>
                            <a:srgbClr val="002060"/>
                          </a:solidFill>
                        </a:rPr>
                        <a:t> баға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6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4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4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kk-KZ" sz="1400" b="1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571868" y="4786322"/>
          <a:ext cx="3786214" cy="1371600"/>
        </p:xfrm>
        <a:graphic>
          <a:graphicData uri="http://schemas.openxmlformats.org/drawingml/2006/table">
            <a:tbl>
              <a:tblPr/>
              <a:tblGrid>
                <a:gridCol w="3786214"/>
              </a:tblGrid>
              <a:tr h="4962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b="1" i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</a:t>
                      </a:r>
                      <a:r>
                        <a:rPr lang="en-US" sz="1800" b="1" i="1" baseline="0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kk-KZ" sz="1800" b="1" i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Бағалау критерийі </a:t>
                      </a:r>
                      <a:endParaRPr lang="ru-RU" sz="1800" b="1" i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60-55 – “5”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50-45 – “4”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40-35 – “3”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Calibri"/>
                          <a:ea typeface="Calibri"/>
                          <a:cs typeface="Times New Roman"/>
                        </a:rPr>
                        <a:t>30-20</a:t>
                      </a:r>
                      <a:r>
                        <a:rPr lang="kk-KZ" sz="18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– “2”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6715148"/>
            <a:ext cx="1643042" cy="1428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3062279"/>
      </p:ext>
    </p:extLst>
  </p:cSld>
  <p:clrMapOvr>
    <a:masterClrMapping/>
  </p:clrMapOvr>
  <p:transition spd="slow" advClick="0" advTm="3000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Сұрақ-жауап </a:t>
            </a:r>
            <a:endParaRPr lang="ru-RU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42976" y="1214422"/>
            <a:ext cx="6747662" cy="5040560"/>
          </a:xfrm>
        </p:spPr>
        <p:txBody>
          <a:bodyPr/>
          <a:lstStyle/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</a:rPr>
              <a:t>1. Сөз құрамы нешеге бөлінеді?</a:t>
            </a:r>
            <a:endParaRPr lang="ru-RU" dirty="0" smtClean="0">
              <a:solidFill>
                <a:srgbClr val="FF0000"/>
              </a:solidFill>
            </a:endParaRPr>
          </a:p>
          <a:p>
            <a:pPr fontAlgn="base">
              <a:buNone/>
            </a:pPr>
            <a:r>
              <a:rPr lang="kk-KZ" dirty="0" smtClean="0">
                <a:solidFill>
                  <a:srgbClr val="00B050"/>
                </a:solidFill>
              </a:rPr>
              <a:t>2. Түбір дегеніміз не?</a:t>
            </a:r>
            <a:endParaRPr lang="ru-RU" dirty="0" smtClean="0">
              <a:solidFill>
                <a:srgbClr val="00B050"/>
              </a:solidFill>
            </a:endParaRPr>
          </a:p>
          <a:p>
            <a:pPr fontAlgn="base">
              <a:buNone/>
            </a:pPr>
            <a:r>
              <a:rPr lang="kk-KZ" dirty="0" smtClean="0">
                <a:solidFill>
                  <a:srgbClr val="FFC000"/>
                </a:solidFill>
              </a:rPr>
              <a:t>3. Қосымша дегеніміз не?</a:t>
            </a:r>
            <a:endParaRPr lang="ru-RU" dirty="0" smtClean="0">
              <a:solidFill>
                <a:srgbClr val="FFC000"/>
              </a:solidFill>
            </a:endParaRPr>
          </a:p>
          <a:p>
            <a:pPr fontAlgn="base">
              <a:buNone/>
            </a:pPr>
            <a:r>
              <a:rPr lang="kk-KZ" dirty="0" smtClean="0">
                <a:solidFill>
                  <a:srgbClr val="0070C0"/>
                </a:solidFill>
              </a:rPr>
              <a:t>4. Қосымша нешеге бөлінеді?</a:t>
            </a:r>
            <a:endParaRPr lang="ru-RU" dirty="0" smtClean="0">
              <a:solidFill>
                <a:srgbClr val="0070C0"/>
              </a:solidFill>
            </a:endParaRPr>
          </a:p>
          <a:p>
            <a:pPr fontAlgn="base">
              <a:buNone/>
            </a:pPr>
            <a:r>
              <a:rPr lang="kk-KZ" dirty="0" smtClean="0">
                <a:solidFill>
                  <a:srgbClr val="7030A0"/>
                </a:solidFill>
              </a:rPr>
              <a:t>5. Жұрнақ қандай қызмет атқарады?</a:t>
            </a:r>
            <a:endParaRPr lang="ru-RU" dirty="0" smtClean="0">
              <a:solidFill>
                <a:srgbClr val="7030A0"/>
              </a:solidFill>
            </a:endParaRPr>
          </a:p>
          <a:p>
            <a:pPr fontAlgn="base">
              <a:buNone/>
            </a:pPr>
            <a:r>
              <a:rPr lang="kk-KZ" dirty="0" smtClean="0">
                <a:solidFill>
                  <a:srgbClr val="C00000"/>
                </a:solidFill>
              </a:rPr>
              <a:t>6. Жалғау дегеніміз не?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6643710"/>
            <a:ext cx="1500198" cy="21429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2143335"/>
      </p:ext>
    </p:extLst>
  </p:cSld>
  <p:clrMapOvr>
    <a:masterClrMapping/>
  </p:clrMapOvr>
  <p:transition advClick="0" advTm="3000"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8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8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8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80"/>
                            </p:stCondLst>
                            <p:childTnLst>
                              <p:par>
                                <p:cTn id="2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48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80"/>
                            </p:stCondLst>
                            <p:childTnLst>
                              <p:par>
                                <p:cTn id="3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User\Desktop\1280876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14346" y="5429264"/>
            <a:ext cx="9072626" cy="1163639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/>
          <a:lstStyle/>
          <a:p>
            <a:r>
              <a:rPr lang="kk-KZ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Ойын: “Өз орныңды тап”</a:t>
            </a:r>
            <a:endParaRPr lang="ru-RU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68313" y="1412875"/>
          <a:ext cx="388911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911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solidFill>
                            <a:srgbClr val="FF0000"/>
                          </a:solidFill>
                        </a:rPr>
                        <a:t>с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71736" y="2714620"/>
          <a:ext cx="404794" cy="11582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404794"/>
              </a:tblGrid>
              <a:tr h="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2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ө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143504" y="2714620"/>
          <a:ext cx="476232" cy="1158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6232"/>
              </a:tblGrid>
              <a:tr h="335121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5121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solidFill>
                            <a:srgbClr val="FF0000"/>
                          </a:solidFill>
                        </a:rPr>
                        <a:t>з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857356" y="1357298"/>
          <a:ext cx="404794" cy="1158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4794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4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ж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42910" y="3214686"/>
          <a:ext cx="428628" cy="11582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28628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5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ә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5929322" y="1500174"/>
          <a:ext cx="404794" cy="115824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04794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8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о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6715140" y="2428868"/>
          <a:ext cx="404794" cy="11582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04794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9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н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286248" y="2214554"/>
          <a:ext cx="404794" cy="11582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04794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6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н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857620" y="3929066"/>
          <a:ext cx="333356" cy="115824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33356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7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е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3143240" y="1357298"/>
          <a:ext cx="642942" cy="1158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10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ы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8001024" y="1571612"/>
          <a:ext cx="571504" cy="11582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1504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11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ң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786314" y="4286256"/>
          <a:ext cx="642942" cy="115824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15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8001024" y="4286256"/>
          <a:ext cx="642942" cy="115824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13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ұ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6000760" y="4357694"/>
          <a:ext cx="642942" cy="1158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14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р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7500958" y="2786058"/>
          <a:ext cx="642942" cy="1158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kk-KZ" sz="32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>
                          <a:solidFill>
                            <a:srgbClr val="FF0000"/>
                          </a:solidFill>
                        </a:rPr>
                        <a:t>қ</a:t>
                      </a:r>
                      <a:endParaRPr lang="ru-RU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1571604" y="4071942"/>
          <a:ext cx="642942" cy="115824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16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м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714612" y="4500570"/>
          <a:ext cx="642942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17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3200" dirty="0" smtClean="0"/>
                        <a:t>ы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Прямоугольник 27"/>
          <p:cNvSpPr/>
          <p:nvPr/>
        </p:nvSpPr>
        <p:spPr>
          <a:xfrm>
            <a:off x="0" y="6715124"/>
            <a:ext cx="1571604" cy="1428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Documents\документ сабақ\Documents\Алия\рамки\8256-81691-11-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57166"/>
            <a:ext cx="1035047" cy="1035047"/>
          </a:xfrm>
          <a:prstGeom prst="rect">
            <a:avLst/>
          </a:prstGeom>
          <a:noFill/>
        </p:spPr>
      </p:pic>
      <p:pic>
        <p:nvPicPr>
          <p:cNvPr id="1027" name="Picture 3" descr="D:\Documents\документ сабақ\Documents\Алия\рамки\8256-81691-5-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1604" y="2786058"/>
            <a:ext cx="963609" cy="963609"/>
          </a:xfrm>
          <a:prstGeom prst="rect">
            <a:avLst/>
          </a:prstGeom>
          <a:noFill/>
        </p:spPr>
      </p:pic>
      <p:pic>
        <p:nvPicPr>
          <p:cNvPr id="1028" name="Picture 4" descr="D:\Documents\документ сабақ\Documents\Алия\рамки\78560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0958" y="428604"/>
            <a:ext cx="963609" cy="963609"/>
          </a:xfrm>
          <a:prstGeom prst="rect">
            <a:avLst/>
          </a:prstGeom>
          <a:noFill/>
        </p:spPr>
      </p:pic>
      <p:pic>
        <p:nvPicPr>
          <p:cNvPr id="29" name="Picture 3" descr="D:\Documents\документ сабақ\Documents\Алия\рамки\8256-81691-5-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702" y="4143380"/>
            <a:ext cx="963609" cy="963609"/>
          </a:xfrm>
          <a:prstGeom prst="rect">
            <a:avLst/>
          </a:prstGeom>
          <a:noFill/>
        </p:spPr>
      </p:pic>
      <p:pic>
        <p:nvPicPr>
          <p:cNvPr id="30" name="Picture 4" descr="D:\Documents\документ сабақ\Documents\Алия\рамки\78560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4572008"/>
            <a:ext cx="963609" cy="963609"/>
          </a:xfrm>
          <a:prstGeom prst="rect">
            <a:avLst/>
          </a:prstGeom>
          <a:noFill/>
        </p:spPr>
      </p:pic>
      <p:pic>
        <p:nvPicPr>
          <p:cNvPr id="31" name="Picture 2" descr="D:\Documents\документ сабақ\Documents\Алия\рамки\8256-81691-11-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500174"/>
            <a:ext cx="1035047" cy="10350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83987169"/>
      </p:ext>
    </p:extLst>
  </p:cSld>
  <p:clrMapOvr>
    <a:masterClrMapping/>
  </p:clrMapOvr>
  <p:transition spd="slow" advClick="0" advTm="3000">
    <p:strips dir="r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0156" y="416853"/>
            <a:ext cx="8460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sna" pitchFamily="2" charset="0"/>
                <a:cs typeface="Arial" pitchFamily="34" charset="0"/>
              </a:rPr>
              <a:t> 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571736" y="428604"/>
            <a:ext cx="371477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kk-KZ" sz="48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Жаңа сабақ</a:t>
            </a:r>
            <a:endParaRPr lang="ru-RU" sz="48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214414" y="1285860"/>
          <a:ext cx="6096000" cy="50590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6096000"/>
              </a:tblGrid>
              <a:tr h="5059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 dirty="0" smtClean="0"/>
                        <a:t>6-жаттығуда </a:t>
                      </a:r>
                      <a:r>
                        <a:rPr lang="kk-KZ" sz="1400" i="1" dirty="0"/>
                        <a:t>берілген өлеңді оқып қарамен жазылған сөздерді сөз құрамына  талдау, оларды тиісті бағанға орналастыру:</a:t>
                      </a:r>
                      <a:endParaRPr lang="ru-RU" sz="1100" i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00100" y="1928802"/>
          <a:ext cx="6500859" cy="1428760"/>
        </p:xfrm>
        <a:graphic>
          <a:graphicData uri="http://schemas.openxmlformats.org/drawingml/2006/table">
            <a:tbl>
              <a:tblPr/>
              <a:tblGrid>
                <a:gridCol w="1131915"/>
                <a:gridCol w="1701896"/>
                <a:gridCol w="1445083"/>
                <a:gridCol w="2221965"/>
              </a:tblGrid>
              <a:tr h="2857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300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машина,  металл, сен,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кім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іскер, жұмысшы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B0F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жолға, машинаны, зауытта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Теңізшінің</a:t>
                      </a:r>
                      <a:endParaRPr lang="ru-RU" sz="18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92" name="Arc 20"/>
          <p:cNvSpPr>
            <a:spLocks/>
          </p:cNvSpPr>
          <p:nvPr/>
        </p:nvSpPr>
        <p:spPr bwMode="auto">
          <a:xfrm rot="16200000" flipV="1">
            <a:off x="1389039" y="1897052"/>
            <a:ext cx="114300" cy="320675"/>
          </a:xfrm>
          <a:custGeom>
            <a:avLst/>
            <a:gdLst>
              <a:gd name="G0" fmla="+- 4692 0 0"/>
              <a:gd name="G1" fmla="+- 21600 0 0"/>
              <a:gd name="G2" fmla="+- 21600 0 0"/>
              <a:gd name="T0" fmla="*/ 4692 w 26292"/>
              <a:gd name="T1" fmla="*/ 0 h 43200"/>
              <a:gd name="T2" fmla="*/ 0 w 26292"/>
              <a:gd name="T3" fmla="*/ 42684 h 43200"/>
              <a:gd name="T4" fmla="*/ 4692 w 26292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292" h="43200" fill="none" extrusionOk="0">
                <a:moveTo>
                  <a:pt x="4691" y="0"/>
                </a:moveTo>
                <a:cubicBezTo>
                  <a:pt x="16621" y="0"/>
                  <a:pt x="26292" y="9670"/>
                  <a:pt x="26292" y="21600"/>
                </a:cubicBezTo>
                <a:cubicBezTo>
                  <a:pt x="26292" y="33529"/>
                  <a:pt x="16621" y="43200"/>
                  <a:pt x="4692" y="43200"/>
                </a:cubicBezTo>
                <a:cubicBezTo>
                  <a:pt x="3113" y="43200"/>
                  <a:pt x="1540" y="43027"/>
                  <a:pt x="-1" y="42684"/>
                </a:cubicBezTo>
              </a:path>
              <a:path w="26292" h="43200" stroke="0" extrusionOk="0">
                <a:moveTo>
                  <a:pt x="4691" y="0"/>
                </a:moveTo>
                <a:cubicBezTo>
                  <a:pt x="16621" y="0"/>
                  <a:pt x="26292" y="9670"/>
                  <a:pt x="26292" y="21600"/>
                </a:cubicBezTo>
                <a:cubicBezTo>
                  <a:pt x="26292" y="33529"/>
                  <a:pt x="16621" y="43200"/>
                  <a:pt x="4692" y="43200"/>
                </a:cubicBezTo>
                <a:cubicBezTo>
                  <a:pt x="3113" y="43200"/>
                  <a:pt x="1540" y="43027"/>
                  <a:pt x="-1" y="42684"/>
                </a:cubicBezTo>
                <a:lnTo>
                  <a:pt x="4692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1" name="Line 19"/>
          <p:cNvSpPr>
            <a:spLocks noChangeShapeType="1"/>
          </p:cNvSpPr>
          <p:nvPr/>
        </p:nvSpPr>
        <p:spPr bwMode="auto">
          <a:xfrm>
            <a:off x="6286512" y="2000240"/>
            <a:ext cx="227012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90" name="Line 18"/>
          <p:cNvSpPr>
            <a:spLocks noChangeShapeType="1"/>
          </p:cNvSpPr>
          <p:nvPr/>
        </p:nvSpPr>
        <p:spPr bwMode="auto">
          <a:xfrm flipV="1">
            <a:off x="6000760" y="2000240"/>
            <a:ext cx="2286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9" name="Arc 17"/>
          <p:cNvSpPr>
            <a:spLocks/>
          </p:cNvSpPr>
          <p:nvPr/>
        </p:nvSpPr>
        <p:spPr bwMode="auto">
          <a:xfrm rot="16200000" flipV="1">
            <a:off x="4102890" y="1897846"/>
            <a:ext cx="114300" cy="319088"/>
          </a:xfrm>
          <a:custGeom>
            <a:avLst/>
            <a:gdLst>
              <a:gd name="G0" fmla="+- 4692 0 0"/>
              <a:gd name="G1" fmla="+- 21600 0 0"/>
              <a:gd name="G2" fmla="+- 21600 0 0"/>
              <a:gd name="T0" fmla="*/ 4692 w 26292"/>
              <a:gd name="T1" fmla="*/ 0 h 43200"/>
              <a:gd name="T2" fmla="*/ 0 w 26292"/>
              <a:gd name="T3" fmla="*/ 42684 h 43200"/>
              <a:gd name="T4" fmla="*/ 4692 w 26292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292" h="43200" fill="none" extrusionOk="0">
                <a:moveTo>
                  <a:pt x="4691" y="0"/>
                </a:moveTo>
                <a:cubicBezTo>
                  <a:pt x="16621" y="0"/>
                  <a:pt x="26292" y="9670"/>
                  <a:pt x="26292" y="21600"/>
                </a:cubicBezTo>
                <a:cubicBezTo>
                  <a:pt x="26292" y="33529"/>
                  <a:pt x="16621" y="43200"/>
                  <a:pt x="4692" y="43200"/>
                </a:cubicBezTo>
                <a:cubicBezTo>
                  <a:pt x="3113" y="43200"/>
                  <a:pt x="1540" y="43027"/>
                  <a:pt x="-1" y="42684"/>
                </a:cubicBezTo>
              </a:path>
              <a:path w="26292" h="43200" stroke="0" extrusionOk="0">
                <a:moveTo>
                  <a:pt x="4691" y="0"/>
                </a:moveTo>
                <a:cubicBezTo>
                  <a:pt x="16621" y="0"/>
                  <a:pt x="26292" y="9670"/>
                  <a:pt x="26292" y="21600"/>
                </a:cubicBezTo>
                <a:cubicBezTo>
                  <a:pt x="26292" y="33529"/>
                  <a:pt x="16621" y="43200"/>
                  <a:pt x="4692" y="43200"/>
                </a:cubicBezTo>
                <a:cubicBezTo>
                  <a:pt x="3113" y="43200"/>
                  <a:pt x="1540" y="43027"/>
                  <a:pt x="-1" y="42684"/>
                </a:cubicBezTo>
                <a:lnTo>
                  <a:pt x="4692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8" name="Arc 16"/>
          <p:cNvSpPr>
            <a:spLocks/>
          </p:cNvSpPr>
          <p:nvPr/>
        </p:nvSpPr>
        <p:spPr bwMode="auto">
          <a:xfrm rot="16200000" flipV="1">
            <a:off x="2459816" y="1897846"/>
            <a:ext cx="114300" cy="319088"/>
          </a:xfrm>
          <a:custGeom>
            <a:avLst/>
            <a:gdLst>
              <a:gd name="G0" fmla="+- 4692 0 0"/>
              <a:gd name="G1" fmla="+- 21600 0 0"/>
              <a:gd name="G2" fmla="+- 21600 0 0"/>
              <a:gd name="T0" fmla="*/ 4692 w 26292"/>
              <a:gd name="T1" fmla="*/ 0 h 43200"/>
              <a:gd name="T2" fmla="*/ 0 w 26292"/>
              <a:gd name="T3" fmla="*/ 42684 h 43200"/>
              <a:gd name="T4" fmla="*/ 4692 w 26292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292" h="43200" fill="none" extrusionOk="0">
                <a:moveTo>
                  <a:pt x="4691" y="0"/>
                </a:moveTo>
                <a:cubicBezTo>
                  <a:pt x="16621" y="0"/>
                  <a:pt x="26292" y="9670"/>
                  <a:pt x="26292" y="21600"/>
                </a:cubicBezTo>
                <a:cubicBezTo>
                  <a:pt x="26292" y="33529"/>
                  <a:pt x="16621" y="43200"/>
                  <a:pt x="4692" y="43200"/>
                </a:cubicBezTo>
                <a:cubicBezTo>
                  <a:pt x="3113" y="43200"/>
                  <a:pt x="1540" y="43027"/>
                  <a:pt x="-1" y="42684"/>
                </a:cubicBezTo>
              </a:path>
              <a:path w="26292" h="43200" stroke="0" extrusionOk="0">
                <a:moveTo>
                  <a:pt x="4691" y="0"/>
                </a:moveTo>
                <a:cubicBezTo>
                  <a:pt x="16621" y="0"/>
                  <a:pt x="26292" y="9670"/>
                  <a:pt x="26292" y="21600"/>
                </a:cubicBezTo>
                <a:cubicBezTo>
                  <a:pt x="26292" y="33529"/>
                  <a:pt x="16621" y="43200"/>
                  <a:pt x="4692" y="43200"/>
                </a:cubicBezTo>
                <a:cubicBezTo>
                  <a:pt x="3113" y="43200"/>
                  <a:pt x="1540" y="43027"/>
                  <a:pt x="-1" y="42684"/>
                </a:cubicBezTo>
                <a:lnTo>
                  <a:pt x="4692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6715140" y="2000240"/>
            <a:ext cx="228600" cy="114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6" name="Arc 14"/>
          <p:cNvSpPr>
            <a:spLocks/>
          </p:cNvSpPr>
          <p:nvPr/>
        </p:nvSpPr>
        <p:spPr bwMode="auto">
          <a:xfrm rot="16200000" flipV="1">
            <a:off x="5602294" y="1898640"/>
            <a:ext cx="114300" cy="317500"/>
          </a:xfrm>
          <a:custGeom>
            <a:avLst/>
            <a:gdLst>
              <a:gd name="G0" fmla="+- 4692 0 0"/>
              <a:gd name="G1" fmla="+- 21600 0 0"/>
              <a:gd name="G2" fmla="+- 21600 0 0"/>
              <a:gd name="T0" fmla="*/ 4692 w 26292"/>
              <a:gd name="T1" fmla="*/ 0 h 43200"/>
              <a:gd name="T2" fmla="*/ 0 w 26292"/>
              <a:gd name="T3" fmla="*/ 42684 h 43200"/>
              <a:gd name="T4" fmla="*/ 4692 w 26292"/>
              <a:gd name="T5" fmla="*/ 21600 h 43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292" h="43200" fill="none" extrusionOk="0">
                <a:moveTo>
                  <a:pt x="4691" y="0"/>
                </a:moveTo>
                <a:cubicBezTo>
                  <a:pt x="16621" y="0"/>
                  <a:pt x="26292" y="9670"/>
                  <a:pt x="26292" y="21600"/>
                </a:cubicBezTo>
                <a:cubicBezTo>
                  <a:pt x="26292" y="33529"/>
                  <a:pt x="16621" y="43200"/>
                  <a:pt x="4692" y="43200"/>
                </a:cubicBezTo>
                <a:cubicBezTo>
                  <a:pt x="3113" y="43200"/>
                  <a:pt x="1540" y="43027"/>
                  <a:pt x="-1" y="42684"/>
                </a:cubicBezTo>
              </a:path>
              <a:path w="26292" h="43200" stroke="0" extrusionOk="0">
                <a:moveTo>
                  <a:pt x="4691" y="0"/>
                </a:moveTo>
                <a:cubicBezTo>
                  <a:pt x="16621" y="0"/>
                  <a:pt x="26292" y="9670"/>
                  <a:pt x="26292" y="21600"/>
                </a:cubicBezTo>
                <a:cubicBezTo>
                  <a:pt x="26292" y="33529"/>
                  <a:pt x="16621" y="43200"/>
                  <a:pt x="4692" y="43200"/>
                </a:cubicBezTo>
                <a:cubicBezTo>
                  <a:pt x="3113" y="43200"/>
                  <a:pt x="1540" y="43027"/>
                  <a:pt x="-1" y="42684"/>
                </a:cubicBezTo>
                <a:lnTo>
                  <a:pt x="4692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3143240" y="2000240"/>
            <a:ext cx="22860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V="1">
            <a:off x="2928926" y="2000240"/>
            <a:ext cx="190500" cy="111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4500562" y="2000240"/>
            <a:ext cx="342900" cy="1158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1142976" y="3571876"/>
          <a:ext cx="6357982" cy="73609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6357982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 dirty="0"/>
                        <a:t>7-жаттығу берілген сөздердің түбірі мен қосымшасын ажырат,  қай сөзде бір ғана  қосымша,  қай сөзде  екі қосымша бар екенін анықтау. Қалаған 2-3 сөздермен сөйлем құрастыру.</a:t>
                      </a:r>
                      <a:endParaRPr lang="ru-RU" sz="1100" i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1000100" y="4500570"/>
          <a:ext cx="6572296" cy="1577340"/>
        </p:xfrm>
        <a:graphic>
          <a:graphicData uri="http://schemas.openxmlformats.org/drawingml/2006/table">
            <a:tbl>
              <a:tblPr/>
              <a:tblGrid>
                <a:gridCol w="3286148"/>
                <a:gridCol w="3286148"/>
              </a:tblGrid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Бір қосымшасы бар сөздер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Екі қосымшасы бар сөздер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Құлақшын, әнші,  биші</a:t>
                      </a:r>
                      <a:r>
                        <a:rPr lang="ru-RU" sz="1800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dirty="0" err="1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жұмыстан, дәптерлер, мектепке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Құлақшындар, әншінің, бишіге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 </a:t>
                      </a:r>
                      <a:r>
                        <a:rPr lang="ru-RU" sz="1800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жұмысшыны, жұмысшылар, теміршілер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қалаларға, білімді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dirty="0" err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орындаушылар</a:t>
                      </a:r>
                      <a:r>
                        <a:rPr lang="ru-RU" sz="18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9" name="Рисунок 28" descr="49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958" y="4786322"/>
            <a:ext cx="1232985" cy="160973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0" y="6715148"/>
            <a:ext cx="1571604" cy="142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Click="0" advTm="3000">
    <p:split orient="vert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90872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400" dirty="0" smtClean="0">
                <a:latin typeface="Times New Roman" pitchFamily="18" charset="0"/>
                <a:cs typeface="Arial" pitchFamily="34" charset="0"/>
              </a:rPr>
              <a:t> </a:t>
            </a:r>
            <a:endParaRPr lang="ru-RU" sz="2000" i="1" dirty="0" smtClean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57148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itchFamily="18" charset="0"/>
                <a:cs typeface="Arial" pitchFamily="34" charset="0"/>
              </a:rPr>
              <a:t> </a:t>
            </a:r>
            <a:endParaRPr lang="ru-RU" dirty="0"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357166"/>
          <a:ext cx="8429684" cy="2011680"/>
        </p:xfrm>
        <a:graphic>
          <a:graphicData uri="http://schemas.openxmlformats.org/drawingml/2006/table">
            <a:tbl>
              <a:tblPr/>
              <a:tblGrid>
                <a:gridCol w="842968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3600" b="1" i="1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Сергіту</a:t>
                      </a:r>
                      <a:r>
                        <a:rPr lang="kk-KZ" sz="3600" b="1" i="1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сәті</a:t>
                      </a:r>
                      <a:r>
                        <a:rPr lang="kk-KZ" sz="3600" b="1" i="1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3600" b="1" i="1" dirty="0" smtClean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Times New Roman"/>
                        </a:rPr>
                        <a:t>         «</a:t>
                      </a:r>
                      <a:r>
                        <a:rPr lang="kk-KZ" sz="3600" b="1" i="1" dirty="0">
                          <a:solidFill>
                            <a:srgbClr val="7030A0"/>
                          </a:solidFill>
                          <a:latin typeface="+mn-lt"/>
                          <a:ea typeface="Calibri"/>
                          <a:cs typeface="Times New Roman"/>
                        </a:rPr>
                        <a:t>Әр көбелекті өз гүліне қондыр»</a:t>
                      </a:r>
                      <a:r>
                        <a:rPr lang="kk-KZ" sz="2400" i="1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kk-KZ" sz="2400" i="1" dirty="0" smtClean="0">
                        <a:solidFill>
                          <a:srgbClr val="11111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2000" b="1" i="1" dirty="0" smtClean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Түбір </a:t>
                      </a:r>
                      <a:r>
                        <a:rPr lang="kk-KZ" sz="2000" b="1" i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сөздерге жұрнақ жалғау арқылы жаңа сөз жасап, әр көбелекті өз гүліне қондыру.</a:t>
                      </a:r>
                      <a:r>
                        <a:rPr lang="kk-KZ" sz="2000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Ойын,</a:t>
                      </a:r>
                      <a:r>
                        <a:rPr lang="kk-KZ" sz="2000" b="1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сазгер,</a:t>
                      </a:r>
                      <a:r>
                        <a:rPr lang="kk-KZ" sz="2000" b="1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жазушы,</a:t>
                      </a:r>
                      <a:r>
                        <a:rPr lang="kk-KZ" sz="2000" b="1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ұшқыш,</a:t>
                      </a:r>
                      <a:r>
                        <a:rPr lang="kk-KZ" sz="2000" b="1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аспаз,</a:t>
                      </a:r>
                      <a:r>
                        <a:rPr lang="kk-KZ" sz="2000" b="1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шеберхана,</a:t>
                      </a:r>
                      <a:r>
                        <a:rPr lang="kk-KZ" sz="2000" b="1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7030A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оқушы, </a:t>
                      </a:r>
                      <a:r>
                        <a:rPr lang="kk-KZ" sz="2000" b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тәрбиеші, </a:t>
                      </a:r>
                      <a:r>
                        <a:rPr lang="kk-KZ" sz="2000" b="1" dirty="0" smtClean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өрмекші</a:t>
                      </a:r>
                      <a:r>
                        <a:rPr lang="kk-KZ" sz="2000" b="1" dirty="0">
                          <a:solidFill>
                            <a:srgbClr val="00B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kk-KZ" sz="2000" b="1" dirty="0">
                          <a:solidFill>
                            <a:srgbClr val="11111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жұмыскер.</a:t>
                      </a:r>
                      <a:endParaRPr lang="ru-RU" sz="2000" b="1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34" y="2530094"/>
          <a:ext cx="8143932" cy="2588768"/>
        </p:xfrm>
        <a:graphic>
          <a:graphicData uri="http://schemas.openxmlformats.org/drawingml/2006/table">
            <a:tbl>
              <a:tblPr/>
              <a:tblGrid>
                <a:gridCol w="8143932"/>
              </a:tblGrid>
              <a:tr h="154184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kk-KZ" sz="14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2000" b="1" i="1" dirty="0" smtClean="0">
                          <a:latin typeface="+mn-lt"/>
                          <a:ea typeface="Calibri"/>
                          <a:cs typeface="Times New Roman"/>
                        </a:rPr>
                        <a:t>гер           шы         қыш       паз        </a:t>
                      </a:r>
                      <a:r>
                        <a:rPr lang="kk-KZ" sz="2000" b="1" i="1" dirty="0">
                          <a:latin typeface="+mn-lt"/>
                          <a:ea typeface="Calibri"/>
                          <a:cs typeface="Times New Roman"/>
                        </a:rPr>
                        <a:t>хана        </a:t>
                      </a:r>
                      <a:r>
                        <a:rPr lang="kk-KZ" sz="2000" b="1" i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i="1" dirty="0">
                          <a:latin typeface="+mn-lt"/>
                          <a:ea typeface="Calibri"/>
                          <a:cs typeface="Times New Roman"/>
                        </a:rPr>
                        <a:t>ші         </a:t>
                      </a:r>
                      <a:r>
                        <a:rPr lang="kk-KZ" sz="2000" b="1" i="1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i="1" dirty="0">
                          <a:latin typeface="+mn-lt"/>
                          <a:ea typeface="Calibri"/>
                          <a:cs typeface="Times New Roman"/>
                        </a:rPr>
                        <a:t>кер        </a:t>
                      </a:r>
                      <a:r>
                        <a:rPr lang="kk-KZ" sz="2000" b="1" i="1" dirty="0" smtClean="0">
                          <a:latin typeface="+mn-lt"/>
                          <a:ea typeface="Calibri"/>
                          <a:cs typeface="Times New Roman"/>
                        </a:rPr>
                        <a:t>ші       шы</a:t>
                      </a:r>
                      <a:endParaRPr lang="ru-RU" sz="2000" b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ru-RU" sz="14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1400" i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1400" i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1400" i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1400" i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1400" i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Саз   </a:t>
                      </a:r>
                      <a:r>
                        <a:rPr lang="en-US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жазу    </a:t>
                      </a:r>
                      <a:r>
                        <a:rPr lang="en-US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kk-KZ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ұш      ас     шебер      оқу</a:t>
                      </a:r>
                      <a:r>
                        <a:rPr lang="en-US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kk-KZ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kk-KZ" sz="2000" b="1" i="1" dirty="0">
                          <a:latin typeface="Times New Roman"/>
                          <a:ea typeface="Calibri"/>
                          <a:cs typeface="Times New Roman"/>
                        </a:rPr>
                        <a:t>тәрбие   </a:t>
                      </a:r>
                      <a:r>
                        <a:rPr lang="en-US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kk-KZ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өрмек      </a:t>
                      </a:r>
                      <a:r>
                        <a:rPr lang="en-US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kk-KZ" sz="2000" b="1" i="1" dirty="0" smtClean="0">
                          <a:latin typeface="Times New Roman"/>
                          <a:ea typeface="Calibri"/>
                          <a:cs typeface="Times New Roman"/>
                        </a:rPr>
                        <a:t>жұмыс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66" name="Picture 18" descr="8256-81691-11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2071678"/>
            <a:ext cx="981078" cy="981078"/>
          </a:xfrm>
          <a:prstGeom prst="rect">
            <a:avLst/>
          </a:prstGeom>
          <a:noFill/>
        </p:spPr>
      </p:pic>
      <p:pic>
        <p:nvPicPr>
          <p:cNvPr id="2065" name="Picture 17" descr="7856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143116"/>
            <a:ext cx="1057278" cy="1057278"/>
          </a:xfrm>
          <a:prstGeom prst="rect">
            <a:avLst/>
          </a:prstGeom>
          <a:noFill/>
        </p:spPr>
      </p:pic>
      <p:pic>
        <p:nvPicPr>
          <p:cNvPr id="2064" name="Picture 16" descr="8256-81691-5-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01024" y="2214554"/>
            <a:ext cx="733427" cy="733427"/>
          </a:xfrm>
          <a:prstGeom prst="rect">
            <a:avLst/>
          </a:prstGeom>
          <a:noFill/>
        </p:spPr>
      </p:pic>
      <p:pic>
        <p:nvPicPr>
          <p:cNvPr id="2063" name="Picture 15" descr="8256-81691-5-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9045260" flipV="1">
            <a:off x="3395905" y="2181468"/>
            <a:ext cx="721135" cy="721135"/>
          </a:xfrm>
          <a:prstGeom prst="rect">
            <a:avLst/>
          </a:prstGeom>
          <a:noFill/>
        </p:spPr>
      </p:pic>
      <p:pic>
        <p:nvPicPr>
          <p:cNvPr id="2062" name="Picture 14" descr="8256-81691-11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143116"/>
            <a:ext cx="1052516" cy="1052516"/>
          </a:xfrm>
          <a:prstGeom prst="rect">
            <a:avLst/>
          </a:prstGeom>
          <a:noFill/>
        </p:spPr>
      </p:pic>
      <p:pic>
        <p:nvPicPr>
          <p:cNvPr id="2061" name="Picture 13" descr="7856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143116"/>
            <a:ext cx="1057278" cy="1057278"/>
          </a:xfrm>
          <a:prstGeom prst="rect">
            <a:avLst/>
          </a:prstGeom>
          <a:noFill/>
        </p:spPr>
      </p:pic>
      <p:pic>
        <p:nvPicPr>
          <p:cNvPr id="2060" name="Рисунок 7" descr="7856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2285992"/>
            <a:ext cx="1071570" cy="1071570"/>
          </a:xfrm>
          <a:prstGeom prst="rect">
            <a:avLst/>
          </a:prstGeom>
          <a:noFill/>
        </p:spPr>
      </p:pic>
      <p:pic>
        <p:nvPicPr>
          <p:cNvPr id="2059" name="Рисунок 6" descr="8256-81691-11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214554"/>
            <a:ext cx="981078" cy="981078"/>
          </a:xfrm>
          <a:prstGeom prst="rect">
            <a:avLst/>
          </a:prstGeom>
          <a:noFill/>
        </p:spPr>
      </p:pic>
      <p:pic>
        <p:nvPicPr>
          <p:cNvPr id="2058" name="Рисунок 8" descr="8256-81691-5-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8860" y="2285992"/>
            <a:ext cx="785818" cy="785818"/>
          </a:xfrm>
          <a:prstGeom prst="rect">
            <a:avLst/>
          </a:prstGeom>
          <a:noFill/>
        </p:spPr>
      </p:pic>
      <p:pic>
        <p:nvPicPr>
          <p:cNvPr id="2057" name="Picture 9" descr="photo-48564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72396" y="4071942"/>
            <a:ext cx="828678" cy="769487"/>
          </a:xfrm>
          <a:prstGeom prst="rect">
            <a:avLst/>
          </a:prstGeom>
          <a:noFill/>
        </p:spPr>
      </p:pic>
      <p:pic>
        <p:nvPicPr>
          <p:cNvPr id="2056" name="Picture 8" descr="pikchyriki_ru-rozy-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0100" y="4143380"/>
            <a:ext cx="1144365" cy="690565"/>
          </a:xfrm>
          <a:prstGeom prst="rect">
            <a:avLst/>
          </a:prstGeom>
          <a:noFill/>
        </p:spPr>
      </p:pic>
      <p:pic>
        <p:nvPicPr>
          <p:cNvPr id="2055" name="Picture 7" descr="1357989829_i6wamyupqcibuby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72264" y="4071942"/>
            <a:ext cx="714380" cy="771530"/>
          </a:xfrm>
          <a:prstGeom prst="rect">
            <a:avLst/>
          </a:prstGeom>
          <a:noFill/>
        </p:spPr>
      </p:pic>
      <p:pic>
        <p:nvPicPr>
          <p:cNvPr id="2054" name="Рисунок 4" descr="130344576_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86380" y="4214818"/>
            <a:ext cx="954508" cy="647702"/>
          </a:xfrm>
          <a:prstGeom prst="rect">
            <a:avLst/>
          </a:prstGeom>
          <a:noFill/>
        </p:spPr>
      </p:pic>
      <p:pic>
        <p:nvPicPr>
          <p:cNvPr id="2053" name="Рисунок 2" descr="pikchyriki_ru-rozy-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71868" y="4143380"/>
            <a:ext cx="1121630" cy="676277"/>
          </a:xfrm>
          <a:prstGeom prst="rect">
            <a:avLst/>
          </a:prstGeom>
          <a:noFill/>
        </p:spPr>
      </p:pic>
      <p:pic>
        <p:nvPicPr>
          <p:cNvPr id="2052" name="Picture 4" descr="photo-48564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4214818"/>
            <a:ext cx="707783" cy="657227"/>
          </a:xfrm>
          <a:prstGeom prst="rect">
            <a:avLst/>
          </a:prstGeom>
          <a:noFill/>
        </p:spPr>
      </p:pic>
      <p:pic>
        <p:nvPicPr>
          <p:cNvPr id="2051" name="Рисунок 5" descr="102949167_romashka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57488" y="4214818"/>
            <a:ext cx="812008" cy="738190"/>
          </a:xfrm>
          <a:prstGeom prst="rect">
            <a:avLst/>
          </a:prstGeom>
          <a:noFill/>
        </p:spPr>
      </p:pic>
      <p:pic>
        <p:nvPicPr>
          <p:cNvPr id="2050" name="Рисунок 3" descr="1357989829_i6wamyupqcibuby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14545" y="4071942"/>
            <a:ext cx="674689" cy="728664"/>
          </a:xfrm>
          <a:prstGeom prst="rect">
            <a:avLst/>
          </a:prstGeom>
          <a:noFill/>
        </p:spPr>
      </p:pic>
      <p:pic>
        <p:nvPicPr>
          <p:cNvPr id="2049" name="Рисунок 1" descr="photo-48564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4071942"/>
            <a:ext cx="857256" cy="796023"/>
          </a:xfrm>
          <a:prstGeom prst="rect">
            <a:avLst/>
          </a:prstGeom>
          <a:noFill/>
        </p:spPr>
      </p:pic>
      <p:pic>
        <p:nvPicPr>
          <p:cNvPr id="2067" name="Picture 19" descr="C:\Users\User\Desktop\12808769.p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4929198"/>
            <a:ext cx="9144000" cy="1663705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0" y="6715148"/>
            <a:ext cx="1571604" cy="142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0425807"/>
      </p:ext>
    </p:extLst>
  </p:cSld>
  <p:clrMapOvr>
    <a:masterClrMapping/>
  </p:clrMapOvr>
  <p:transition spd="slow" advClick="0" advTm="3000">
    <p:wip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kk-KZ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Шығармашылық жұмыс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572560" cy="492922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b="1" i="1" dirty="0" smtClean="0">
                <a:solidFill>
                  <a:srgbClr val="0070C0"/>
                </a:solidFill>
              </a:rPr>
              <a:t>10-жаттығудағы </a:t>
            </a:r>
            <a:r>
              <a:rPr lang="kk-KZ" b="1" i="1" dirty="0" smtClean="0">
                <a:solidFill>
                  <a:srgbClr val="7030A0"/>
                </a:solidFill>
              </a:rPr>
              <a:t>жаңылтпашты оқып, жатқа жазу.  Сөздерді түбірі мен қосымшаға ажыратып, тиісті белгімен дәлелдеу. </a:t>
            </a:r>
            <a:endParaRPr lang="ru-RU" b="1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kk-KZ" sz="8000" i="1" dirty="0" smtClean="0"/>
              <a:t>,</a:t>
            </a:r>
            <a:r>
              <a:rPr lang="ru-RU" sz="8000" dirty="0" smtClean="0"/>
              <a:t> </a:t>
            </a:r>
            <a:r>
              <a:rPr lang="kk-KZ" sz="8000" i="1" dirty="0" smtClean="0"/>
              <a:t>,</a:t>
            </a:r>
            <a:r>
              <a:rPr lang="ru-RU" sz="8000" i="1" dirty="0" smtClean="0"/>
              <a:t>            </a:t>
            </a:r>
            <a:r>
              <a:rPr lang="kk-KZ" sz="8000" i="1" dirty="0" smtClean="0"/>
              <a:t>,, ,  </a:t>
            </a:r>
            <a:r>
              <a:rPr lang="ru-RU" sz="8000" i="1" dirty="0" smtClean="0"/>
              <a:t>  </a:t>
            </a:r>
            <a:r>
              <a:rPr lang="kk-KZ" sz="8000" i="1" dirty="0" smtClean="0"/>
              <a:t>,</a:t>
            </a:r>
            <a:r>
              <a:rPr lang="ru-RU" sz="8000" i="1" dirty="0" smtClean="0"/>
              <a:t>       </a:t>
            </a:r>
            <a:r>
              <a:rPr lang="kk-KZ" sz="8000" i="1" dirty="0" smtClean="0"/>
              <a:t>,,</a:t>
            </a:r>
            <a:endParaRPr lang="ru-RU" sz="8000" dirty="0" smtClean="0"/>
          </a:p>
          <a:p>
            <a:pPr>
              <a:buNone/>
            </a:pPr>
            <a:endParaRPr lang="kk-KZ" i="1" dirty="0" smtClean="0"/>
          </a:p>
          <a:p>
            <a:pPr>
              <a:buNone/>
            </a:pPr>
            <a:endParaRPr lang="kk-KZ" i="1" dirty="0" smtClean="0"/>
          </a:p>
          <a:p>
            <a:pPr>
              <a:buNone/>
            </a:pPr>
            <a:r>
              <a:rPr lang="kk-KZ" b="1" i="1" dirty="0" smtClean="0">
                <a:solidFill>
                  <a:srgbClr val="0070C0"/>
                </a:solidFill>
              </a:rPr>
              <a:t>Ребусты шешу:</a:t>
            </a:r>
            <a:r>
              <a:rPr lang="kk-KZ" i="1" dirty="0" smtClean="0"/>
              <a:t> </a:t>
            </a:r>
            <a:r>
              <a:rPr lang="kk-KZ" b="1" i="1" dirty="0" smtClean="0">
                <a:solidFill>
                  <a:srgbClr val="00B050"/>
                </a:solidFill>
              </a:rPr>
              <a:t>егіншілер. </a:t>
            </a:r>
            <a:endParaRPr lang="ru-RU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C:\Users\User\Desktop\instr29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7072727">
            <a:off x="258774" y="3949755"/>
            <a:ext cx="1236109" cy="379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2033344_nora-risunok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3357562"/>
            <a:ext cx="1285884" cy="1435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14192614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3357562"/>
            <a:ext cx="1285884" cy="1378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1658fb263905d3b11ba0bdec97826bd8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3500438"/>
            <a:ext cx="1143008" cy="1392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giraffe_PNG13518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64" y="2071678"/>
            <a:ext cx="2079246" cy="29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 flipV="1">
            <a:off x="0" y="6715148"/>
            <a:ext cx="1571604" cy="142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3000">
    <p:split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14998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kk-KZ" sz="54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Бағалау</a:t>
            </a:r>
            <a:endParaRPr lang="ru-RU" sz="54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71472" y="1714488"/>
          <a:ext cx="4857784" cy="3068956"/>
        </p:xfrm>
        <a:graphic>
          <a:graphicData uri="http://schemas.openxmlformats.org/drawingml/2006/table">
            <a:tbl>
              <a:tblPr/>
              <a:tblGrid>
                <a:gridCol w="4857784"/>
              </a:tblGrid>
              <a:tr h="30689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800" b="1" i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50-48</a:t>
                      </a:r>
                      <a:r>
                        <a:rPr lang="kk-KZ" sz="4800" b="1" i="1" dirty="0">
                          <a:latin typeface="+mn-lt"/>
                          <a:ea typeface="Calibri"/>
                          <a:cs typeface="Times New Roman"/>
                        </a:rPr>
                        <a:t> ұпай – </a:t>
                      </a:r>
                      <a:r>
                        <a:rPr lang="kk-KZ" sz="4800" b="1" i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«5»</a:t>
                      </a:r>
                      <a:endParaRPr lang="ru-RU" sz="4800" i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800" b="1" i="1" dirty="0">
                          <a:solidFill>
                            <a:srgbClr val="244061"/>
                          </a:solidFill>
                          <a:latin typeface="+mn-lt"/>
                          <a:ea typeface="Calibri"/>
                          <a:cs typeface="Times New Roman"/>
                        </a:rPr>
                        <a:t>47-45</a:t>
                      </a:r>
                      <a:r>
                        <a:rPr lang="kk-KZ" sz="4800" b="1" i="1" dirty="0">
                          <a:latin typeface="+mn-lt"/>
                          <a:ea typeface="Calibri"/>
                          <a:cs typeface="Times New Roman"/>
                        </a:rPr>
                        <a:t> ұпай – </a:t>
                      </a:r>
                      <a:r>
                        <a:rPr lang="kk-KZ" sz="4800" b="1" i="1" dirty="0">
                          <a:solidFill>
                            <a:srgbClr val="1F497D"/>
                          </a:solidFill>
                          <a:latin typeface="+mn-lt"/>
                          <a:ea typeface="Calibri"/>
                          <a:cs typeface="Times New Roman"/>
                        </a:rPr>
                        <a:t>«4»</a:t>
                      </a:r>
                      <a:endParaRPr lang="ru-RU" sz="4800" i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800" b="1" i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Times New Roman"/>
                        </a:rPr>
                        <a:t>44-40</a:t>
                      </a:r>
                      <a:r>
                        <a:rPr lang="kk-KZ" sz="4800" b="1" i="1" dirty="0">
                          <a:latin typeface="+mn-lt"/>
                          <a:ea typeface="Calibri"/>
                          <a:cs typeface="Times New Roman"/>
                        </a:rPr>
                        <a:t> ұпай- </a:t>
                      </a:r>
                      <a:r>
                        <a:rPr lang="kk-KZ" sz="4800" b="1" i="1" dirty="0">
                          <a:solidFill>
                            <a:srgbClr val="00B050"/>
                          </a:solidFill>
                          <a:latin typeface="+mn-lt"/>
                          <a:ea typeface="Calibri"/>
                          <a:cs typeface="Times New Roman"/>
                        </a:rPr>
                        <a:t>«3»</a:t>
                      </a:r>
                      <a:endParaRPr lang="ru-RU" sz="4800" i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4800" b="1" i="1" dirty="0">
                          <a:solidFill>
                            <a:srgbClr val="FFFF00"/>
                          </a:solidFill>
                          <a:latin typeface="+mn-lt"/>
                          <a:ea typeface="Calibri"/>
                          <a:cs typeface="Times New Roman"/>
                        </a:rPr>
                        <a:t>39-30</a:t>
                      </a:r>
                      <a:r>
                        <a:rPr lang="kk-KZ" sz="4800" b="1" i="1" dirty="0">
                          <a:latin typeface="+mn-lt"/>
                          <a:ea typeface="Calibri"/>
                          <a:cs typeface="Times New Roman"/>
                        </a:rPr>
                        <a:t> ұпай- </a:t>
                      </a:r>
                      <a:r>
                        <a:rPr lang="kk-KZ" sz="4800" b="1" i="1" dirty="0">
                          <a:solidFill>
                            <a:srgbClr val="FFFF00"/>
                          </a:solidFill>
                          <a:latin typeface="+mn-lt"/>
                          <a:ea typeface="Calibri"/>
                          <a:cs typeface="Times New Roman"/>
                        </a:rPr>
                        <a:t>«2»</a:t>
                      </a:r>
                      <a:endParaRPr lang="ru-RU" sz="4800" i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Рисунок 3" descr="C:\Documents and Settings\user\Рабочий стол\Веселые фрукты\көңілсіз жұлдызша.pn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857752" y="3643314"/>
            <a:ext cx="2383626" cy="1868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tretch>
            <a:fillRect/>
          </a:stretch>
        </p:blipFill>
        <p:spPr>
          <a:xfrm flipH="1">
            <a:off x="5357818" y="428604"/>
            <a:ext cx="2121182" cy="200026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5"/>
          <a:stretch>
            <a:fillRect/>
          </a:stretch>
        </p:blipFill>
        <p:spPr>
          <a:xfrm>
            <a:off x="6929454" y="2714620"/>
            <a:ext cx="1785950" cy="17859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4282" y="6715148"/>
            <a:ext cx="1500198" cy="142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Click="0" advTm="3000">
    <p:strips dir="ru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2828898_18386_org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214290"/>
            <a:ext cx="6143636" cy="487877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214414" y="428604"/>
            <a:ext cx="6082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i="1" dirty="0" smtClean="0">
                <a:solidFill>
                  <a:srgbClr val="0070C0"/>
                </a:solidFill>
              </a:rPr>
              <a:t>Жеңістеріңіз құтты болсын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6715148"/>
            <a:ext cx="1285884" cy="142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 advClick="0" advTm="3000">
    <p:wheel spokes="3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26900"/>
      </a:hlink>
      <a:folHlink>
        <a:srgbClr val="FBD5B5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</TotalTime>
  <Words>341</Words>
  <Application>Microsoft Office PowerPoint</Application>
  <PresentationFormat>Экран (4:3)</PresentationFormat>
  <Paragraphs>116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Vesna</vt:lpstr>
      <vt:lpstr>Times New Roman</vt:lpstr>
      <vt:lpstr>Calibri</vt:lpstr>
      <vt:lpstr>Тема Office</vt:lpstr>
      <vt:lpstr>Слайд 1</vt:lpstr>
      <vt:lpstr>Ұйымдастыру кезеңі</vt:lpstr>
      <vt:lpstr>Сұрақ-жауап </vt:lpstr>
      <vt:lpstr>Ойын: “Өз орныңды тап”</vt:lpstr>
      <vt:lpstr>Слайд 5</vt:lpstr>
      <vt:lpstr>Слайд 6</vt:lpstr>
      <vt:lpstr>Шығармашылық жұмыс </vt:lpstr>
      <vt:lpstr>Бағалау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152</cp:revision>
  <dcterms:created xsi:type="dcterms:W3CDTF">2013-08-23T08:38:35Z</dcterms:created>
  <dcterms:modified xsi:type="dcterms:W3CDTF">2017-02-20T17:25:48Z</dcterms:modified>
</cp:coreProperties>
</file>