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66" r:id="rId5"/>
    <p:sldId id="258" r:id="rId6"/>
    <p:sldId id="260" r:id="rId7"/>
    <p:sldId id="259" r:id="rId8"/>
    <p:sldId id="261" r:id="rId9"/>
    <p:sldId id="262" r:id="rId10"/>
    <p:sldId id="264" r:id="rId11"/>
    <p:sldId id="263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8" r:id="rId32"/>
    <p:sldId id="287" r:id="rId33"/>
    <p:sldId id="282" r:id="rId34"/>
    <p:sldId id="289" r:id="rId35"/>
    <p:sldId id="29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4488198-7F9E-4B87-A1B4-634D4D22AD93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3CCE828-10C7-4CCF-B685-ECE9AA5F99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0.xml"/><Relationship Id="rId4" Type="http://schemas.openxmlformats.org/officeDocument/2006/relationships/slide" Target="slide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6cl.uznateshe.ru/kak-najti-chislo-po-ego-procentam/" TargetMode="External"/><Relationship Id="rId2" Type="http://schemas.openxmlformats.org/officeDocument/2006/relationships/hyperlink" Target="http://www.seznaika.ru/matematika/ege/2202-2010-08-24-04-12-0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2dtutorials.ru/download/ishodniki/deti_fotoramki/1986-psd-iskhodnik-smeshariki.html" TargetMode="External"/><Relationship Id="rId5" Type="http://schemas.openxmlformats.org/officeDocument/2006/relationships/hyperlink" Target="http://math.oge.sdamgia.ru/test?theme=17" TargetMode="External"/><Relationship Id="rId4" Type="http://schemas.openxmlformats.org/officeDocument/2006/relationships/hyperlink" Target="http://festival.1september.ru/articles/615145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5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5869" y="5589240"/>
            <a:ext cx="6910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Материал подготовила </a:t>
            </a:r>
            <a:r>
              <a:rPr lang="ru-RU" dirty="0" err="1" smtClean="0"/>
              <a:t>Шабулдова</a:t>
            </a:r>
            <a:r>
              <a:rPr lang="ru-RU" dirty="0" smtClean="0"/>
              <a:t> Наталья Николаевна,</a:t>
            </a:r>
          </a:p>
          <a:p>
            <a:pPr algn="ctr"/>
            <a:r>
              <a:rPr lang="ru-RU" dirty="0" smtClean="0"/>
              <a:t>учитель математики МОБУ </a:t>
            </a:r>
            <a:r>
              <a:rPr lang="ru-RU" dirty="0" smtClean="0"/>
              <a:t>«</a:t>
            </a:r>
            <a:r>
              <a:rPr lang="ru-RU" dirty="0" err="1" smtClean="0"/>
              <a:t>Иссадская</a:t>
            </a:r>
            <a:r>
              <a:rPr lang="ru-RU" dirty="0" smtClean="0"/>
              <a:t> ООШ»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900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ru-RU" b="1" dirty="0"/>
              <a:t>Цель: </a:t>
            </a:r>
            <a:r>
              <a:rPr lang="ru-RU" dirty="0" smtClean="0"/>
              <a:t>Сформировать </a:t>
            </a:r>
            <a:r>
              <a:rPr lang="ru-RU" dirty="0"/>
              <a:t>понимание необходимости знаний процентных вычислений для решения большого круга задач, показав широту применения процентных расчетов в реальной </a:t>
            </a:r>
            <a:r>
              <a:rPr lang="ru-RU" dirty="0" smtClean="0"/>
              <a:t>жизни.</a:t>
            </a:r>
          </a:p>
          <a:p>
            <a:pPr marL="114300" indent="0">
              <a:buNone/>
            </a:pPr>
            <a:r>
              <a:rPr lang="ru-RU" b="1" dirty="0" smtClean="0"/>
              <a:t>Задачи:</a:t>
            </a:r>
          </a:p>
          <a:p>
            <a:pPr marL="114300" indent="0">
              <a:buNone/>
            </a:pPr>
            <a:r>
              <a:rPr lang="ru-RU" dirty="0" smtClean="0"/>
              <a:t>1. Сформировать понятие о проценте, как одной сотой числа, научить находить 1% от числа.</a:t>
            </a:r>
          </a:p>
          <a:p>
            <a:pPr marL="114300" indent="0">
              <a:buNone/>
            </a:pPr>
            <a:r>
              <a:rPr lang="ru-RU" dirty="0" smtClean="0"/>
              <a:t>2</a:t>
            </a:r>
            <a:r>
              <a:rPr lang="ru-RU" dirty="0"/>
              <a:t>. Сформировать и отработать навыки нахождения процента от числа.</a:t>
            </a:r>
          </a:p>
          <a:p>
            <a:pPr marL="114300" indent="0">
              <a:buNone/>
            </a:pPr>
            <a:r>
              <a:rPr lang="ru-RU" dirty="0" smtClean="0"/>
              <a:t>3</a:t>
            </a:r>
            <a:r>
              <a:rPr lang="ru-RU" dirty="0"/>
              <a:t>. Сформировать и отработать навыки нахождения числа по его проценту.</a:t>
            </a:r>
          </a:p>
          <a:p>
            <a:pPr marL="114300" indent="0">
              <a:buNone/>
            </a:pPr>
            <a:r>
              <a:rPr lang="ru-RU" dirty="0" smtClean="0"/>
              <a:t>4</a:t>
            </a:r>
            <a:r>
              <a:rPr lang="ru-RU" dirty="0"/>
              <a:t>.  Познакомить с простейшими задачами на проценты.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793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Поурочное планирование:</a:t>
            </a:r>
          </a:p>
          <a:p>
            <a:r>
              <a:rPr lang="ru-RU" dirty="0" smtClean="0">
                <a:solidFill>
                  <a:srgbClr val="C00000"/>
                </a:solidFill>
                <a:hlinkClick r:id="rId2" action="ppaction://hlinksldjump"/>
              </a:rPr>
              <a:t>Определение процента</a:t>
            </a:r>
            <a:r>
              <a:rPr lang="ru-RU" dirty="0">
                <a:solidFill>
                  <a:srgbClr val="C00000"/>
                </a:solidFill>
                <a:hlinkClick r:id="rId2" action="ppaction://hlinksldjump"/>
              </a:rPr>
              <a:t> </a:t>
            </a:r>
            <a:r>
              <a:rPr lang="ru-RU" dirty="0"/>
              <a:t>–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1 </a:t>
            </a:r>
            <a:r>
              <a:rPr lang="ru-RU" dirty="0"/>
              <a:t>час.</a:t>
            </a:r>
          </a:p>
          <a:p>
            <a:pPr lvl="0"/>
            <a:r>
              <a:rPr lang="ru-RU" dirty="0">
                <a:hlinkClick r:id="rId3" action="ppaction://hlinksldjump"/>
              </a:rPr>
              <a:t>Нахождение процента от числа </a:t>
            </a:r>
            <a:r>
              <a:rPr lang="ru-RU" dirty="0"/>
              <a:t>– 3 часа.</a:t>
            </a:r>
          </a:p>
          <a:p>
            <a:pPr lvl="0"/>
            <a:r>
              <a:rPr lang="ru-RU" dirty="0">
                <a:hlinkClick r:id="rId4" action="ppaction://hlinksldjump"/>
              </a:rPr>
              <a:t>Нахождение числа по его проценту </a:t>
            </a:r>
            <a:r>
              <a:rPr lang="ru-RU" dirty="0"/>
              <a:t>– 2 часа.</a:t>
            </a:r>
          </a:p>
          <a:p>
            <a:pPr lvl="0"/>
            <a:r>
              <a:rPr lang="ru-RU" dirty="0">
                <a:hlinkClick r:id="rId5" action="ppaction://hlinksldjump"/>
              </a:rPr>
              <a:t>Решение задач </a:t>
            </a:r>
            <a:r>
              <a:rPr lang="ru-RU" dirty="0"/>
              <a:t>– 2 часа.</a:t>
            </a:r>
          </a:p>
          <a:p>
            <a:pPr marL="114300" indent="0">
              <a:buNone/>
            </a:pPr>
            <a:r>
              <a:rPr lang="ru-RU" dirty="0"/>
              <a:t>Всего 8 часов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31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процента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b="1" dirty="0"/>
              <a:t>Цель:</a:t>
            </a:r>
          </a:p>
          <a:p>
            <a:pPr marL="114300" indent="0">
              <a:buNone/>
            </a:pPr>
            <a:r>
              <a:rPr lang="ru-RU" dirty="0"/>
              <a:t>Сформировать понятие о проценте, как одной сотой числа, научить находить 1% от числа.</a:t>
            </a:r>
          </a:p>
          <a:p>
            <a:pPr marL="114300" indent="0">
              <a:buNone/>
            </a:pPr>
            <a:r>
              <a:rPr lang="ru-RU" b="1" dirty="0"/>
              <a:t>Задачи:</a:t>
            </a:r>
          </a:p>
          <a:p>
            <a:pPr marL="114300" indent="0">
              <a:buNone/>
            </a:pPr>
            <a:r>
              <a:rPr lang="ru-RU" dirty="0"/>
              <a:t>1. Ввести понятие процента на основе нахождения одной сотой мер массы и длины.</a:t>
            </a:r>
          </a:p>
          <a:p>
            <a:pPr marL="114300" indent="0">
              <a:buNone/>
            </a:pPr>
            <a:r>
              <a:rPr lang="ru-RU" dirty="0"/>
              <a:t>2. Научить переводить процент в десятичную дробь и обратно.</a:t>
            </a:r>
          </a:p>
          <a:p>
            <a:pPr marL="114300" indent="0">
              <a:buNone/>
            </a:pPr>
            <a:r>
              <a:rPr lang="ru-RU" dirty="0"/>
              <a:t>3. Отработать навыки нахождения 1% от числа, пропедевтика нахождения процента от числа.</a:t>
            </a:r>
          </a:p>
          <a:p>
            <a:pPr marL="114300" indent="0">
              <a:buNone/>
            </a:pPr>
            <a:r>
              <a:rPr lang="ru-RU" dirty="0"/>
              <a:t>4. Отрабатывать навыки устного счета.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53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71500" indent="-457200">
              <a:buAutoNum type="arabi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0,8    100</a:t>
            </a:r>
          </a:p>
          <a:p>
            <a:pPr marL="571500" indent="-457200">
              <a:buAutoNum type="arabi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5,6     0,01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36,5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: 60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3,5 : 0,7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,4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457200">
              <a:buFont typeface="+mj-lt"/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7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6,3 : 0,7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0,004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2,1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 : 100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5,2 : 100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420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0,01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457200">
              <a:buAutoNum type="arabicPeriod"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51644" y="5229200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3212976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763664" y="4221088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536879" y="220486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563585" y="1827748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53211" y="1537628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169151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80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11499" y="205155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0,056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43208" y="241159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3,65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07327" y="277163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35920" y="31316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5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9792" y="341970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7,2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99791" y="372086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18934" y="406778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83768" y="44278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0,0084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27784" y="479715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0,63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55776" y="5085184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0,052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87221" y="538308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4,2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2031780"/>
            <a:ext cx="3960440" cy="393079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6792" y="1281781"/>
            <a:ext cx="5013540" cy="524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40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Найдите самостоятельно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        </a:t>
            </a:r>
            <a:r>
              <a:rPr lang="ru-RU" sz="2800" dirty="0" smtClean="0"/>
              <a:t>от      </a:t>
            </a:r>
          </a:p>
          <a:p>
            <a:pPr marL="114300" indent="0">
              <a:buNone/>
            </a:pPr>
            <a:endParaRPr lang="ru-RU" sz="2800" dirty="0"/>
          </a:p>
          <a:p>
            <a:r>
              <a:rPr lang="ru-RU" sz="2800" dirty="0" smtClean="0"/>
              <a:t>1 метра</a:t>
            </a:r>
          </a:p>
          <a:p>
            <a:r>
              <a:rPr lang="ru-RU" sz="2800" dirty="0" smtClean="0"/>
              <a:t>1 килограмма</a:t>
            </a:r>
          </a:p>
          <a:p>
            <a:r>
              <a:rPr lang="ru-RU" sz="2800" dirty="0" smtClean="0"/>
              <a:t>1 центнера</a:t>
            </a:r>
          </a:p>
          <a:p>
            <a:r>
              <a:rPr lang="ru-RU" sz="2800" dirty="0" smtClean="0"/>
              <a:t>1 ара</a:t>
            </a:r>
          </a:p>
          <a:p>
            <a:r>
              <a:rPr lang="ru-RU" sz="2800" dirty="0" smtClean="0"/>
              <a:t>1 гектара</a:t>
            </a:r>
            <a:endParaRPr lang="ru-RU" sz="2800" dirty="0"/>
          </a:p>
        </p:txBody>
      </p:sp>
      <p:cxnSp>
        <p:nvCxnSpPr>
          <p:cNvPr id="5" name="Прямая соединительная линия 4"/>
          <p:cNvCxnSpPr>
            <a:endCxn id="6" idx="0"/>
          </p:cNvCxnSpPr>
          <p:nvPr/>
        </p:nvCxnSpPr>
        <p:spPr>
          <a:xfrm>
            <a:off x="827584" y="2018457"/>
            <a:ext cx="2083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688688" y="1556792"/>
            <a:ext cx="694421" cy="923330"/>
            <a:chOff x="688688" y="1671191"/>
            <a:chExt cx="694421" cy="923330"/>
          </a:xfrm>
        </p:grpSpPr>
        <p:sp>
          <p:nvSpPr>
            <p:cNvPr id="6" name="TextBox 5"/>
            <p:cNvSpPr txBox="1"/>
            <p:nvPr/>
          </p:nvSpPr>
          <p:spPr>
            <a:xfrm>
              <a:off x="688688" y="2132856"/>
              <a:ext cx="6944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100</a:t>
              </a:r>
              <a:endParaRPr lang="ru-RU" sz="2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1671191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1</a:t>
              </a:r>
              <a:endParaRPr lang="ru-RU" sz="2400" dirty="0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3165" y="1463236"/>
            <a:ext cx="5643371" cy="5394764"/>
          </a:xfrm>
          <a:prstGeom prst="rect">
            <a:avLst/>
          </a:prstGeom>
        </p:spPr>
      </p:pic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2987824" y="1904057"/>
            <a:ext cx="1944216" cy="690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проверка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45745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Найдите самостоятельно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        </a:t>
            </a:r>
            <a:r>
              <a:rPr lang="ru-RU" sz="2800" dirty="0" smtClean="0"/>
              <a:t>от      </a:t>
            </a:r>
          </a:p>
          <a:p>
            <a:pPr marL="114300" indent="0">
              <a:buNone/>
            </a:pPr>
            <a:endParaRPr lang="ru-RU" sz="2800" dirty="0"/>
          </a:p>
          <a:p>
            <a:r>
              <a:rPr lang="ru-RU" sz="2800" dirty="0" smtClean="0"/>
              <a:t>1 метра</a:t>
            </a:r>
          </a:p>
          <a:p>
            <a:r>
              <a:rPr lang="ru-RU" sz="2800" dirty="0" smtClean="0"/>
              <a:t>1 килограмма</a:t>
            </a:r>
          </a:p>
          <a:p>
            <a:r>
              <a:rPr lang="ru-RU" sz="2800" dirty="0" smtClean="0"/>
              <a:t>1 центнера</a:t>
            </a:r>
          </a:p>
          <a:p>
            <a:r>
              <a:rPr lang="ru-RU" sz="2800" dirty="0" smtClean="0"/>
              <a:t>1 ара</a:t>
            </a:r>
          </a:p>
          <a:p>
            <a:r>
              <a:rPr lang="ru-RU" sz="2800" dirty="0" smtClean="0"/>
              <a:t>1 гектара</a:t>
            </a:r>
            <a:endParaRPr lang="ru-RU" sz="2800" dirty="0"/>
          </a:p>
        </p:txBody>
      </p:sp>
      <p:cxnSp>
        <p:nvCxnSpPr>
          <p:cNvPr id="5" name="Прямая соединительная линия 4"/>
          <p:cNvCxnSpPr>
            <a:endCxn id="6" idx="0"/>
          </p:cNvCxnSpPr>
          <p:nvPr/>
        </p:nvCxnSpPr>
        <p:spPr>
          <a:xfrm>
            <a:off x="827584" y="2018457"/>
            <a:ext cx="2083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688688" y="1556792"/>
            <a:ext cx="694421" cy="923330"/>
            <a:chOff x="688688" y="1671191"/>
            <a:chExt cx="694421" cy="923330"/>
          </a:xfrm>
        </p:grpSpPr>
        <p:sp>
          <p:nvSpPr>
            <p:cNvPr id="6" name="TextBox 5"/>
            <p:cNvSpPr txBox="1"/>
            <p:nvPr/>
          </p:nvSpPr>
          <p:spPr>
            <a:xfrm>
              <a:off x="688688" y="2132856"/>
              <a:ext cx="6944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100</a:t>
              </a:r>
              <a:endParaRPr lang="ru-RU" sz="2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7584" y="1671191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1</a:t>
              </a:r>
              <a:endParaRPr lang="ru-RU" sz="2400" dirty="0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3165" y="1463236"/>
            <a:ext cx="5643371" cy="53947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23708" y="2636912"/>
            <a:ext cx="1114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 см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5896" y="3150958"/>
            <a:ext cx="922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10 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9748" y="3708321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 кг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2987824" y="4270159"/>
            <a:ext cx="946552" cy="584775"/>
            <a:chOff x="2987824" y="4270159"/>
            <a:chExt cx="946552" cy="584775"/>
          </a:xfrm>
        </p:grpSpPr>
        <p:sp>
          <p:nvSpPr>
            <p:cNvPr id="16" name="TextBox 15"/>
            <p:cNvSpPr txBox="1"/>
            <p:nvPr/>
          </p:nvSpPr>
          <p:spPr>
            <a:xfrm>
              <a:off x="2987824" y="4270159"/>
              <a:ext cx="8515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</a:rPr>
                <a:t>1 м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35896" y="431458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rgbClr val="FF0000"/>
                  </a:solidFill>
                </a:rPr>
                <a:t>2</a:t>
              </a:r>
              <a:endParaRPr lang="ru-RU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627784" y="4788441"/>
            <a:ext cx="1380202" cy="584775"/>
            <a:chOff x="2627784" y="4788441"/>
            <a:chExt cx="1380202" cy="584775"/>
          </a:xfrm>
        </p:grpSpPr>
        <p:sp>
          <p:nvSpPr>
            <p:cNvPr id="19" name="TextBox 18"/>
            <p:cNvSpPr txBox="1"/>
            <p:nvPr/>
          </p:nvSpPr>
          <p:spPr>
            <a:xfrm>
              <a:off x="2627784" y="4788441"/>
              <a:ext cx="13099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</a:rPr>
                <a:t>100 м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07904" y="4818638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rgbClr val="FF0000"/>
                  </a:solidFill>
                </a:rPr>
                <a:t>2</a:t>
              </a:r>
              <a:endParaRPr lang="ru-RU" sz="1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5203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Одну сотую долю числа называют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процентом.</a:t>
            </a:r>
          </a:p>
          <a:p>
            <a:pPr marL="114300" indent="0">
              <a:buNone/>
            </a:pPr>
            <a:r>
              <a:rPr lang="ru-RU" dirty="0" smtClean="0"/>
              <a:t>Обозначение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pPr marL="114300" indent="0">
              <a:buNone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Пример: Найти 1% от 600, 60, 6.</a:t>
            </a:r>
          </a:p>
          <a:p>
            <a:pPr marL="628650" indent="-514350">
              <a:buAutoNum type="arabicParenR"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600 : 100 = 6</a:t>
            </a:r>
          </a:p>
          <a:p>
            <a:pPr marL="628650" indent="-514350">
              <a:buAutoNum type="arabicParenR"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60 : 100 = 0,6</a:t>
            </a:r>
          </a:p>
          <a:p>
            <a:pPr marL="628650" indent="-514350">
              <a:buAutoNum type="arabicParenR"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 : 100 = 0,06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09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Найдите 1%от числа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5; 50; 500; 5000; 0,5; 3,6; 36; 360; 3600; 0,36; 7,2; 72; 720; 7200.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получившиеся ответы</a:t>
            </a:r>
          </a:p>
          <a:p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араллелограмм 13"/>
          <p:cNvSpPr/>
          <p:nvPr/>
        </p:nvSpPr>
        <p:spPr>
          <a:xfrm>
            <a:off x="539552" y="3789040"/>
            <a:ext cx="1149865" cy="5124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0,036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2051720" y="4301480"/>
            <a:ext cx="990558" cy="559156"/>
          </a:xfrm>
          <a:prstGeom prst="parallelogram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0,72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араллелограмм 15"/>
          <p:cNvSpPr/>
          <p:nvPr/>
        </p:nvSpPr>
        <p:spPr>
          <a:xfrm>
            <a:off x="4499992" y="3613212"/>
            <a:ext cx="1159857" cy="607876"/>
          </a:xfrm>
          <a:prstGeom prst="parallelogram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араллелограмм 16"/>
          <p:cNvSpPr/>
          <p:nvPr/>
        </p:nvSpPr>
        <p:spPr>
          <a:xfrm>
            <a:off x="7308304" y="3789040"/>
            <a:ext cx="1080120" cy="608264"/>
          </a:xfrm>
          <a:prstGeom prst="parallelogram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5924694" y="3965256"/>
            <a:ext cx="864096" cy="432048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Трапеция 18"/>
          <p:cNvSpPr/>
          <p:nvPr/>
        </p:nvSpPr>
        <p:spPr>
          <a:xfrm>
            <a:off x="2147984" y="3460812"/>
            <a:ext cx="848638" cy="512440"/>
          </a:xfrm>
          <a:prstGeom prst="trapezoi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Трапеция 19"/>
          <p:cNvSpPr/>
          <p:nvPr/>
        </p:nvSpPr>
        <p:spPr>
          <a:xfrm>
            <a:off x="7740352" y="4947612"/>
            <a:ext cx="848638" cy="512440"/>
          </a:xfrm>
          <a:prstGeom prst="trapezoi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Трапеция 20"/>
          <p:cNvSpPr/>
          <p:nvPr/>
        </p:nvSpPr>
        <p:spPr>
          <a:xfrm>
            <a:off x="833049" y="4604416"/>
            <a:ext cx="856367" cy="599416"/>
          </a:xfrm>
          <a:prstGeom prst="trapezoid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Трапеция 21"/>
          <p:cNvSpPr/>
          <p:nvPr/>
        </p:nvSpPr>
        <p:spPr>
          <a:xfrm>
            <a:off x="5235530" y="4860636"/>
            <a:ext cx="848638" cy="512440"/>
          </a:xfrm>
          <a:prstGeom prst="trapezoi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Трапеция 22"/>
          <p:cNvSpPr/>
          <p:nvPr/>
        </p:nvSpPr>
        <p:spPr>
          <a:xfrm>
            <a:off x="3399415" y="3789040"/>
            <a:ext cx="848638" cy="512440"/>
          </a:xfrm>
          <a:prstGeom prst="trapezoi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араллелограмм 23"/>
          <p:cNvSpPr/>
          <p:nvPr/>
        </p:nvSpPr>
        <p:spPr>
          <a:xfrm>
            <a:off x="3875458" y="4684808"/>
            <a:ext cx="984574" cy="688268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араллелограмм 24"/>
          <p:cNvSpPr/>
          <p:nvPr/>
        </p:nvSpPr>
        <p:spPr>
          <a:xfrm>
            <a:off x="7580286" y="6037554"/>
            <a:ext cx="1240186" cy="631806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0,0072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араллелограмм 25"/>
          <p:cNvSpPr/>
          <p:nvPr/>
        </p:nvSpPr>
        <p:spPr>
          <a:xfrm>
            <a:off x="683568" y="5572129"/>
            <a:ext cx="864096" cy="432048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Трапеция 26"/>
          <p:cNvSpPr/>
          <p:nvPr/>
        </p:nvSpPr>
        <p:spPr>
          <a:xfrm>
            <a:off x="5162683" y="5957162"/>
            <a:ext cx="848638" cy="512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Трапеция 27"/>
          <p:cNvSpPr/>
          <p:nvPr/>
        </p:nvSpPr>
        <p:spPr>
          <a:xfrm>
            <a:off x="6459666" y="5700942"/>
            <a:ext cx="1120620" cy="512440"/>
          </a:xfrm>
          <a:prstGeom prst="trapezoi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0,072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Трапеция 28"/>
          <p:cNvSpPr/>
          <p:nvPr/>
        </p:nvSpPr>
        <p:spPr>
          <a:xfrm>
            <a:off x="3275856" y="5707647"/>
            <a:ext cx="1136670" cy="512440"/>
          </a:xfrm>
          <a:prstGeom prst="trapezoid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0,0036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Трапеция 29"/>
          <p:cNvSpPr/>
          <p:nvPr/>
        </p:nvSpPr>
        <p:spPr>
          <a:xfrm>
            <a:off x="2193640" y="5168642"/>
            <a:ext cx="848638" cy="581026"/>
          </a:xfrm>
          <a:prstGeom prst="trapezoid">
            <a:avLst/>
          </a:prstGeom>
        </p:spPr>
        <p:style>
          <a:lnRef idx="1">
            <a:schemeClr val="accent6"/>
          </a:lnRef>
          <a:fillRef idx="1002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3,6</a:t>
            </a:r>
            <a:endParaRPr lang="ru-RU" dirty="0"/>
          </a:p>
        </p:txBody>
      </p:sp>
      <p:sp>
        <p:nvSpPr>
          <p:cNvPr id="31" name="Трапеция 30"/>
          <p:cNvSpPr/>
          <p:nvPr/>
        </p:nvSpPr>
        <p:spPr>
          <a:xfrm>
            <a:off x="6459666" y="4644612"/>
            <a:ext cx="848638" cy="512440"/>
          </a:xfrm>
          <a:prstGeom prst="trapezoi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0,36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86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Связь процента и десятичной дроби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00354" y="1853535"/>
            <a:ext cx="2860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0,01 – это 1%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1844824"/>
            <a:ext cx="2828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- это 0,01</a:t>
            </a: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3779912" y="2114554"/>
            <a:ext cx="1492462" cy="99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600354" y="2700209"/>
            <a:ext cx="2860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 – это 50%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2691498"/>
            <a:ext cx="2828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3779912" y="2961228"/>
            <a:ext cx="1492462" cy="99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600354" y="3564305"/>
            <a:ext cx="2860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 – это 10%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5576" y="3555594"/>
            <a:ext cx="2828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3779912" y="3825324"/>
            <a:ext cx="1492462" cy="99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436096" y="4572417"/>
            <a:ext cx="3089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0,35 – это 35%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4563706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35%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0,35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Двойная стрелка влево/вправо 15"/>
          <p:cNvSpPr/>
          <p:nvPr/>
        </p:nvSpPr>
        <p:spPr>
          <a:xfrm>
            <a:off x="3779912" y="4833436"/>
            <a:ext cx="1492462" cy="99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600354" y="5508521"/>
            <a:ext cx="2744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– это 100%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5576" y="5499810"/>
            <a:ext cx="2712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779912" y="5769540"/>
            <a:ext cx="1492462" cy="99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241449" y="176352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241980" y="1943121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218637" y="220486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4211960" y="2303161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211960" y="2447177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4241449" y="26183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241980" y="2797925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218637" y="30596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4211960" y="3157965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211960" y="3301981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4241449" y="348242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4241980" y="3662021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4218637" y="392376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211960" y="4022061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4211960" y="4166077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4241449" y="449053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241980" y="4670133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4218637" y="493187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4211960" y="5030173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211960" y="5174189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4241449" y="542664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4241980" y="5606237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4218637" y="586798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4211960" y="5966277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4211960" y="6110293"/>
            <a:ext cx="45719" cy="45719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448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 animBg="1"/>
      <p:bldP spid="30" grpId="0"/>
      <p:bldP spid="38" grpId="0" animBg="1"/>
      <p:bldP spid="39" grpId="0" animBg="1"/>
      <p:bldP spid="40" grpId="0"/>
      <p:bldP spid="41" grpId="0" animBg="1"/>
      <p:bldP spid="42" grpId="0"/>
      <p:bldP spid="43" grpId="0" animBg="1"/>
      <p:bldP spid="44" grpId="0" animBg="1"/>
      <p:bldP spid="45" grpId="0"/>
      <p:bldP spid="46" grpId="0" animBg="1"/>
      <p:bldP spid="47" grpId="0"/>
      <p:bldP spid="48" grpId="0" animBg="1"/>
      <p:bldP spid="49" grpId="0" animBg="1"/>
      <p:bldP spid="50" grpId="0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Цифровой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Если предложение верное, то ставим 1.</a:t>
            </a:r>
          </a:p>
          <a:p>
            <a:pPr marL="114300" indent="0">
              <a:buNone/>
            </a:pPr>
            <a:r>
              <a:rPr lang="ru-RU" dirty="0" smtClean="0"/>
              <a:t>Если предложение неверное, то ставим 0.</a:t>
            </a:r>
          </a:p>
          <a:p>
            <a:pPr marL="114300" indent="0"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159820" y="2708920"/>
            <a:ext cx="5732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- это 0,001 от числа.</a:t>
            </a:r>
          </a:p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943796" y="2924944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59820" y="3369766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- это 0,5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943796" y="3585790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159820" y="4006805"/>
            <a:ext cx="3600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0,65 – это 65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943796" y="4222829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159820" y="4654877"/>
            <a:ext cx="4887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1м – это 1 см.</a:t>
            </a:r>
          </a:p>
        </p:txBody>
      </p:sp>
      <p:sp>
        <p:nvSpPr>
          <p:cNvPr id="11" name="Овал 10"/>
          <p:cNvSpPr/>
          <p:nvPr/>
        </p:nvSpPr>
        <p:spPr>
          <a:xfrm>
            <a:off x="2943796" y="4870901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59820" y="5302949"/>
            <a:ext cx="5028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2500 – это 250.</a:t>
            </a:r>
          </a:p>
        </p:txBody>
      </p:sp>
      <p:sp>
        <p:nvSpPr>
          <p:cNvPr id="13" name="Овал 12"/>
          <p:cNvSpPr/>
          <p:nvPr/>
        </p:nvSpPr>
        <p:spPr>
          <a:xfrm>
            <a:off x="2943796" y="5518973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2636912"/>
            <a:ext cx="2858935" cy="36503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51920" y="5805264"/>
            <a:ext cx="2174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01110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29280" y="5904724"/>
            <a:ext cx="3261745" cy="724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10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6354" y="548680"/>
            <a:ext cx="5328805" cy="5577483"/>
          </a:xfrm>
        </p:spPr>
      </p:pic>
      <p:sp>
        <p:nvSpPr>
          <p:cNvPr id="4" name="Прямоугольник 3"/>
          <p:cNvSpPr/>
          <p:nvPr/>
        </p:nvSpPr>
        <p:spPr>
          <a:xfrm>
            <a:off x="1856354" y="2492896"/>
            <a:ext cx="55959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 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760486" y="5949280"/>
            <a:ext cx="2131994" cy="635298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314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процента от числа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b="1" dirty="0"/>
              <a:t>Цель:</a:t>
            </a:r>
          </a:p>
          <a:p>
            <a:r>
              <a:rPr lang="ru-RU" dirty="0"/>
              <a:t>Сформировать и отрабатывать навыки нахождения процента от числа.</a:t>
            </a:r>
          </a:p>
          <a:p>
            <a:pPr marL="114300" indent="0">
              <a:buNone/>
            </a:pPr>
            <a:r>
              <a:rPr lang="ru-RU" b="1" dirty="0"/>
              <a:t>Задачи:</a:t>
            </a:r>
          </a:p>
          <a:p>
            <a:pPr lvl="0"/>
            <a:r>
              <a:rPr lang="ru-RU" dirty="0" smtClean="0"/>
              <a:t>Проверить знания, полученные </a:t>
            </a:r>
            <a:r>
              <a:rPr lang="ru-RU" dirty="0"/>
              <a:t>на прошлом уроке.</a:t>
            </a:r>
          </a:p>
          <a:p>
            <a:pPr lvl="0"/>
            <a:r>
              <a:rPr lang="ru-RU" dirty="0" smtClean="0"/>
              <a:t>Формировать навыки </a:t>
            </a:r>
            <a:r>
              <a:rPr lang="ru-RU" dirty="0"/>
              <a:t>нахождения процента от числа.</a:t>
            </a:r>
          </a:p>
          <a:p>
            <a:pPr lvl="0"/>
            <a:r>
              <a:rPr lang="ru-RU" dirty="0"/>
              <a:t>Способствовать формированию и развитию логического мышления. 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17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1%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2500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2,5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р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м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км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км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1722758"/>
            <a:ext cx="3863581" cy="51352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9752" y="2060848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2463279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9752" y="2823319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9752" y="3183359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0,025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39752" y="3615407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коп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39752" y="3975447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коп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4407495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см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4767535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см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9752" y="512757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м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39752" y="548761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м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1287320"/>
            <a:ext cx="4779891" cy="51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428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Соедините стрелками дроби и соответствующие проценты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1916832"/>
            <a:ext cx="128753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0,5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0,25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0,001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0,06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1,23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0,6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0,0045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8844" y="1916832"/>
            <a:ext cx="119616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0,45%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123%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700%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0,1%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123728" y="2204864"/>
            <a:ext cx="4545116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123728" y="2600908"/>
            <a:ext cx="4545116" cy="24842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123728" y="2996952"/>
            <a:ext cx="454511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123728" y="3501008"/>
            <a:ext cx="4545116" cy="20882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123728" y="2204864"/>
            <a:ext cx="4545116" cy="16971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123728" y="3501008"/>
            <a:ext cx="4545116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123728" y="4725144"/>
            <a:ext cx="45451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2403148" y="2600908"/>
            <a:ext cx="4265696" cy="26282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2123728" y="3897052"/>
            <a:ext cx="4545116" cy="16921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3478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Математический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39552" y="1712976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вариант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Сколько процентов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0,35; 0,04.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Выразить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десятичной дробью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 3%.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1751905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arenR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360, 45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Сколько процентов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0,4; 0,85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0,09.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Выразить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десятичной дробью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3419872" y="5445224"/>
            <a:ext cx="2304256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82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Математический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712976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вариант 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AutoNum type="arabicParenR"/>
            </a:pP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Сколько процентов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0,35; 0,04.</a:t>
            </a:r>
          </a:p>
          <a:p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Выразить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десятичной дробью</a:t>
            </a:r>
          </a:p>
          <a:p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</a:t>
            </a: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 3%. 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1751905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ru-RU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Tx/>
              <a:buAutoNum type="arabicParenR"/>
            </a:pP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от 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360, 45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Сколько процентов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 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0,4; 0,85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0,09.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Выразить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десятичной дробью</a:t>
            </a:r>
          </a:p>
          <a:p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 </a:t>
            </a: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%. 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2420888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4,5;  0,25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05326" y="2492896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3,6;  0,45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1760" y="3212976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20%; 35%; 4%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74465" y="3212976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40%; 85%; 9%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469552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0,45; 0,03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0732" y="4725144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0,12; 0,05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9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Найти 4% от 250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229600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/>
              <a:t>1. Найдем 1% от 250:</a:t>
            </a:r>
          </a:p>
          <a:p>
            <a:pPr marL="114300" indent="0">
              <a:buNone/>
            </a:pPr>
            <a:r>
              <a:rPr lang="ru-RU" b="1" dirty="0" smtClean="0"/>
              <a:t>250 : 100 = 2,5</a:t>
            </a:r>
          </a:p>
          <a:p>
            <a:pPr marL="114300" indent="0">
              <a:buNone/>
            </a:pPr>
            <a:r>
              <a:rPr lang="ru-RU" b="1" dirty="0" smtClean="0"/>
              <a:t>2. Найдем 4% от 250:</a:t>
            </a:r>
          </a:p>
          <a:p>
            <a:pPr marL="114300" indent="0">
              <a:buNone/>
            </a:pPr>
            <a:r>
              <a:rPr lang="ru-RU" b="1" dirty="0" smtClean="0"/>
              <a:t>2,5 ∙ 4 = 10</a:t>
            </a:r>
          </a:p>
          <a:p>
            <a:pPr marL="114300" indent="0">
              <a:buNone/>
            </a:pPr>
            <a:r>
              <a:rPr lang="ru-RU" b="1" dirty="0" smtClean="0"/>
              <a:t>Ответ: 10.</a:t>
            </a:r>
          </a:p>
          <a:p>
            <a:pPr marL="114300" indent="0">
              <a:buNone/>
            </a:pP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3140968"/>
            <a:ext cx="2322581" cy="31501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4005098" y="2206144"/>
            <a:ext cx="926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2129" y="1649430"/>
            <a:ext cx="408637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chemeClr val="tx2"/>
                </a:solidFill>
              </a:rPr>
              <a:t>Переведем проценты 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в десятичную дробь: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4% = 0,04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2. Умножим дробь на 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число: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0,04 ∙ 250 = 10</a:t>
            </a:r>
          </a:p>
          <a:p>
            <a:r>
              <a:rPr lang="ru-RU" sz="2400" b="1" dirty="0" smtClean="0">
                <a:solidFill>
                  <a:schemeClr val="tx2"/>
                </a:solidFill>
              </a:rPr>
              <a:t>Ответ: 10.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8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260648"/>
            <a:ext cx="8260672" cy="1508460"/>
          </a:xfrm>
        </p:spPr>
        <p:txBody>
          <a:bodyPr>
            <a:normAutofit fontScale="90000"/>
          </a:bodyPr>
          <a:lstStyle/>
          <a:p>
            <a:r>
              <a:rPr lang="ru-RU" dirty="0"/>
              <a:t>В семенах сои содержится 20 % масла. Сколько масла содержится в 700 кг сои?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705275"/>
          </a:xfrm>
        </p:spPr>
        <p:txBody>
          <a:bodyPr/>
          <a:lstStyle/>
          <a:p>
            <a:pPr marL="571500" indent="-457200">
              <a:lnSpc>
                <a:spcPct val="150000"/>
              </a:lnSpc>
              <a:buAutoNum type="arabicParenR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700 : 100 = 7 (кг) составляют 1% </a:t>
            </a:r>
          </a:p>
          <a:p>
            <a:pPr marL="571500" indent="-457200">
              <a:lnSpc>
                <a:spcPct val="150000"/>
              </a:lnSpc>
              <a:buAutoNum type="arabicParenR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∙ 20 = 140 (кг) составляют 20%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140 кг масла</a:t>
            </a:r>
          </a:p>
          <a:p>
            <a:pPr marL="11430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9268" y="1844824"/>
            <a:ext cx="3672408" cy="36182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39752" y="326582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430" y="3823880"/>
            <a:ext cx="50016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 = 0,2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0,2 ∙ 700 = 140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(кг) составляют 20%</a:t>
            </a:r>
          </a:p>
          <a:p>
            <a:pPr marL="114300" indent="0">
              <a:lnSpc>
                <a:spcPct val="150000"/>
              </a:lnSpc>
              <a:buNone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140 кг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масла  </a:t>
            </a:r>
          </a:p>
        </p:txBody>
      </p:sp>
    </p:spTree>
    <p:extLst>
      <p:ext uri="{BB962C8B-B14F-4D97-AF65-F5344CB8AC3E}">
        <p14:creationId xmlns:p14="http://schemas.microsoft.com/office/powerpoint/2010/main" xmlns="" val="236403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7009" y="4221088"/>
            <a:ext cx="3035951" cy="2309464"/>
          </a:xfrm>
        </p:spPr>
      </p:pic>
      <p:sp>
        <p:nvSpPr>
          <p:cNvPr id="5" name="TextBox 4"/>
          <p:cNvSpPr txBox="1"/>
          <p:nvPr/>
        </p:nvSpPr>
        <p:spPr>
          <a:xfrm>
            <a:off x="251520" y="1484784"/>
            <a:ext cx="86373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1) Чтобы найти несколько процентов от числа, </a:t>
            </a:r>
          </a:p>
          <a:p>
            <a:r>
              <a:rPr lang="ru-RU" sz="2800" dirty="0" smtClean="0"/>
              <a:t>надо это число разделить на 100, а результат </a:t>
            </a:r>
          </a:p>
          <a:p>
            <a:r>
              <a:rPr lang="ru-RU" sz="2800" dirty="0" smtClean="0"/>
              <a:t>умножить на количество процентов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268141"/>
            <a:ext cx="88344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2) Чтобы найти несколько процентов от числа, </a:t>
            </a:r>
          </a:p>
          <a:p>
            <a:r>
              <a:rPr lang="ru-RU" sz="2800" dirty="0" smtClean="0"/>
              <a:t>надо проценты перевести в дробь, и умножить </a:t>
            </a:r>
          </a:p>
          <a:p>
            <a:r>
              <a:rPr lang="ru-RU" sz="2800" dirty="0" smtClean="0"/>
              <a:t>число на эту дробь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060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>
              <a:buAutoNum type="arabicPeriod"/>
            </a:pPr>
            <a:r>
              <a:rPr lang="ru-RU" dirty="0" smtClean="0"/>
              <a:t>Длина </a:t>
            </a:r>
            <a:r>
              <a:rPr lang="ru-RU" dirty="0"/>
              <a:t>Волги 3530 км. Корабль проплыл 10% длины этой реки и сделал первую остановку. Сколько километров проплыл корабль до первой остановки</a:t>
            </a:r>
            <a:r>
              <a:rPr lang="ru-RU" dirty="0" smtClean="0"/>
              <a:t>?</a:t>
            </a:r>
          </a:p>
          <a:p>
            <a:pPr marL="571500" indent="-457200">
              <a:buAutoNum type="arabicPeriod"/>
            </a:pPr>
            <a:r>
              <a:rPr lang="ru-RU" dirty="0"/>
              <a:t>Кощей поспорил с бабой Ягой, что просидит в печке 200 минут, а просидел 68% этого времени. Сколько минут просидел Кощей в печке</a:t>
            </a:r>
            <a:r>
              <a:rPr lang="ru-RU" dirty="0" smtClean="0"/>
              <a:t>?</a:t>
            </a:r>
          </a:p>
          <a:p>
            <a:pPr marL="571500" indent="-457200">
              <a:buAutoNum type="arabicPeriod"/>
            </a:pPr>
            <a:r>
              <a:rPr lang="ru-RU" dirty="0"/>
              <a:t>Кот </a:t>
            </a:r>
            <a:r>
              <a:rPr lang="ru-RU" dirty="0" err="1"/>
              <a:t>Матроскин</a:t>
            </a:r>
            <a:r>
              <a:rPr lang="ru-RU" dirty="0"/>
              <a:t> и почтальон Печкин ели леденцы. Кот съел 24 леденца, почтальон 50% этого количества. Сколько леденцов они съели вместе? 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724128" y="2708920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5724128" y="4077072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6" name="Стрелка вправо 5">
            <a:hlinkClick r:id="rId4" action="ppaction://hlinksldjump"/>
          </p:cNvPr>
          <p:cNvSpPr/>
          <p:nvPr/>
        </p:nvSpPr>
        <p:spPr>
          <a:xfrm>
            <a:off x="5724128" y="5517232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34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332656"/>
            <a:ext cx="8260672" cy="1584176"/>
          </a:xfrm>
        </p:spPr>
        <p:txBody>
          <a:bodyPr>
            <a:noAutofit/>
          </a:bodyPr>
          <a:lstStyle/>
          <a:p>
            <a:r>
              <a:rPr lang="ru-RU" sz="2400" b="1" dirty="0"/>
              <a:t>Длина Волги 3530 км. Корабль проплыл 10% длины этой реки и сделал первую остановку. Сколько километров проплыл корабль до первой остановки?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35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1) 3530 : 100 = 35,3 (км)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2) 35,3 ∙ 10 = 353 (км) составляют 10%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Ответ: 353 км проплыл корабль до первой остановки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3068960"/>
            <a:ext cx="4177768" cy="3993725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395536" y="6165304"/>
            <a:ext cx="1440160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5440" y="3369766"/>
            <a:ext cx="630332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2900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10% = 0,1 </a:t>
            </a:r>
          </a:p>
          <a:p>
            <a:pPr marL="457200" indent="-342900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3530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∙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0,1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353 (км) составляют 10%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Ответ: 353 км проплыл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корабль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до первой остановки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5635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88640"/>
            <a:ext cx="8260672" cy="1584176"/>
          </a:xfrm>
        </p:spPr>
        <p:txBody>
          <a:bodyPr>
            <a:noAutofit/>
          </a:bodyPr>
          <a:lstStyle/>
          <a:p>
            <a:pPr marL="571500" indent="-457200"/>
            <a:r>
              <a:rPr lang="ru-RU" sz="2400" b="1" dirty="0"/>
              <a:t>Кощей поспорил с бабой Ягой, что просидит в печке 200 минут, а просидел 68% этого времени. Сколько минут просидел Кощей в печке?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1) 200 : 100 = 2 (мин)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2) 2 ∙ 68 = 136 (мин) составляют 68%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Ответ: 136 мин просидел Кощей в клетке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3068960"/>
            <a:ext cx="4177768" cy="3993725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395536" y="6165304"/>
            <a:ext cx="1440160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3212976"/>
            <a:ext cx="653736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1)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68% = 0,68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200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∙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0,68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136 (мин) составляют 68%</a:t>
            </a:r>
          </a:p>
          <a:p>
            <a:pPr marL="11430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Ответ: 136 мин просидел Кощей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клетке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07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188640"/>
            <a:ext cx="8260672" cy="1584176"/>
          </a:xfrm>
        </p:spPr>
        <p:txBody>
          <a:bodyPr>
            <a:noAutofit/>
          </a:bodyPr>
          <a:lstStyle/>
          <a:p>
            <a:pPr marL="571500" indent="-457200"/>
            <a:r>
              <a:rPr lang="ru-RU" sz="2400" b="1" dirty="0"/>
              <a:t>Кот </a:t>
            </a:r>
            <a:r>
              <a:rPr lang="ru-RU" sz="2400" b="1" dirty="0" err="1"/>
              <a:t>Матроскин</a:t>
            </a:r>
            <a:r>
              <a:rPr lang="ru-RU" sz="2400" b="1" dirty="0"/>
              <a:t> и почтальон Печкин ели леденцы. Кот съел 24 леденца, почтальон 50% этого количества. Сколько леденцов они съели вместе?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1) 24 : 100 =0,24 (л)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2) 24 ∙ 50 = 12 (л) составляют 50%, съел Почтальон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3) 24 + 12 = 36 (л) они съели вместе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Ответ: 36 леденцов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3413139"/>
            <a:ext cx="3817728" cy="36495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3645024"/>
            <a:ext cx="58336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1)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50% = 0,5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) 24 ∙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0,5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12 (л) составляют 50%,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съел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Почтальон</a:t>
            </a:r>
          </a:p>
          <a:p>
            <a:pPr marL="11430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3) 24 + 12 = 36 (л) они съели вместе</a:t>
            </a:r>
          </a:p>
          <a:p>
            <a:pPr marL="11430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Ответ: 36 леденцов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693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261706"/>
            <a:ext cx="4592987" cy="5864457"/>
          </a:xfrm>
        </p:spPr>
      </p:pic>
      <p:sp>
        <p:nvSpPr>
          <p:cNvPr id="4" name="Прямоугольник 3"/>
          <p:cNvSpPr/>
          <p:nvPr/>
        </p:nvSpPr>
        <p:spPr>
          <a:xfrm>
            <a:off x="1856354" y="2492896"/>
            <a:ext cx="55959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 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6760486" y="5949280"/>
            <a:ext cx="2131994" cy="635298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073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Нахождение числа по его проценту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/>
              <a:t>Цель:</a:t>
            </a:r>
          </a:p>
          <a:p>
            <a:r>
              <a:rPr lang="ru-RU" dirty="0"/>
              <a:t>Сформировать и отрабатывать навыки нахождения </a:t>
            </a:r>
            <a:r>
              <a:rPr lang="ru-RU" dirty="0" smtClean="0"/>
              <a:t>числа по его проценту.</a:t>
            </a:r>
            <a:endParaRPr lang="ru-RU" dirty="0"/>
          </a:p>
          <a:p>
            <a:pPr marL="114300" indent="0">
              <a:buNone/>
            </a:pPr>
            <a:r>
              <a:rPr lang="ru-RU" b="1" dirty="0"/>
              <a:t>Задачи:</a:t>
            </a:r>
          </a:p>
          <a:p>
            <a:pPr lvl="0"/>
            <a:r>
              <a:rPr lang="ru-RU" dirty="0"/>
              <a:t>Проверить знания, полученные на </a:t>
            </a:r>
            <a:r>
              <a:rPr lang="ru-RU" dirty="0" smtClean="0"/>
              <a:t>прошлых уроках.</a:t>
            </a:r>
            <a:endParaRPr lang="ru-RU" dirty="0"/>
          </a:p>
          <a:p>
            <a:r>
              <a:rPr lang="ru-RU" dirty="0"/>
              <a:t>Формировать навыки нахождения числа по его </a:t>
            </a:r>
            <a:r>
              <a:rPr lang="ru-RU" dirty="0" smtClean="0"/>
              <a:t>проценту</a:t>
            </a:r>
            <a:endParaRPr lang="ru-RU" dirty="0"/>
          </a:p>
          <a:p>
            <a:pPr lvl="0"/>
            <a:r>
              <a:rPr lang="ru-RU" dirty="0"/>
              <a:t>Способствовать формированию и развитию логического мышления.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32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Найти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от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10%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от1000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от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от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от 3,5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38% от 100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 от 60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3928" y="2247255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2751311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7" y="3255367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3759423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3928" y="4335487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0,7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839543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3928" y="5271591"/>
            <a:ext cx="530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9769" y="596517"/>
            <a:ext cx="5720378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7354" y="-180315"/>
            <a:ext cx="5729182" cy="692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461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Цифровой диктант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3563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Если предложение верное, то ставим 1.</a:t>
            </a:r>
          </a:p>
          <a:p>
            <a:pPr marL="114300" indent="0">
              <a:buNone/>
            </a:pPr>
            <a:r>
              <a:rPr lang="ru-RU" dirty="0"/>
              <a:t>Если предложение неверное, то ставим 0.</a:t>
            </a:r>
          </a:p>
          <a:p>
            <a:pPr marL="11430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564904"/>
            <a:ext cx="7324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 классе по журналу 25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 это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от класса.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67544" y="2924944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3390091"/>
            <a:ext cx="8392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известно, что в этом классе отсутствует 20%,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отсутствует 5 человек</a:t>
            </a:r>
          </a:p>
        </p:txBody>
      </p:sp>
      <p:sp>
        <p:nvSpPr>
          <p:cNvPr id="7" name="Овал 6"/>
          <p:cNvSpPr/>
          <p:nvPr/>
        </p:nvSpPr>
        <p:spPr>
          <a:xfrm>
            <a:off x="467544" y="3690897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83568" y="4254187"/>
            <a:ext cx="775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Чтобы найти процент от числа, надо умножить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и разделить на количество процентов</a:t>
            </a:r>
          </a:p>
        </p:txBody>
      </p:sp>
      <p:sp>
        <p:nvSpPr>
          <p:cNvPr id="9" name="Овал 8"/>
          <p:cNvSpPr/>
          <p:nvPr/>
        </p:nvSpPr>
        <p:spPr>
          <a:xfrm>
            <a:off x="467544" y="4470211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3568" y="5199583"/>
            <a:ext cx="217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- это 0,5</a:t>
            </a:r>
          </a:p>
        </p:txBody>
      </p:sp>
      <p:sp>
        <p:nvSpPr>
          <p:cNvPr id="11" name="Овал 10"/>
          <p:cNvSpPr/>
          <p:nvPr/>
        </p:nvSpPr>
        <p:spPr>
          <a:xfrm>
            <a:off x="467544" y="5302949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3568" y="5775647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1% - это 0,1</a:t>
            </a:r>
          </a:p>
        </p:txBody>
      </p:sp>
      <p:sp>
        <p:nvSpPr>
          <p:cNvPr id="13" name="Овал 12"/>
          <p:cNvSpPr/>
          <p:nvPr/>
        </p:nvSpPr>
        <p:spPr>
          <a:xfrm>
            <a:off x="467544" y="5879013"/>
            <a:ext cx="216024" cy="24564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444208" y="5949280"/>
            <a:ext cx="147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11010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36096" y="5910240"/>
            <a:ext cx="3261745" cy="724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1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Вспомним два способа решения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Бригада рабочих за день отремонтировала </a:t>
            </a:r>
            <a:r>
              <a:rPr lang="ru-RU" dirty="0" smtClean="0"/>
              <a:t>40% </a:t>
            </a:r>
            <a:r>
              <a:rPr lang="ru-RU" dirty="0"/>
              <a:t>дороги, </a:t>
            </a:r>
            <a:r>
              <a:rPr lang="ru-RU" dirty="0" smtClean="0"/>
              <a:t>имеющей длину 120 м. </a:t>
            </a:r>
            <a:r>
              <a:rPr lang="ru-RU" dirty="0"/>
              <a:t>Сколько метров дороги было отремонтировано бригадой за день?</a:t>
            </a:r>
          </a:p>
          <a:p>
            <a:pPr marL="571500" indent="-457200">
              <a:buAutoNum type="arabicParenR"/>
            </a:pPr>
            <a:r>
              <a:rPr lang="ru-RU" dirty="0" smtClean="0"/>
              <a:t>120 : 100 = 1,2 (м) составляют 1%</a:t>
            </a:r>
          </a:p>
          <a:p>
            <a:pPr marL="571500" indent="-457200">
              <a:buAutoNum type="arabicParenR"/>
            </a:pPr>
            <a:r>
              <a:rPr lang="ru-RU" dirty="0" smtClean="0"/>
              <a:t>1,2 ∙ 40 = 48 (м) составляют 40%</a:t>
            </a:r>
          </a:p>
          <a:p>
            <a:pPr marL="114300" indent="0">
              <a:buNone/>
            </a:pPr>
            <a:r>
              <a:rPr lang="ru-RU" dirty="0" smtClean="0"/>
              <a:t>Ответ: 48 м дороги отремонтировали</a:t>
            </a:r>
          </a:p>
          <a:p>
            <a:pPr marL="571500" indent="-457200">
              <a:buAutoNum type="arabicParenR"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6719" y="2924944"/>
            <a:ext cx="81948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40% = 0,4</a:t>
            </a: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120 ∙ 0,4 = 48 (м) дороги отремонтировали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Ответ: 48 м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809491"/>
            <a:ext cx="2088232" cy="293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297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Рассмотрим два способа решения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Бригада рабочих за день отремонтировала </a:t>
            </a:r>
            <a:r>
              <a:rPr lang="ru-RU" dirty="0" smtClean="0"/>
              <a:t>48 метров </a:t>
            </a:r>
            <a:r>
              <a:rPr lang="ru-RU" dirty="0"/>
              <a:t>дороги, </a:t>
            </a:r>
            <a:r>
              <a:rPr lang="ru-RU" dirty="0" smtClean="0"/>
              <a:t>что составило 40%. </a:t>
            </a:r>
            <a:r>
              <a:rPr lang="ru-RU" dirty="0"/>
              <a:t>Сколько метров </a:t>
            </a:r>
            <a:r>
              <a:rPr lang="ru-RU" dirty="0" smtClean="0"/>
              <a:t>длина дороги?</a:t>
            </a:r>
            <a:endParaRPr lang="ru-RU" dirty="0"/>
          </a:p>
          <a:p>
            <a:pPr marL="571500" indent="-457200">
              <a:buAutoNum type="arabicParenR"/>
            </a:pPr>
            <a:r>
              <a:rPr lang="ru-RU" dirty="0" smtClean="0"/>
              <a:t>48 : 40 = 1,2 (м) составляют 1%</a:t>
            </a:r>
          </a:p>
          <a:p>
            <a:pPr marL="571500" indent="-457200">
              <a:buAutoNum type="arabicParenR"/>
            </a:pPr>
            <a:r>
              <a:rPr lang="ru-RU" dirty="0" smtClean="0"/>
              <a:t>1,2 ∙ 100 = 120 (м) составляют 100%</a:t>
            </a:r>
          </a:p>
          <a:p>
            <a:pPr marL="114300" indent="0">
              <a:buNone/>
            </a:pPr>
            <a:r>
              <a:rPr lang="ru-RU" dirty="0" smtClean="0"/>
              <a:t>Ответ: 120 м длина дороги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6719" y="2908101"/>
            <a:ext cx="60003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40% = 0,4</a:t>
            </a: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48 : 0,4 = 120 (м) длина дороги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Ответ: 120 м длина дороги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3029649"/>
            <a:ext cx="2880320" cy="382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907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Вспомним два способа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В книге было 240 страниц. Ученик прочитал 30% книги. Сколько страниц прочитал ученик?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636912"/>
            <a:ext cx="58609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/>
                </a:solidFill>
              </a:rPr>
              <a:t>240 : 100 = 2,4 (с) составляют  1%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/>
                </a:solidFill>
              </a:rPr>
              <a:t>2,4 ∙ 30 = 72 (с) составляют 30%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Ответ: 72 страницы прочитал ученик.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636912"/>
            <a:ext cx="58609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/>
                </a:solidFill>
              </a:rPr>
              <a:t>30% = 0,3</a:t>
            </a:r>
          </a:p>
          <a:p>
            <a:pPr marL="342900" indent="-342900">
              <a:buAutoNum type="arabicParenR"/>
            </a:pPr>
            <a:r>
              <a:rPr lang="ru-RU" sz="2400" dirty="0" smtClean="0">
                <a:solidFill>
                  <a:schemeClr val="tx2"/>
                </a:solidFill>
              </a:rPr>
              <a:t>240 ∙ 0,3 = 72 (с) составляют 30%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Ответ: 72 страницы прочитал ученик.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1037" y="2924943"/>
            <a:ext cx="3543491" cy="388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908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Рассмотрим два способа решения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Ученик прочитал 72 страницы, что составляет 30% числа всех страниц книги. Сколько страниц в книге?</a:t>
            </a: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996952"/>
            <a:ext cx="665598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/>
                </a:solidFill>
              </a:rPr>
              <a:t>72 : 30 = 2,4 (с) составляют 1%</a:t>
            </a: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/>
                </a:solidFill>
              </a:rPr>
              <a:t>2,4 ∙ 100 = 240 (с) составляют 100%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Ответ: 240 страниц в книге.</a:t>
            </a:r>
          </a:p>
          <a:p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996952"/>
            <a:ext cx="50465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/>
                </a:solidFill>
              </a:rPr>
              <a:t>30% = 0,3</a:t>
            </a:r>
          </a:p>
          <a:p>
            <a:pPr marL="342900" indent="-342900">
              <a:buAutoNum type="arabicParenR"/>
            </a:pPr>
            <a:r>
              <a:rPr lang="ru-RU" sz="2800" dirty="0" smtClean="0">
                <a:solidFill>
                  <a:schemeClr val="tx2"/>
                </a:solidFill>
              </a:rPr>
              <a:t>72 : 0,3 = 240 (с) </a:t>
            </a:r>
          </a:p>
          <a:p>
            <a:r>
              <a:rPr lang="ru-RU" sz="2800" dirty="0" smtClean="0">
                <a:solidFill>
                  <a:schemeClr val="tx2"/>
                </a:solidFill>
              </a:rPr>
              <a:t>Ответ: 240 страниц в книге.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5405" y="3904893"/>
            <a:ext cx="3039083" cy="276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538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1) Чтобы найти </a:t>
            </a:r>
            <a:r>
              <a:rPr lang="ru-RU" sz="2800" dirty="0" smtClean="0">
                <a:solidFill>
                  <a:schemeClr val="tx1"/>
                </a:solidFill>
              </a:rPr>
              <a:t>число по его проценту, надо часть разделить на количество процентов и умножить на сто</a:t>
            </a:r>
            <a:endParaRPr lang="ru-RU" sz="2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2066" y="3268141"/>
            <a:ext cx="82253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2) </a:t>
            </a:r>
            <a:r>
              <a:rPr lang="ru-RU" sz="2800" dirty="0"/>
              <a:t>Чтобы найти число по его проценту, надо </a:t>
            </a:r>
            <a:endParaRPr lang="ru-RU" sz="2800" dirty="0" smtClean="0"/>
          </a:p>
          <a:p>
            <a:r>
              <a:rPr lang="ru-RU" sz="2800" dirty="0" smtClean="0"/>
              <a:t>проценты перевести в дробь, и часть </a:t>
            </a:r>
          </a:p>
          <a:p>
            <a:r>
              <a:rPr lang="ru-RU" sz="2800" dirty="0" smtClean="0"/>
              <a:t>разделить на эту дробь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4150336"/>
            <a:ext cx="3275856" cy="272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341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AutoNum type="arabicPeriod"/>
            </a:pPr>
            <a:r>
              <a:rPr lang="ru-RU" i="1" dirty="0"/>
              <a:t>Руда содержит 67% железа. Сколько надо взять руды для получения 13,4 т железа</a:t>
            </a:r>
            <a:r>
              <a:rPr lang="ru-RU" i="1" dirty="0" smtClean="0"/>
              <a:t>?</a:t>
            </a:r>
          </a:p>
          <a:p>
            <a:pPr marL="571500" indent="-457200">
              <a:buAutoNum type="arabicPeriod"/>
            </a:pPr>
            <a:endParaRPr lang="ru-RU" dirty="0" smtClean="0"/>
          </a:p>
          <a:p>
            <a:pPr marL="571500" indent="-457200">
              <a:buAutoNum type="arabicPeriod"/>
            </a:pPr>
            <a:r>
              <a:rPr lang="ru-RU" i="1" dirty="0" smtClean="0"/>
              <a:t>Папа </a:t>
            </a:r>
            <a:r>
              <a:rPr lang="ru-RU" i="1" dirty="0"/>
              <a:t>получил премию к Новому году 5000 рублей, что составило 20% его зарплаты. Какова зарплата у папы</a:t>
            </a:r>
            <a:r>
              <a:rPr lang="ru-RU" dirty="0" smtClean="0"/>
              <a:t>?</a:t>
            </a:r>
          </a:p>
          <a:p>
            <a:pPr marL="571500" indent="-457200">
              <a:buAutoNum type="arabicPeriod"/>
            </a:pPr>
            <a:endParaRPr lang="ru-RU" dirty="0" smtClean="0"/>
          </a:p>
          <a:p>
            <a:pPr marL="571500" indent="-457200">
              <a:buAutoNum type="arabicPeriod"/>
            </a:pPr>
            <a:r>
              <a:rPr lang="ru-RU" i="1" dirty="0"/>
              <a:t>В библиотеке 12% всех книг - словари. Сколько книг в библиотеке, если словарей в ней 900?</a:t>
            </a: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724128" y="2492896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5724128" y="4005064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6" name="Стрелка вправо 5">
            <a:hlinkClick r:id="rId4" action="ppaction://hlinksldjump"/>
          </p:cNvPr>
          <p:cNvSpPr/>
          <p:nvPr/>
        </p:nvSpPr>
        <p:spPr>
          <a:xfrm>
            <a:off x="5724128" y="5445224"/>
            <a:ext cx="1584176" cy="576064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158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Использованные </a:t>
            </a:r>
            <a:r>
              <a:rPr lang="ru-RU" sz="2800" dirty="0" err="1"/>
              <a:t>интернет-ресурсы</a:t>
            </a:r>
            <a:r>
              <a:rPr lang="ru-RU" sz="2800" dirty="0"/>
              <a:t>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 smtClean="0">
                <a:hlinkClick r:id="rId2"/>
              </a:rPr>
              <a:t>http</a:t>
            </a:r>
            <a:r>
              <a:rPr lang="ru-RU" u="sng" dirty="0">
                <a:hlinkClick r:id="rId2"/>
              </a:rPr>
              <a:t>://www.seznaika.ru/matematika/ege/2202-2010-08-24-04-12-03</a:t>
            </a:r>
            <a:endParaRPr lang="ru-RU" dirty="0"/>
          </a:p>
          <a:p>
            <a:r>
              <a:rPr lang="ru-RU" u="sng" dirty="0">
                <a:hlinkClick r:id="rId2"/>
              </a:rPr>
              <a:t>http://www.seznaika.ru/matematika/ege/2202-2010-08-24-04-12-03</a:t>
            </a:r>
            <a:endParaRPr lang="ru-RU" dirty="0"/>
          </a:p>
          <a:p>
            <a:r>
              <a:rPr lang="ru-RU" u="sng" dirty="0">
                <a:hlinkClick r:id="rId3"/>
              </a:rPr>
              <a:t>http://www.for6cl.uznateshe.ru/kak-najti-chislo-po-ego-procentam/</a:t>
            </a:r>
            <a:endParaRPr lang="ru-RU" dirty="0"/>
          </a:p>
          <a:p>
            <a:r>
              <a:rPr lang="ru-RU" u="sng" dirty="0">
                <a:hlinkClick r:id="rId4"/>
              </a:rPr>
              <a:t>http://festival.1september.ru/articles/615145/</a:t>
            </a:r>
            <a:endParaRPr lang="ru-RU" dirty="0"/>
          </a:p>
          <a:p>
            <a:r>
              <a:rPr lang="ru-RU" u="sng" dirty="0">
                <a:hlinkClick r:id="rId5"/>
              </a:rPr>
              <a:t>http</a:t>
            </a:r>
            <a:r>
              <a:rPr lang="ru-RU" u="sng">
                <a:hlinkClick r:id="rId5"/>
              </a:rPr>
              <a:t>://</a:t>
            </a:r>
            <a:r>
              <a:rPr lang="ru-RU" u="sng" smtClean="0">
                <a:hlinkClick r:id="rId5"/>
              </a:rPr>
              <a:t>math.oge.sdamgia.ru/test?theme=17</a:t>
            </a:r>
            <a:r>
              <a:rPr lang="ru-RU" dirty="0"/>
              <a:t> </a:t>
            </a:r>
          </a:p>
          <a:p>
            <a:r>
              <a:rPr lang="ru-RU" u="sng" dirty="0">
                <a:hlinkClick r:id="rId6"/>
              </a:rPr>
              <a:t>http://www.2dtutorials.ru/download/ishodniki/deti_fotoramki/1986-psd-iskhodnik-smeshariki.html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6046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Руда содержит 67% железа. Сколько надо взять руды для получения </a:t>
            </a:r>
            <a:r>
              <a:rPr lang="ru-RU" sz="2400" b="1" dirty="0" smtClean="0"/>
              <a:t>13,4 т </a:t>
            </a:r>
            <a:r>
              <a:rPr lang="ru-RU" sz="2400" b="1" dirty="0"/>
              <a:t>железа?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1) 13,4 : 67 = 0,2 (т)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2) 0,2 ∙ 100 = 20 (т) составляют 100%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Ответ: 20 т руды надо взять.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440" y="3369766"/>
            <a:ext cx="61798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2900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67% = 0,67 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2) 13,4 : 0,67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20 (т) составляют 100%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Ответ: 20 т руды надо взять.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2995" y="2348880"/>
            <a:ext cx="3215509" cy="4273864"/>
          </a:xfrm>
          <a:prstGeom prst="rect">
            <a:avLst/>
          </a:prstGeom>
        </p:spPr>
      </p:pic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395536" y="6165304"/>
            <a:ext cx="1440160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431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71500" indent="-457200"/>
            <a:r>
              <a:rPr lang="ru-RU" sz="2400" b="1" dirty="0"/>
              <a:t>Папа получил премию к Новому году 5000 рублей, что составило 20% его зарплаты. Какова зарплата у папы?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1) 5000 : 20 = 250 (р)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2) 250 ∙ 100 = </a:t>
            </a:r>
            <a:r>
              <a:rPr lang="ru-RU" b="1" dirty="0" smtClean="0">
                <a:solidFill>
                  <a:srgbClr val="0070C0"/>
                </a:solidFill>
              </a:rPr>
              <a:t>25000 </a:t>
            </a:r>
            <a:r>
              <a:rPr lang="ru-RU" b="1" dirty="0" smtClean="0">
                <a:solidFill>
                  <a:srgbClr val="0070C0"/>
                </a:solidFill>
              </a:rPr>
              <a:t>(р) составляют 100%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Ответ: </a:t>
            </a:r>
            <a:r>
              <a:rPr lang="ru-RU" b="1" dirty="0" smtClean="0">
                <a:solidFill>
                  <a:srgbClr val="0070C0"/>
                </a:solidFill>
              </a:rPr>
              <a:t>25000 </a:t>
            </a:r>
            <a:r>
              <a:rPr lang="ru-RU" b="1" dirty="0" smtClean="0">
                <a:solidFill>
                  <a:srgbClr val="0070C0"/>
                </a:solidFill>
              </a:rPr>
              <a:t>р зарплата папы.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440" y="3369766"/>
            <a:ext cx="52036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2900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20% = 0,2 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2) 5000 : 0,2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2500 (р)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</a:t>
            </a:r>
            <a:r>
              <a:rPr lang="ru-RU" sz="2400" b="1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ru-RU" sz="2400" b="1" smtClean="0">
                <a:solidFill>
                  <a:schemeClr val="accent2">
                    <a:lumMod val="50000"/>
                  </a:schemeClr>
                </a:solidFill>
              </a:rPr>
              <a:t>25000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 зарплата папы.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2995" y="2348880"/>
            <a:ext cx="3215509" cy="4273864"/>
          </a:xfrm>
          <a:prstGeom prst="rect">
            <a:avLst/>
          </a:prstGeom>
        </p:spPr>
      </p:pic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395536" y="6165304"/>
            <a:ext cx="1440160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572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71500" indent="-457200"/>
            <a:r>
              <a:rPr lang="ru-RU" sz="2400" b="1" dirty="0"/>
              <a:t>В библиотеке 12% всех книг - словари. Сколько книг в библиотеке, если словарей в ней 900?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1) 900 : 12 = 75 (</a:t>
            </a:r>
            <a:r>
              <a:rPr lang="ru-RU" b="1" dirty="0" err="1" smtClean="0">
                <a:solidFill>
                  <a:srgbClr val="0070C0"/>
                </a:solidFill>
              </a:rPr>
              <a:t>кн</a:t>
            </a:r>
            <a:r>
              <a:rPr lang="ru-RU" b="1" dirty="0" smtClean="0">
                <a:solidFill>
                  <a:srgbClr val="0070C0"/>
                </a:solidFill>
              </a:rPr>
              <a:t>) составляют 1%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2) 75 ∙ 100 = 7500 (</a:t>
            </a:r>
            <a:r>
              <a:rPr lang="ru-RU" b="1" dirty="0" err="1" smtClean="0">
                <a:solidFill>
                  <a:srgbClr val="0070C0"/>
                </a:solidFill>
              </a:rPr>
              <a:t>кн</a:t>
            </a:r>
            <a:r>
              <a:rPr lang="ru-RU" b="1" dirty="0" smtClean="0">
                <a:solidFill>
                  <a:srgbClr val="0070C0"/>
                </a:solidFill>
              </a:rPr>
              <a:t>) составляют 100%</a:t>
            </a:r>
          </a:p>
          <a:p>
            <a:pPr marL="11430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Ответ: 7500 книг в библиотеке.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440" y="3369766"/>
            <a:ext cx="52309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342900">
              <a:buAutoNum type="arabicParenR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12% = 0,12 </a:t>
            </a: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2) 900 : 0,12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=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7500 (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кн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Ответ: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7500 книг в библиотеке.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2995" y="2348880"/>
            <a:ext cx="3215509" cy="42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61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980728"/>
            <a:ext cx="7417746" cy="5642719"/>
          </a:xfrm>
        </p:spPr>
      </p:pic>
      <p:sp>
        <p:nvSpPr>
          <p:cNvPr id="5" name="Прямоугольник 4"/>
          <p:cNvSpPr/>
          <p:nvPr/>
        </p:nvSpPr>
        <p:spPr>
          <a:xfrm>
            <a:off x="1856354" y="2753052"/>
            <a:ext cx="55959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 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6760486" y="5949280"/>
            <a:ext cx="2131994" cy="635298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содержание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94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/>
              <a:t>1. Сто­и­мость </a:t>
            </a:r>
            <a:r>
              <a:rPr lang="ru-RU" dirty="0"/>
              <a:t>про­ез­да в при­го­род­ном элек­тро­по­ез­де со­став­ля­ет 198 руб­лей. Школь­ни­кам предо­став­ля­ет­ся скид­ка 50%. Сколь­ко руб­лей стоит про­езд груп­пы из 4 взрос­лых и 12 школь­ни­ков</a:t>
            </a:r>
            <a:r>
              <a:rPr lang="ru-RU" dirty="0" smtClean="0"/>
              <a:t>?</a:t>
            </a:r>
          </a:p>
          <a:p>
            <a:pPr marL="114300" indent="0">
              <a:buNone/>
            </a:pPr>
            <a:r>
              <a:rPr lang="ru-RU" dirty="0" smtClean="0"/>
              <a:t>2. Товар </a:t>
            </a:r>
            <a:r>
              <a:rPr lang="ru-RU" dirty="0"/>
              <a:t>на рас­про­да­же уце­ни­ли на 20%, при этом он стал сто­ить 680 р. Сколь­ко стоил товар до рас­про­да­жи</a:t>
            </a:r>
            <a:r>
              <a:rPr lang="ru-RU" dirty="0" smtClean="0"/>
              <a:t>?</a:t>
            </a:r>
          </a:p>
          <a:p>
            <a:pPr marL="114300" indent="0">
              <a:buNone/>
            </a:pPr>
            <a:r>
              <a:rPr lang="ru-RU" dirty="0" smtClean="0"/>
              <a:t>3. Сред­ний </a:t>
            </a:r>
            <a:r>
              <a:rPr lang="ru-RU" dirty="0"/>
              <a:t>вес маль­чи­ков того же воз­рас­та, что и Сер­гей, равен 48 кг. Вес Сер­гея со­став­ля­ет 120% сред­не­го веса. Сколь­ко весит Сер­гей?</a:t>
            </a:r>
          </a:p>
        </p:txBody>
      </p:sp>
    </p:spTree>
    <p:extLst>
      <p:ext uri="{BB962C8B-B14F-4D97-AF65-F5344CB8AC3E}">
        <p14:creationId xmlns:p14="http://schemas.microsoft.com/office/powerpoint/2010/main" xmlns="" val="10012353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Решите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dirty="0" smtClean="0"/>
              <a:t>4. На </a:t>
            </a:r>
            <a:r>
              <a:rPr lang="ru-RU" dirty="0"/>
              <a:t>счет в банке, доход по ко­то­ро­му со­став­ля­ет 15% го­до­вых, внес­ли 24 тыс. р. Сколь­ко тысяч руб­лей будет на этом счете через год, если ни­ка­ких опе­ра­ций со сче­том про­во­дить­ся не будет</a:t>
            </a:r>
            <a:r>
              <a:rPr lang="ru-RU" dirty="0" smtClean="0"/>
              <a:t>?</a:t>
            </a:r>
          </a:p>
          <a:p>
            <a:pPr marL="114300" indent="0">
              <a:buNone/>
            </a:pPr>
            <a:r>
              <a:rPr lang="ru-RU" dirty="0" smtClean="0"/>
              <a:t>5. Какая </a:t>
            </a:r>
            <a:r>
              <a:rPr lang="ru-RU" dirty="0"/>
              <a:t>сумма (в руб­лях) будет про­став­ле­на в кас­со­вом чеке, если сто­и­мость то­ва­ра 520 р., и по­ку­па­тель опла­чи­ва­ет его по дис­конт­ной карте с 5%-ной скид­кой</a:t>
            </a:r>
            <a:r>
              <a:rPr lang="ru-RU" dirty="0" smtClean="0"/>
              <a:t>?</a:t>
            </a:r>
          </a:p>
          <a:p>
            <a:pPr marL="114300" indent="0">
              <a:buNone/>
            </a:pPr>
            <a:r>
              <a:rPr lang="ru-RU" dirty="0" smtClean="0"/>
              <a:t>6. Кисть</a:t>
            </a:r>
            <a:r>
              <a:rPr lang="ru-RU" dirty="0"/>
              <a:t>, ко­то­рая сто­и­ла 240 руб­лей, продаётся с 25%-й скид­кой. При по­куп­ке двух таких ки­стей по­ку­па­тель отдал кас­си­ру 500 руб­лей. Сколь­ко руб­лей сдачи он дол­жен по­лу­чить?</a:t>
            </a:r>
          </a:p>
        </p:txBody>
      </p:sp>
    </p:spTree>
    <p:extLst>
      <p:ext uri="{BB962C8B-B14F-4D97-AF65-F5344CB8AC3E}">
        <p14:creationId xmlns:p14="http://schemas.microsoft.com/office/powerpoint/2010/main" xmlns="" val="3093567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Решите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 smtClean="0"/>
              <a:t>7. Ту­ри­сти­че­ская </a:t>
            </a:r>
            <a:r>
              <a:rPr lang="ru-RU" dirty="0"/>
              <a:t>фирма ор­га­ни­зу­ет трех­днев­ные ав­то­бус­ные экс­кур­сии. Сто­и­мость экс­кур­сии для од­но­го че­ло­ве­ка со­став­ля­ет 3500 р. Груп­пам предо­став­ля­ют­ся скид­ки: груп­пе от 3 до 10 че­ло­век — 5%, груп­пе более 10 че­ло­век — 10%. Сколь­ко за­пла­тит за экс­кур­сию груп­па из 8 че­ло­век</a:t>
            </a:r>
            <a:r>
              <a:rPr lang="ru-RU" dirty="0" smtClean="0"/>
              <a:t>?</a:t>
            </a:r>
          </a:p>
          <a:p>
            <a:pPr marL="114300" indent="0">
              <a:buNone/>
            </a:pPr>
            <a:r>
              <a:rPr lang="ru-RU" dirty="0" smtClean="0"/>
              <a:t>8. Ма­га­зин </a:t>
            </a:r>
            <a:r>
              <a:rPr lang="ru-RU" dirty="0"/>
              <a:t>дет­ских то­ва­ров за­ку­па­ет по­гре­муш­ку по опто­вой цене 260 руб­лей за одну штуку и продаёт с 40-про­цент­ной на­цен­кой. Сколь­ко будут сто­ить 3 такие по­гре­муш­ки, куп­лен­ные в этом ма­га­зи­не?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74384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Решите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/>
              <a:t>9</a:t>
            </a:r>
            <a:r>
              <a:rPr lang="ru-RU" dirty="0" smtClean="0"/>
              <a:t>. В </a:t>
            </a:r>
            <a:r>
              <a:rPr lang="ru-RU" dirty="0"/>
              <a:t>го­ро­де 190 000 жи­те­лей, при­чем 29% – это пен­си­о­не­ры. Сколь­ко при­мер­но че­ло­век со­став­ля­ет эта ка­те­го­рия жи­те­лей? Ответ округ­ли­те до тысяч</a:t>
            </a:r>
            <a:r>
              <a:rPr lang="ru-RU" dirty="0" smtClean="0"/>
              <a:t>.</a:t>
            </a:r>
          </a:p>
          <a:p>
            <a:pPr marL="114300" indent="0">
              <a:buNone/>
            </a:pPr>
            <a:r>
              <a:rPr lang="ru-RU" dirty="0" smtClean="0"/>
              <a:t>10. </a:t>
            </a:r>
            <a:r>
              <a:rPr lang="ru-RU" dirty="0"/>
              <a:t>В по­не­дель­ник не­ко­то­рый товар по­сту­пил в про­да­жу по цене 1000 р. В со­от­вет­ствии с при­ня­ты­ми в ма­га­зи­не пра­ви­ла­ми цена то­ва­ра в те­че­ние не­де­ли оста­ет­ся не­из­мен­ной, а в пер­вый день каж­дой сле­ду­ю­щей не­де­ли сни­жа­ет­ся на 20% от преды­ду­щей цены. Сколь­ко руб­лей будет сто­ить товар на две­на­дца­тый день после по­ступ­ле­ния в про­да­жу?</a:t>
            </a:r>
          </a:p>
        </p:txBody>
      </p:sp>
    </p:spTree>
    <p:extLst>
      <p:ext uri="{BB962C8B-B14F-4D97-AF65-F5344CB8AC3E}">
        <p14:creationId xmlns:p14="http://schemas.microsoft.com/office/powerpoint/2010/main" xmlns="" val="1912686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4016" y="1124744"/>
            <a:ext cx="2987824" cy="25503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9552" y="4077072"/>
            <a:ext cx="2614496" cy="2664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461187"/>
            <a:ext cx="2304256" cy="26077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874" y="3494297"/>
            <a:ext cx="2696934" cy="29590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4391594"/>
            <a:ext cx="2857837" cy="23771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9610" y="44624"/>
            <a:ext cx="2158694" cy="23113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7632" y="-216024"/>
            <a:ext cx="2858424" cy="3068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1250" y="3068960"/>
            <a:ext cx="2141387" cy="208823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555776" y="2996952"/>
            <a:ext cx="446449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Спасибо!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8084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5337</TotalTime>
  <Words>2323</Words>
  <Application>Microsoft Office PowerPoint</Application>
  <PresentationFormat>Экран (4:3)</PresentationFormat>
  <Paragraphs>427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Аптека</vt:lpstr>
      <vt:lpstr>Проценты</vt:lpstr>
      <vt:lpstr>Слайд 2</vt:lpstr>
      <vt:lpstr>Содержание темы</vt:lpstr>
      <vt:lpstr>Определение процента</vt:lpstr>
      <vt:lpstr>Устный счет</vt:lpstr>
      <vt:lpstr>Найдите самостоятельно</vt:lpstr>
      <vt:lpstr>Найдите самостоятельно</vt:lpstr>
      <vt:lpstr>Слайд 8</vt:lpstr>
      <vt:lpstr>Найдите 1%от числа</vt:lpstr>
      <vt:lpstr>Связь процента и десятичной дроби</vt:lpstr>
      <vt:lpstr>Цифровой диктант</vt:lpstr>
      <vt:lpstr>Слайд 12</vt:lpstr>
      <vt:lpstr>Нахождение процента от числа</vt:lpstr>
      <vt:lpstr>Устный счет</vt:lpstr>
      <vt:lpstr>Соедините стрелками дроби и соответствующие проценты</vt:lpstr>
      <vt:lpstr>Математический диктант</vt:lpstr>
      <vt:lpstr>Математический диктант</vt:lpstr>
      <vt:lpstr>Найти 4% от 250</vt:lpstr>
      <vt:lpstr>В семенах сои содержится 20 % масла. Сколько масла содержится в 700 кг сои?</vt:lpstr>
      <vt:lpstr>правила</vt:lpstr>
      <vt:lpstr>Решите задачи</vt:lpstr>
      <vt:lpstr>Длина Волги 3530 км. Корабль проплыл 10% длины этой реки и сделал первую остановку. Сколько километров проплыл корабль до первой остановки? </vt:lpstr>
      <vt:lpstr>Кощей поспорил с бабой Ягой, что просидит в печке 200 минут, а просидел 68% этого времени. Сколько минут просидел Кощей в печке?</vt:lpstr>
      <vt:lpstr>Кот Матроскин и почтальон Печкин ели леденцы. Кот съел 24 леденца, почтальон 50% этого количества. Сколько леденцов они съели вместе? </vt:lpstr>
      <vt:lpstr>Слайд 25</vt:lpstr>
      <vt:lpstr>Нахождение числа по его проценту</vt:lpstr>
      <vt:lpstr>Устный счет</vt:lpstr>
      <vt:lpstr>Цифровой диктант</vt:lpstr>
      <vt:lpstr>Вспомним два способа решения</vt:lpstr>
      <vt:lpstr>Рассмотрим два способа решения</vt:lpstr>
      <vt:lpstr>Вспомним два способа решения</vt:lpstr>
      <vt:lpstr>Рассмотрим два способа решения</vt:lpstr>
      <vt:lpstr>правила</vt:lpstr>
      <vt:lpstr>Решите задачи</vt:lpstr>
      <vt:lpstr>Использованные интернет-ресурсы: </vt:lpstr>
      <vt:lpstr>Руда содержит 67% железа. Сколько надо взять руды для получения 13,4 т железа?</vt:lpstr>
      <vt:lpstr>Папа получил премию к Новому году 5000 рублей, что составило 20% его зарплаты. Какова зарплата у папы?</vt:lpstr>
      <vt:lpstr>В библиотеке 12% всех книг - словари. Сколько книг в библиотеке, если словарей в ней 900?</vt:lpstr>
      <vt:lpstr>Слайд 39</vt:lpstr>
      <vt:lpstr>Решите задачи</vt:lpstr>
      <vt:lpstr>Решите задачи</vt:lpstr>
      <vt:lpstr>Решите задачи</vt:lpstr>
      <vt:lpstr>Решите задачи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Проценты</dc:title>
  <dc:creator>Учитель</dc:creator>
  <cp:lastModifiedBy>User</cp:lastModifiedBy>
  <cp:revision>98</cp:revision>
  <dcterms:created xsi:type="dcterms:W3CDTF">2016-04-01T11:30:01Z</dcterms:created>
  <dcterms:modified xsi:type="dcterms:W3CDTF">2017-03-04T15:06:35Z</dcterms:modified>
</cp:coreProperties>
</file>