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5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6" r:id="rId10"/>
    <p:sldId id="277" r:id="rId11"/>
    <p:sldId id="265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8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EFC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1E4BE7-C54F-407A-A3C3-969CA3FB8E56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43D6FB-0CCF-4086-A087-D8374A40A4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3D6FB-0CCF-4086-A087-D8374A40A4D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3D6FB-0CCF-4086-A087-D8374A40A4DC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3D6FB-0CCF-4086-A087-D8374A40A4DC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3D6FB-0CCF-4086-A087-D8374A40A4DC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3D6FB-0CCF-4086-A087-D8374A40A4DC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3D6FB-0CCF-4086-A087-D8374A40A4DC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3D6FB-0CCF-4086-A087-D8374A40A4DC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3D6FB-0CCF-4086-A087-D8374A40A4DC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4C025-ED53-402A-9106-D6AF8A672262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1CA1-8D16-419C-8998-DC98D35DB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4C025-ED53-402A-9106-D6AF8A672262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1CA1-8D16-419C-8998-DC98D35DB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4C025-ED53-402A-9106-D6AF8A672262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1CA1-8D16-419C-8998-DC98D35DB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4C025-ED53-402A-9106-D6AF8A672262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1CA1-8D16-419C-8998-DC98D35DB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4C025-ED53-402A-9106-D6AF8A672262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1CA1-8D16-419C-8998-DC98D35DB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4C025-ED53-402A-9106-D6AF8A672262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1CA1-8D16-419C-8998-DC98D35DB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4C025-ED53-402A-9106-D6AF8A672262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1CA1-8D16-419C-8998-DC98D35DB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4C025-ED53-402A-9106-D6AF8A672262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1CA1-8D16-419C-8998-DC98D35DB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4C025-ED53-402A-9106-D6AF8A672262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1CA1-8D16-419C-8998-DC98D35DB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4C025-ED53-402A-9106-D6AF8A672262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1CA1-8D16-419C-8998-DC98D35DB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4C025-ED53-402A-9106-D6AF8A672262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1CA1-8D16-419C-8998-DC98D35DB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4C025-ED53-402A-9106-D6AF8A672262}" type="datetimeFigureOut">
              <a:rPr lang="ru-RU" smtClean="0"/>
              <a:pPr/>
              <a:t>17.02.2016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A1CA1-8D16-419C-8998-DC98D35DB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dmin\Desktop\&#1064;&#1082;&#1086;&#1083;&#1072;\&#1054;&#1090;&#1082;&#1088;&#1099;&#1090;&#1099;&#1077;%20&#1091;&#1088;&#1086;&#1082;&#1080;\18.02.2016\&#1060;&#1080;&#1079;&#1082;&#1091;&#1083;&#1100;&#1090;&#1084;&#1080;&#1085;&#1091;&#1090;&#1082;&#1072;1.mp4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53000"/>
            <a:lum/>
          </a:blip>
          <a:srcRect/>
          <a:stretch>
            <a:fillRect l="-12000" t="-2000" r="-13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7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ndantino script" pitchFamily="2" charset="0"/>
              </a:rPr>
              <a:t>Восемнадцатое февраля </a:t>
            </a:r>
            <a:br>
              <a:rPr lang="ru-RU" sz="7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ndantino script" pitchFamily="2" charset="0"/>
              </a:rPr>
            </a:br>
            <a:r>
              <a:rPr lang="ru-RU" sz="7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ndantino script" pitchFamily="2" charset="0"/>
              </a:rPr>
              <a:t>Классная работа</a:t>
            </a:r>
            <a:endParaRPr lang="ru-RU" sz="7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ndantino script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3000"/>
            <a:lum/>
          </a:blip>
          <a:srcRect/>
          <a:stretch>
            <a:fillRect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36712"/>
            <a:ext cx="9144000" cy="54006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списке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вы мой обнаружите корень,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Суффикс - в </a:t>
            </a: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собрании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встретите вскоре,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 слове </a:t>
            </a: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рассказ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вы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приставку найдете,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 целом, по мне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уроки пойдете.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80728"/>
            <a:ext cx="9144000" cy="50405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3300" dirty="0" smtClean="0">
                <a:latin typeface="Times New Roman"/>
                <a:ea typeface="Calibri"/>
                <a:cs typeface="Times New Roman"/>
              </a:rPr>
              <a:t>В </a:t>
            </a:r>
            <a:r>
              <a:rPr lang="ru-RU" sz="33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причине</a:t>
            </a:r>
            <a:r>
              <a:rPr lang="ru-RU" sz="3300" dirty="0" smtClean="0">
                <a:latin typeface="Times New Roman"/>
                <a:ea typeface="Calibri"/>
                <a:cs typeface="Times New Roman"/>
              </a:rPr>
              <a:t> вы мой обнаружите корень,</a:t>
            </a:r>
            <a:br>
              <a:rPr lang="ru-RU" sz="3300" dirty="0" smtClean="0">
                <a:latin typeface="Times New Roman"/>
                <a:ea typeface="Calibri"/>
                <a:cs typeface="Times New Roman"/>
              </a:rPr>
            </a:br>
            <a:r>
              <a:rPr lang="ru-RU" sz="3300" dirty="0" smtClean="0">
                <a:latin typeface="Times New Roman"/>
                <a:ea typeface="Calibri"/>
                <a:cs typeface="Times New Roman"/>
              </a:rPr>
              <a:t>Приставку в </a:t>
            </a:r>
            <a:r>
              <a:rPr lang="ru-RU" sz="33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собрании </a:t>
            </a:r>
            <a:r>
              <a:rPr lang="ru-RU" sz="3300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3300" dirty="0" smtClean="0">
                <a:latin typeface="Times New Roman"/>
                <a:ea typeface="Calibri"/>
                <a:cs typeface="Times New Roman"/>
              </a:rPr>
            </a:br>
            <a:r>
              <a:rPr lang="ru-RU" sz="3300" dirty="0" smtClean="0">
                <a:latin typeface="Times New Roman"/>
                <a:ea typeface="Calibri"/>
                <a:cs typeface="Times New Roman"/>
              </a:rPr>
              <a:t>встретите </a:t>
            </a:r>
            <a:r>
              <a:rPr lang="ru-RU" sz="3300" dirty="0" smtClean="0">
                <a:latin typeface="Times New Roman"/>
                <a:ea typeface="Calibri"/>
                <a:cs typeface="Times New Roman"/>
              </a:rPr>
              <a:t>вскоре,</a:t>
            </a:r>
            <a:br>
              <a:rPr lang="ru-RU" sz="3300" dirty="0" smtClean="0">
                <a:latin typeface="Times New Roman"/>
                <a:ea typeface="Calibri"/>
                <a:cs typeface="Times New Roman"/>
              </a:rPr>
            </a:br>
            <a:r>
              <a:rPr lang="ru-RU" sz="3300" dirty="0" smtClean="0">
                <a:latin typeface="Times New Roman"/>
                <a:ea typeface="Calibri"/>
                <a:cs typeface="Times New Roman"/>
              </a:rPr>
              <a:t>В слове </a:t>
            </a:r>
            <a:r>
              <a:rPr lang="ru-RU" sz="33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строение</a:t>
            </a:r>
            <a:r>
              <a:rPr lang="ru-RU" sz="33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3300" dirty="0" smtClean="0">
                <a:latin typeface="Times New Roman"/>
                <a:ea typeface="Calibri"/>
                <a:cs typeface="Times New Roman"/>
              </a:rPr>
              <a:t>суффикс найдете.</a:t>
            </a:r>
            <a:r>
              <a:rPr lang="ru-RU" sz="3300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3300" dirty="0" smtClean="0">
                <a:latin typeface="Times New Roman"/>
                <a:ea typeface="Calibri"/>
                <a:cs typeface="Times New Roman"/>
              </a:rPr>
            </a:br>
            <a:r>
              <a:rPr lang="ru-RU" sz="3300" dirty="0" smtClean="0">
                <a:latin typeface="Times New Roman"/>
                <a:ea typeface="Calibri"/>
                <a:cs typeface="Times New Roman"/>
              </a:rPr>
              <a:t>Вы его пишите дома и </a:t>
            </a:r>
            <a:r>
              <a:rPr lang="ru-RU" sz="3300" dirty="0" smtClean="0">
                <a:latin typeface="Times New Roman"/>
                <a:ea typeface="Calibri"/>
                <a:cs typeface="Times New Roman"/>
              </a:rPr>
              <a:t>в </a:t>
            </a:r>
            <a:r>
              <a:rPr lang="ru-RU" sz="3300" dirty="0" smtClean="0">
                <a:latin typeface="Times New Roman"/>
                <a:ea typeface="Calibri"/>
                <a:cs typeface="Times New Roman"/>
              </a:rPr>
              <a:t>школе!</a:t>
            </a:r>
            <a:r>
              <a:rPr lang="ru-RU" sz="3300" dirty="0"/>
              <a:t/>
            </a:r>
            <a:br>
              <a:rPr lang="ru-RU" sz="3300" dirty="0"/>
            </a:br>
            <a:endParaRPr lang="ru-RU" sz="33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604867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3300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3300" dirty="0" smtClean="0">
                <a:latin typeface="Times New Roman"/>
                <a:ea typeface="Calibri"/>
                <a:cs typeface="Times New Roman"/>
              </a:rPr>
            </a:br>
            <a:r>
              <a:rPr lang="ru-RU" sz="2800" dirty="0" smtClean="0">
                <a:latin typeface="Times New Roman"/>
                <a:ea typeface="Calibri"/>
                <a:cs typeface="Times New Roman"/>
              </a:rPr>
              <a:t>Чередующиеся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а-о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в корнях </a:t>
            </a:r>
            <a:r>
              <a:rPr lang="ru-RU" sz="2800" dirty="0" err="1" smtClean="0">
                <a:latin typeface="Times New Roman"/>
                <a:ea typeface="Calibri"/>
                <a:cs typeface="Times New Roman"/>
              </a:rPr>
              <a:t>лаг-лож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Times New Roman"/>
                <a:ea typeface="Calibri"/>
                <a:cs typeface="Times New Roman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Задание: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распределить слова в 2 столбика </a:t>
            </a:r>
            <a:br>
              <a:rPr lang="ru-RU" sz="2800" dirty="0" smtClean="0">
                <a:latin typeface="Times New Roman"/>
                <a:ea typeface="Calibri"/>
                <a:cs typeface="Times New Roman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-лаг-                                     -лож-</a:t>
            </a:r>
            <a:r>
              <a:rPr lang="ru-RU" sz="3300" dirty="0">
                <a:latin typeface="Times New Roman"/>
                <a:ea typeface="Calibri"/>
                <a:cs typeface="Times New Roman"/>
              </a:rPr>
              <a:t/>
            </a:r>
            <a:br>
              <a:rPr lang="ru-RU" sz="3300" dirty="0">
                <a:latin typeface="Times New Roman"/>
                <a:ea typeface="Calibri"/>
                <a:cs typeface="Times New Roman"/>
              </a:rPr>
            </a:br>
            <a:r>
              <a:rPr lang="ru-RU" sz="2500" dirty="0" smtClean="0">
                <a:latin typeface="Times New Roman"/>
                <a:ea typeface="Calibri"/>
                <a:cs typeface="Times New Roman"/>
              </a:rPr>
              <a:t>Прил..жить усилия</a:t>
            </a:r>
            <a:br>
              <a:rPr lang="ru-RU" sz="2500" dirty="0" smtClean="0">
                <a:latin typeface="Times New Roman"/>
                <a:ea typeface="Calibri"/>
                <a:cs typeface="Times New Roman"/>
              </a:rPr>
            </a:br>
            <a:r>
              <a:rPr lang="ru-RU" sz="2500" dirty="0" err="1" smtClean="0">
                <a:latin typeface="Times New Roman"/>
                <a:ea typeface="Calibri"/>
                <a:cs typeface="Times New Roman"/>
              </a:rPr>
              <a:t>Возл</a:t>
            </a:r>
            <a:r>
              <a:rPr lang="ru-RU" sz="2500" dirty="0" smtClean="0">
                <a:latin typeface="Times New Roman"/>
                <a:ea typeface="Calibri"/>
                <a:cs typeface="Times New Roman"/>
              </a:rPr>
              <a:t>..жить цветы</a:t>
            </a:r>
            <a:br>
              <a:rPr lang="ru-RU" sz="2500" dirty="0" smtClean="0">
                <a:latin typeface="Times New Roman"/>
                <a:ea typeface="Calibri"/>
                <a:cs typeface="Times New Roman"/>
              </a:rPr>
            </a:br>
            <a:r>
              <a:rPr lang="ru-RU" sz="2500" dirty="0" err="1" smtClean="0">
                <a:latin typeface="Times New Roman"/>
                <a:ea typeface="Calibri"/>
                <a:cs typeface="Times New Roman"/>
              </a:rPr>
              <a:t>Предл</a:t>
            </a:r>
            <a:r>
              <a:rPr lang="ru-RU" sz="2500" dirty="0" smtClean="0">
                <a:latin typeface="Times New Roman"/>
                <a:ea typeface="Calibri"/>
                <a:cs typeface="Times New Roman"/>
              </a:rPr>
              <a:t>..гать помощь</a:t>
            </a:r>
            <a:br>
              <a:rPr lang="ru-RU" sz="2500" dirty="0" smtClean="0">
                <a:latin typeface="Times New Roman"/>
                <a:ea typeface="Calibri"/>
                <a:cs typeface="Times New Roman"/>
              </a:rPr>
            </a:br>
            <a:r>
              <a:rPr lang="ru-RU" sz="2500" dirty="0" smtClean="0">
                <a:latin typeface="Times New Roman"/>
                <a:ea typeface="Calibri"/>
                <a:cs typeface="Times New Roman"/>
              </a:rPr>
              <a:t>Затруднительное пол..</a:t>
            </a:r>
            <a:r>
              <a:rPr lang="ru-RU" sz="2500" dirty="0" err="1" smtClean="0">
                <a:latin typeface="Times New Roman"/>
                <a:ea typeface="Calibri"/>
                <a:cs typeface="Times New Roman"/>
              </a:rPr>
              <a:t>жение</a:t>
            </a:r>
            <a:r>
              <a:rPr lang="ru-RU" sz="2500" dirty="0" smtClean="0">
                <a:latin typeface="Times New Roman"/>
                <a:ea typeface="Calibri"/>
                <a:cs typeface="Times New Roman"/>
              </a:rPr>
              <a:t> </a:t>
            </a:r>
            <a:br>
              <a:rPr lang="ru-RU" sz="2500" dirty="0" smtClean="0">
                <a:latin typeface="Times New Roman"/>
                <a:ea typeface="Calibri"/>
                <a:cs typeface="Times New Roman"/>
              </a:rPr>
            </a:br>
            <a:r>
              <a:rPr lang="ru-RU" sz="2500" dirty="0" smtClean="0">
                <a:latin typeface="Times New Roman"/>
                <a:ea typeface="Calibri"/>
                <a:cs typeface="Times New Roman"/>
              </a:rPr>
              <a:t>Пол..</a:t>
            </a:r>
            <a:r>
              <a:rPr lang="ru-RU" sz="2500" dirty="0" err="1" smtClean="0">
                <a:latin typeface="Times New Roman"/>
                <a:ea typeface="Calibri"/>
                <a:cs typeface="Times New Roman"/>
              </a:rPr>
              <a:t>гаться</a:t>
            </a:r>
            <a:r>
              <a:rPr lang="ru-RU" sz="2500" dirty="0" smtClean="0">
                <a:latin typeface="Times New Roman"/>
                <a:ea typeface="Calibri"/>
                <a:cs typeface="Times New Roman"/>
              </a:rPr>
              <a:t> на друга</a:t>
            </a:r>
            <a:br>
              <a:rPr lang="ru-RU" sz="2500" dirty="0" smtClean="0">
                <a:latin typeface="Times New Roman"/>
                <a:ea typeface="Calibri"/>
                <a:cs typeface="Times New Roman"/>
              </a:rPr>
            </a:br>
            <a:r>
              <a:rPr lang="ru-RU" sz="2500" dirty="0" smtClean="0">
                <a:latin typeface="Times New Roman"/>
                <a:ea typeface="Calibri"/>
                <a:cs typeface="Times New Roman"/>
              </a:rPr>
              <a:t>Сумма сл..</a:t>
            </a:r>
            <a:r>
              <a:rPr lang="ru-RU" sz="2500" dirty="0" err="1" smtClean="0">
                <a:latin typeface="Times New Roman"/>
                <a:ea typeface="Calibri"/>
                <a:cs typeface="Times New Roman"/>
              </a:rPr>
              <a:t>гаемых</a:t>
            </a:r>
            <a:r>
              <a:rPr lang="ru-RU" sz="2500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2500" dirty="0" smtClean="0">
                <a:latin typeface="Times New Roman"/>
                <a:ea typeface="Calibri"/>
                <a:cs typeface="Times New Roman"/>
              </a:rPr>
            </a:br>
            <a:r>
              <a:rPr lang="ru-RU" sz="2500" dirty="0" smtClean="0">
                <a:latin typeface="Times New Roman"/>
                <a:ea typeface="Calibri"/>
                <a:cs typeface="Times New Roman"/>
              </a:rPr>
              <a:t>Произвести сл..</a:t>
            </a:r>
            <a:r>
              <a:rPr lang="ru-RU" sz="2500" dirty="0" err="1" smtClean="0">
                <a:latin typeface="Times New Roman"/>
                <a:ea typeface="Calibri"/>
                <a:cs typeface="Times New Roman"/>
              </a:rPr>
              <a:t>жение</a:t>
            </a:r>
            <a:r>
              <a:rPr lang="ru-RU" sz="2500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2500" dirty="0" smtClean="0">
                <a:latin typeface="Times New Roman"/>
                <a:ea typeface="Calibri"/>
                <a:cs typeface="Times New Roman"/>
              </a:rPr>
            </a:br>
            <a:r>
              <a:rPr lang="ru-RU" sz="2500" dirty="0" err="1" smtClean="0">
                <a:latin typeface="Times New Roman"/>
                <a:ea typeface="Calibri"/>
                <a:cs typeface="Times New Roman"/>
              </a:rPr>
              <a:t>Прол</a:t>
            </a:r>
            <a:r>
              <a:rPr lang="ru-RU" sz="2500" dirty="0" smtClean="0">
                <a:latin typeface="Times New Roman"/>
                <a:ea typeface="Calibri"/>
                <a:cs typeface="Times New Roman"/>
              </a:rPr>
              <a:t>..жить путь</a:t>
            </a:r>
            <a:r>
              <a:rPr lang="ru-RU" sz="3300" dirty="0">
                <a:ea typeface="Calibri"/>
                <a:cs typeface="Times New Roman"/>
              </a:rPr>
              <a:t/>
            </a:r>
            <a:br>
              <a:rPr lang="ru-RU" sz="3300" dirty="0">
                <a:ea typeface="Calibri"/>
                <a:cs typeface="Times New Roman"/>
              </a:rPr>
            </a:br>
            <a:r>
              <a:rPr lang="ru-RU" sz="3300" dirty="0"/>
              <a:t/>
            </a:r>
            <a:br>
              <a:rPr lang="ru-RU" sz="3300" dirty="0"/>
            </a:br>
            <a:endParaRPr lang="ru-RU" sz="33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4867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3300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3300" dirty="0" smtClean="0">
                <a:latin typeface="Times New Roman"/>
                <a:ea typeface="Calibri"/>
                <a:cs typeface="Times New Roman"/>
              </a:rPr>
            </a:br>
            <a:r>
              <a:rPr lang="ru-RU" sz="4000" i="1" dirty="0" smtClean="0">
                <a:latin typeface="Times New Roman"/>
                <a:ea typeface="Calibri"/>
                <a:cs typeface="Times New Roman"/>
              </a:rPr>
              <a:t>Слова  с  корнем </a:t>
            </a:r>
            <a:r>
              <a:rPr lang="ru-RU" sz="3600" i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-лаг-:                                   </a:t>
            </a:r>
            <a:r>
              <a:rPr lang="ru-RU" sz="2500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2500" dirty="0" smtClean="0">
                <a:latin typeface="Times New Roman"/>
                <a:ea typeface="Calibri"/>
                <a:cs typeface="Times New Roman"/>
              </a:rPr>
            </a:b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Предл</a:t>
            </a:r>
            <a:r>
              <a:rPr lang="ru-RU" sz="3200" u="sng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а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гать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помощь</a:t>
            </a:r>
            <a:br>
              <a:rPr lang="ru-RU" sz="3200" dirty="0" smtClean="0">
                <a:latin typeface="Times New Roman"/>
                <a:ea typeface="Calibri"/>
                <a:cs typeface="Times New Roman"/>
              </a:rPr>
            </a:b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Пол</a:t>
            </a:r>
            <a:r>
              <a:rPr lang="ru-RU" sz="3200" u="sng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а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гаться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на друга</a:t>
            </a:r>
            <a:br>
              <a:rPr lang="ru-RU" sz="3200" dirty="0" smtClean="0">
                <a:latin typeface="Times New Roman"/>
                <a:ea typeface="Calibri"/>
                <a:cs typeface="Times New Roman"/>
              </a:rPr>
            </a:br>
            <a:r>
              <a:rPr lang="ru-RU" sz="3200" dirty="0" smtClean="0">
                <a:latin typeface="Times New Roman"/>
                <a:ea typeface="Calibri"/>
                <a:cs typeface="Times New Roman"/>
              </a:rPr>
              <a:t>Сумма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сл</a:t>
            </a:r>
            <a:r>
              <a:rPr lang="ru-RU" sz="3200" u="sng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а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гаемых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3200" dirty="0" smtClean="0">
                <a:latin typeface="Times New Roman"/>
                <a:ea typeface="Calibri"/>
                <a:cs typeface="Times New Roman"/>
              </a:rPr>
            </a:br>
            <a:r>
              <a:rPr lang="ru-RU" sz="3300" dirty="0"/>
              <a:t/>
            </a:r>
            <a:br>
              <a:rPr lang="ru-RU" sz="3300" dirty="0"/>
            </a:br>
            <a:endParaRPr lang="ru-RU" sz="33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3300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3300" dirty="0" smtClean="0">
                <a:latin typeface="Times New Roman"/>
                <a:ea typeface="Calibri"/>
                <a:cs typeface="Times New Roman"/>
              </a:rPr>
            </a:br>
            <a:r>
              <a:rPr lang="ru-RU" sz="4000" i="1" dirty="0" smtClean="0">
                <a:latin typeface="Times New Roman"/>
                <a:ea typeface="Calibri"/>
                <a:cs typeface="Times New Roman"/>
              </a:rPr>
              <a:t>Слова с корнем </a:t>
            </a:r>
            <a:r>
              <a:rPr lang="ru-RU" sz="40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-лож-:</a:t>
            </a:r>
            <a:br>
              <a:rPr lang="ru-RU" sz="40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Возл</a:t>
            </a:r>
            <a:r>
              <a:rPr lang="ru-RU" sz="3200" u="sng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о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жить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цветы</a:t>
            </a:r>
            <a:br>
              <a:rPr lang="ru-RU" sz="3200" dirty="0" smtClean="0">
                <a:latin typeface="Times New Roman"/>
                <a:ea typeface="Calibri"/>
                <a:cs typeface="Times New Roman"/>
              </a:rPr>
            </a:b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Прил</a:t>
            </a:r>
            <a:r>
              <a:rPr lang="ru-RU" sz="3200" u="sng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о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жить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усилия</a:t>
            </a:r>
            <a:br>
              <a:rPr lang="ru-RU" sz="3200" dirty="0" smtClean="0">
                <a:latin typeface="Times New Roman"/>
                <a:ea typeface="Calibri"/>
                <a:cs typeface="Times New Roman"/>
              </a:rPr>
            </a:b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Затруднительное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пол</a:t>
            </a:r>
            <a:r>
              <a:rPr lang="ru-RU" sz="3200" u="sng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о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жение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3200" dirty="0" smtClean="0">
                <a:latin typeface="Times New Roman"/>
                <a:ea typeface="Calibri"/>
                <a:cs typeface="Times New Roman"/>
              </a:rPr>
            </a:b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Прол</a:t>
            </a:r>
            <a:r>
              <a:rPr lang="ru-RU" sz="3200" u="sng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о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жить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путь</a:t>
            </a:r>
            <a:br>
              <a:rPr lang="ru-RU" sz="3200" dirty="0" smtClean="0">
                <a:latin typeface="Times New Roman"/>
                <a:ea typeface="Calibri"/>
                <a:cs typeface="Times New Roman"/>
              </a:rPr>
            </a:b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Произвести 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сл</a:t>
            </a:r>
            <a:r>
              <a:rPr lang="ru-RU" sz="3200" u="sng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о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>жение</a:t>
            </a:r>
            <a:r>
              <a:rPr lang="ru-RU" sz="3200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3200" dirty="0" smtClean="0">
                <a:latin typeface="Times New Roman"/>
                <a:ea typeface="Calibri"/>
                <a:cs typeface="Times New Roman"/>
              </a:rPr>
            </a:br>
            <a:r>
              <a:rPr lang="ru-RU" sz="2500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2500" dirty="0" smtClean="0">
                <a:latin typeface="Times New Roman"/>
                <a:ea typeface="Calibri"/>
                <a:cs typeface="Times New Roman"/>
              </a:rPr>
            </a:br>
            <a:r>
              <a:rPr lang="ru-RU" sz="3300" dirty="0"/>
              <a:t/>
            </a:r>
            <a:br>
              <a:rPr lang="ru-RU" sz="3300" dirty="0"/>
            </a:br>
            <a:endParaRPr lang="ru-RU" sz="33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 l="-3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872208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*Дополнительное задание: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Вставьте пропущенное слово:</a:t>
            </a:r>
            <a:endParaRPr lang="ru-RU" sz="4800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708920"/>
            <a:ext cx="85689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«Для сохранения здоровья </a:t>
            </a:r>
            <a:endParaRPr lang="ru-RU" sz="4800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4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… в еду много соли»</a:t>
            </a:r>
            <a:endParaRPr lang="ru-RU" sz="4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7000"/>
            <a:lum/>
          </a:blip>
          <a:srcRect/>
          <a:stretch>
            <a:fillRect l="-3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537520"/>
            <a:ext cx="8229600" cy="4320480"/>
          </a:xfrm>
        </p:spPr>
        <p:txBody>
          <a:bodyPr>
            <a:noAutofit/>
          </a:bodyPr>
          <a:lstStyle/>
          <a:p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Запомните!</a:t>
            </a:r>
            <a:r>
              <a:rPr lang="ru-RU" sz="5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Корни –лаг/лож- употребляются </a:t>
            </a:r>
            <a:r>
              <a:rPr lang="ru-RU" sz="48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только с приставками:</a:t>
            </a: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положить, приложить и т.д.</a:t>
            </a:r>
            <a:r>
              <a:rPr lang="ru-RU" sz="5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88640"/>
            <a:ext cx="813690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Для сохранения здоровья не </a:t>
            </a: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клади</a:t>
            </a:r>
            <a:r>
              <a:rPr lang="ru-RU" sz="4800" i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в еду много соли</a:t>
            </a:r>
            <a:r>
              <a:rPr lang="ru-RU" sz="4800" i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4800" i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Физкультминутка1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7000"/>
            <a:lum/>
          </a:blip>
          <a:srcRect/>
          <a:stretch>
            <a:fillRect l="-5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836712"/>
            <a:ext cx="8712968" cy="6021288"/>
          </a:xfrm>
        </p:spPr>
        <p:txBody>
          <a:bodyPr>
            <a:normAutofit fontScale="90000"/>
          </a:bodyPr>
          <a:lstStyle/>
          <a:p>
            <a:pPr fontAlgn="base">
              <a:lnSpc>
                <a:spcPct val="150000"/>
              </a:lnSpc>
              <a:spcAft>
                <a:spcPct val="0"/>
              </a:spcAft>
            </a:pPr>
            <a:r>
              <a:rPr lang="ru-RU" sz="4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Возр</a:t>
            </a: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…ста</a:t>
            </a: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4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выр</a:t>
            </a: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…</a:t>
            </a:r>
            <a:r>
              <a:rPr lang="ru-RU" sz="4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сли</a:t>
            </a: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р…</a:t>
            </a:r>
            <a:r>
              <a:rPr lang="ru-RU" sz="4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стки</a:t>
            </a: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р…</a:t>
            </a:r>
            <a:r>
              <a:rPr lang="ru-RU" sz="4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стут</a:t>
            </a: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4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водор</a:t>
            </a: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…</a:t>
            </a:r>
            <a:r>
              <a:rPr lang="ru-RU" sz="4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сли</a:t>
            </a: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b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4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</a:t>
            </a:r>
            <a:r>
              <a:rPr lang="ru-RU" sz="4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ыр</a:t>
            </a: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…щенный</a:t>
            </a: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4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выр</a:t>
            </a: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…</a:t>
            </a:r>
            <a:r>
              <a:rPr lang="ru-RU" sz="4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стить</a:t>
            </a:r>
            <a: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ru-RU" sz="28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8864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Правописание слов с корнями –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раст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</a:t>
            </a:r>
            <a:r>
              <a:rPr lang="ru-RU" sz="2800" dirty="0" err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ращ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/рос-</a:t>
            </a:r>
            <a: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ru-RU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FC7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72514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4000" i="1" dirty="0" smtClean="0">
                <a:latin typeface="Times New Roman"/>
                <a:ea typeface="Calibri"/>
                <a:cs typeface="Times New Roman"/>
              </a:rPr>
              <a:t>Тест по теме «</a:t>
            </a:r>
            <a:r>
              <a:rPr lang="ru-RU" sz="4000" i="1" dirty="0" err="1" smtClean="0">
                <a:latin typeface="Times New Roman"/>
                <a:ea typeface="Calibri"/>
                <a:cs typeface="Times New Roman"/>
              </a:rPr>
              <a:t>Морфемика</a:t>
            </a:r>
            <a:r>
              <a:rPr lang="ru-RU" sz="4000" i="1" dirty="0" smtClean="0">
                <a:latin typeface="Times New Roman"/>
                <a:ea typeface="Calibri"/>
                <a:cs typeface="Times New Roman"/>
              </a:rPr>
              <a:t>»</a:t>
            </a:r>
            <a:br>
              <a:rPr lang="ru-RU" sz="4000" i="1" dirty="0" smtClean="0">
                <a:latin typeface="Times New Roman"/>
                <a:ea typeface="Calibri"/>
                <a:cs typeface="Times New Roman"/>
              </a:rPr>
            </a:br>
            <a:r>
              <a:rPr lang="ru-RU" sz="4000" i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4000" i="1" dirty="0" smtClean="0">
                <a:latin typeface="Times New Roman"/>
                <a:ea typeface="Calibri"/>
                <a:cs typeface="Times New Roman"/>
              </a:rPr>
            </a:br>
            <a:r>
              <a:rPr lang="ru-RU" sz="32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1. К морфемам не относится: </a:t>
            </a: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3200" i="1" dirty="0" smtClean="0">
                <a:latin typeface="Times New Roman"/>
                <a:ea typeface="Calibri"/>
                <a:cs typeface="Times New Roman"/>
              </a:rPr>
            </a:br>
            <a:endParaRPr lang="ru-RU" sz="33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9512" y="3861048"/>
            <a:ext cx="2736304" cy="136815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а) окончание </a:t>
            </a:r>
            <a:endParaRPr lang="ru-RU" sz="28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131840" y="3861048"/>
            <a:ext cx="2808312" cy="136815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б) основа</a:t>
            </a:r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56176" y="3933056"/>
            <a:ext cx="2736304" cy="129614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в) суффикс</a:t>
            </a:r>
            <a:endParaRPr lang="ru-RU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FC7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72514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>2. Приставки. </a:t>
            </a:r>
            <a:br>
              <a:rPr lang="ru-RU" sz="3200" i="1" dirty="0" smtClean="0">
                <a:latin typeface="Times New Roman"/>
                <a:ea typeface="Calibri"/>
                <a:cs typeface="Times New Roman"/>
              </a:rPr>
            </a:b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3200" i="1" dirty="0" smtClean="0">
                <a:latin typeface="Times New Roman"/>
                <a:ea typeface="Calibri"/>
                <a:cs typeface="Times New Roman"/>
              </a:rPr>
            </a:br>
            <a:r>
              <a:rPr lang="ru-RU" sz="32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В каком слове на месте пропуска </a:t>
            </a:r>
            <a:br>
              <a:rPr lang="ru-RU" sz="32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32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пишется буква </a:t>
            </a:r>
            <a:r>
              <a:rPr lang="ru-RU" sz="32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З?</a:t>
            </a: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3200" i="1" dirty="0" smtClean="0">
                <a:latin typeface="Times New Roman"/>
                <a:ea typeface="Calibri"/>
                <a:cs typeface="Times New Roman"/>
              </a:rPr>
            </a:br>
            <a:endParaRPr lang="ru-RU" sz="33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9512" y="3861048"/>
            <a:ext cx="2736304" cy="136815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600" i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а) </a:t>
            </a:r>
            <a:r>
              <a:rPr lang="ru-RU" sz="2600" i="1" dirty="0" err="1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бе</a:t>
            </a:r>
            <a:r>
              <a:rPr lang="ru-RU" sz="2600" i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...полезный</a:t>
            </a:r>
            <a:endParaRPr lang="ru-RU" sz="2600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131840" y="3861048"/>
            <a:ext cx="2808312" cy="136815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б) </a:t>
            </a:r>
            <a:r>
              <a:rPr lang="ru-RU" sz="2800" i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ра...гадать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56176" y="3861048"/>
            <a:ext cx="2808312" cy="136815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600" i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в) </a:t>
            </a:r>
            <a:r>
              <a:rPr lang="ru-RU" sz="2600" i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бе...чувственный</a:t>
            </a:r>
            <a:endParaRPr lang="ru-RU" sz="2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FC7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72514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4000" i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4000" i="1" dirty="0" smtClean="0">
                <a:latin typeface="Times New Roman"/>
                <a:ea typeface="Calibri"/>
                <a:cs typeface="Times New Roman"/>
              </a:rPr>
            </a:br>
            <a:r>
              <a:rPr lang="ru-RU" sz="4000" i="1" dirty="0">
                <a:latin typeface="Times New Roman"/>
                <a:ea typeface="Calibri"/>
                <a:cs typeface="Times New Roman"/>
              </a:rPr>
              <a:t/>
            </a:r>
            <a:br>
              <a:rPr lang="ru-RU" sz="4000" i="1" dirty="0">
                <a:latin typeface="Times New Roman"/>
                <a:ea typeface="Calibri"/>
                <a:cs typeface="Times New Roman"/>
              </a:rPr>
            </a:br>
            <a:r>
              <a:rPr lang="ru-RU" sz="40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В слове ...бегать пишется:</a:t>
            </a:r>
            <a:br>
              <a:rPr lang="ru-RU" sz="40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3200" i="1" dirty="0" smtClean="0">
                <a:latin typeface="Times New Roman"/>
                <a:ea typeface="Calibri"/>
                <a:cs typeface="Times New Roman"/>
              </a:rPr>
            </a:b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3200" i="1" dirty="0" smtClean="0">
                <a:latin typeface="Times New Roman"/>
                <a:ea typeface="Calibri"/>
                <a:cs typeface="Times New Roman"/>
              </a:rPr>
            </a:b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3200" i="1" dirty="0" smtClean="0">
                <a:latin typeface="Times New Roman"/>
                <a:ea typeface="Calibri"/>
                <a:cs typeface="Times New Roman"/>
              </a:rPr>
            </a:br>
            <a:endParaRPr lang="ru-RU" sz="33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3528" y="2924944"/>
            <a:ext cx="4248472" cy="223224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а) буква </a:t>
            </a:r>
            <a:r>
              <a:rPr lang="ru-RU" sz="2800" i="1" dirty="0" err="1" smtClean="0">
                <a:latin typeface="Times New Roman"/>
                <a:ea typeface="Calibri"/>
                <a:cs typeface="Times New Roman"/>
              </a:rPr>
              <a:t>з</a:t>
            </a:r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, так как она стоит перед звонким согласным</a:t>
            </a:r>
            <a:endParaRPr lang="ru-RU" sz="26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60032" y="2924944"/>
            <a:ext cx="3960440" cy="223224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б) буква с, так как приставки </a:t>
            </a:r>
            <a:r>
              <a:rPr lang="ru-RU" sz="2800" i="1" dirty="0" err="1" smtClean="0">
                <a:latin typeface="Times New Roman"/>
                <a:ea typeface="Calibri"/>
                <a:cs typeface="Times New Roman"/>
              </a:rPr>
              <a:t>з</a:t>
            </a:r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 не бывает</a:t>
            </a:r>
            <a:endParaRPr lang="ru-RU" sz="2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1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FC7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72514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>Корень слова.</a:t>
            </a:r>
            <a:br>
              <a:rPr lang="ru-RU" sz="3200" i="1" dirty="0" smtClean="0">
                <a:latin typeface="Times New Roman"/>
                <a:ea typeface="Calibri"/>
                <a:cs typeface="Times New Roman"/>
              </a:rPr>
            </a:br>
            <a:r>
              <a:rPr lang="ru-RU" sz="32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В каком слове на месте пропуска </a:t>
            </a:r>
            <a:br>
              <a:rPr lang="ru-RU" sz="32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32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пишется буква </a:t>
            </a:r>
            <a:r>
              <a:rPr lang="ru-RU" sz="32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Ё?</a:t>
            </a: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3200" i="1" dirty="0" smtClean="0">
                <a:latin typeface="Times New Roman"/>
                <a:ea typeface="Calibri"/>
                <a:cs typeface="Times New Roman"/>
              </a:rPr>
            </a:br>
            <a:endParaRPr lang="ru-RU" sz="33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9512" y="3861048"/>
            <a:ext cx="2736304" cy="136815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а) ж..</a:t>
            </a:r>
            <a:r>
              <a:rPr lang="ru-RU" sz="2800" i="1" dirty="0" err="1" smtClean="0">
                <a:latin typeface="Times New Roman"/>
                <a:ea typeface="Calibri"/>
                <a:cs typeface="Times New Roman"/>
              </a:rPr>
              <a:t>нглер</a:t>
            </a:r>
            <a:endParaRPr lang="ru-RU" sz="26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131840" y="3861048"/>
            <a:ext cx="2808312" cy="136815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б) </a:t>
            </a:r>
            <a:r>
              <a:rPr lang="ru-RU" sz="2800" i="1" dirty="0" err="1" smtClean="0">
                <a:latin typeface="Times New Roman"/>
                <a:ea typeface="Calibri"/>
                <a:cs typeface="Times New Roman"/>
              </a:rPr>
              <a:t>ш</a:t>
            </a:r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..</a:t>
            </a:r>
            <a:r>
              <a:rPr lang="ru-RU" sz="2800" i="1" dirty="0" err="1" smtClean="0">
                <a:latin typeface="Times New Roman"/>
                <a:ea typeface="Calibri"/>
                <a:cs typeface="Times New Roman"/>
              </a:rPr>
              <a:t>рох</a:t>
            </a:r>
            <a:endParaRPr lang="ru-RU" sz="16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56176" y="3861048"/>
            <a:ext cx="2808312" cy="136815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в) </a:t>
            </a:r>
            <a:r>
              <a:rPr lang="ru-RU" sz="2800" i="1" dirty="0" err="1" smtClean="0">
                <a:latin typeface="Times New Roman"/>
                <a:ea typeface="Calibri"/>
                <a:cs typeface="Times New Roman"/>
              </a:rPr>
              <a:t>деш...вый</a:t>
            </a:r>
            <a:endParaRPr lang="ru-RU" sz="2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FC7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72514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32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Укажите ряд слов, </a:t>
            </a:r>
            <a:br>
              <a:rPr lang="ru-RU" sz="32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32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в которых на месте пропуска </a:t>
            </a:r>
            <a:br>
              <a:rPr lang="ru-RU" sz="32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32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нужно писать букву А:</a:t>
            </a:r>
            <a:br>
              <a:rPr lang="ru-RU" sz="32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3200" i="1" dirty="0" smtClean="0">
                <a:latin typeface="Times New Roman"/>
                <a:ea typeface="Calibri"/>
                <a:cs typeface="Times New Roman"/>
              </a:rPr>
            </a:br>
            <a:endParaRPr lang="ru-RU" sz="33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9512" y="3356992"/>
            <a:ext cx="2808312" cy="29523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а) </a:t>
            </a:r>
            <a:r>
              <a:rPr lang="ru-RU" sz="2800" i="1" dirty="0" err="1" smtClean="0">
                <a:latin typeface="Times New Roman"/>
                <a:ea typeface="Calibri"/>
                <a:cs typeface="Times New Roman"/>
              </a:rPr>
              <a:t>изл...жить</a:t>
            </a:r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, </a:t>
            </a:r>
            <a:r>
              <a:rPr lang="ru-RU" sz="2800" i="1" dirty="0" err="1" smtClean="0">
                <a:latin typeface="Times New Roman"/>
                <a:ea typeface="Calibri"/>
                <a:cs typeface="Times New Roman"/>
              </a:rPr>
              <a:t>распол...гать</a:t>
            </a:r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, </a:t>
            </a:r>
            <a:r>
              <a:rPr lang="ru-RU" sz="2800" i="1" dirty="0" err="1" smtClean="0">
                <a:latin typeface="Times New Roman"/>
                <a:ea typeface="Calibri"/>
                <a:cs typeface="Times New Roman"/>
              </a:rPr>
              <a:t>распол...жить</a:t>
            </a:r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 </a:t>
            </a:r>
            <a:endParaRPr lang="ru-RU" sz="26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131840" y="3356992"/>
            <a:ext cx="2808312" cy="29523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i="1" dirty="0">
                <a:latin typeface="Times New Roman"/>
                <a:ea typeface="Calibri"/>
                <a:cs typeface="Times New Roman"/>
              </a:rPr>
              <a:t>б</a:t>
            </a:r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) </a:t>
            </a:r>
            <a:r>
              <a:rPr lang="ru-RU" sz="2800" i="1" dirty="0" err="1" smtClean="0">
                <a:latin typeface="Times New Roman"/>
                <a:ea typeface="Calibri"/>
                <a:cs typeface="Times New Roman"/>
              </a:rPr>
              <a:t>р...стение</a:t>
            </a:r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, </a:t>
            </a:r>
            <a:r>
              <a:rPr lang="ru-RU" sz="2800" i="1" dirty="0" err="1" smtClean="0">
                <a:latin typeface="Times New Roman"/>
                <a:ea typeface="Calibri"/>
                <a:cs typeface="Times New Roman"/>
              </a:rPr>
              <a:t>подр...стать</a:t>
            </a:r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, </a:t>
            </a:r>
            <a:r>
              <a:rPr lang="ru-RU" sz="2800" i="1" dirty="0" err="1" smtClean="0">
                <a:latin typeface="Times New Roman"/>
                <a:ea typeface="Calibri"/>
                <a:cs typeface="Times New Roman"/>
              </a:rPr>
              <a:t>отр</a:t>
            </a:r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..</a:t>
            </a:r>
            <a:r>
              <a:rPr lang="ru-RU" sz="2800" i="1" dirty="0" err="1" smtClean="0">
                <a:latin typeface="Times New Roman"/>
                <a:ea typeface="Calibri"/>
                <a:cs typeface="Times New Roman"/>
              </a:rPr>
              <a:t>сль</a:t>
            </a:r>
            <a:endParaRPr lang="ru-RU" sz="16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56176" y="3356992"/>
            <a:ext cx="2808312" cy="29523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i="1" dirty="0">
                <a:latin typeface="Times New Roman"/>
                <a:ea typeface="Calibri"/>
                <a:cs typeface="Times New Roman"/>
              </a:rPr>
              <a:t>в</a:t>
            </a:r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) </a:t>
            </a:r>
            <a:r>
              <a:rPr lang="ru-RU" sz="2800" i="1" dirty="0" err="1" smtClean="0">
                <a:latin typeface="Times New Roman"/>
                <a:ea typeface="Calibri"/>
                <a:cs typeface="Times New Roman"/>
              </a:rPr>
              <a:t>сл...гать</a:t>
            </a:r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, </a:t>
            </a:r>
            <a:r>
              <a:rPr lang="ru-RU" sz="2800" i="1" dirty="0" err="1" smtClean="0">
                <a:latin typeface="Times New Roman"/>
                <a:ea typeface="Calibri"/>
                <a:cs typeface="Times New Roman"/>
              </a:rPr>
              <a:t>распол...гать</a:t>
            </a:r>
            <a:r>
              <a:rPr lang="ru-RU" sz="2800" i="1" dirty="0" smtClean="0">
                <a:latin typeface="Times New Roman"/>
                <a:ea typeface="Calibri"/>
                <a:cs typeface="Times New Roman"/>
              </a:rPr>
              <a:t>, </a:t>
            </a:r>
            <a:r>
              <a:rPr lang="ru-RU" sz="2800" i="1" dirty="0" err="1" smtClean="0">
                <a:latin typeface="Times New Roman"/>
                <a:ea typeface="Calibri"/>
                <a:cs typeface="Times New Roman"/>
              </a:rPr>
              <a:t>распол...жить</a:t>
            </a:r>
            <a:endParaRPr lang="ru-RU" sz="2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FC7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72514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36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В каком ряду слов пропущена буква А?</a:t>
            </a:r>
            <a:br>
              <a:rPr lang="ru-RU" sz="36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3200" i="1" dirty="0" smtClean="0">
                <a:latin typeface="Times New Roman"/>
                <a:ea typeface="Calibri"/>
                <a:cs typeface="Times New Roman"/>
              </a:rPr>
            </a:br>
            <a:endParaRPr lang="ru-RU" sz="33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9512" y="2780928"/>
            <a:ext cx="2808312" cy="29523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а) </a:t>
            </a:r>
            <a:r>
              <a:rPr lang="ru-RU" sz="2800" i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отр</a:t>
            </a:r>
            <a:r>
              <a:rPr lang="ru-RU" sz="2800" i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…</a:t>
            </a:r>
            <a:r>
              <a:rPr lang="ru-RU" sz="2800" i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слевой</a:t>
            </a:r>
            <a:r>
              <a:rPr lang="ru-RU" sz="2800" i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, пол…</a:t>
            </a:r>
            <a:r>
              <a:rPr lang="ru-RU" sz="2800" i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жение</a:t>
            </a:r>
            <a:endParaRPr lang="ru-RU" sz="2600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131840" y="2780928"/>
            <a:ext cx="2808312" cy="29523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б) р…сток, </a:t>
            </a:r>
            <a:r>
              <a:rPr lang="ru-RU" sz="2800" i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изл</a:t>
            </a:r>
            <a:r>
              <a:rPr lang="ru-RU" sz="2800" i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…жить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084168" y="2780928"/>
            <a:ext cx="2808312" cy="29523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в) </a:t>
            </a:r>
            <a:r>
              <a:rPr lang="ru-RU" sz="2800" i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прир</a:t>
            </a:r>
            <a:r>
              <a:rPr lang="ru-RU" sz="2800" i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…</a:t>
            </a:r>
            <a:r>
              <a:rPr lang="ru-RU" sz="2800" i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щение</a:t>
            </a:r>
            <a:r>
              <a:rPr lang="ru-RU" sz="2800" i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ru-RU" sz="2800" i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отр</a:t>
            </a:r>
            <a:r>
              <a:rPr lang="ru-RU" sz="2800" i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…</a:t>
            </a:r>
            <a:r>
              <a:rPr lang="ru-RU" sz="2800" i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сль</a:t>
            </a:r>
            <a:endParaRPr lang="ru-RU" sz="2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FC7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72514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36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В каком слове на месте пропуска пишется И?</a:t>
            </a:r>
            <a:br>
              <a:rPr lang="ru-RU" sz="3600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endParaRPr lang="ru-RU" sz="3600" i="1" dirty="0" smtClean="0">
              <a:solidFill>
                <a:srgbClr val="C00000"/>
              </a:solidFill>
              <a:latin typeface="Times New Roman"/>
              <a:ea typeface="Calibri"/>
              <a:cs typeface="Times New Roman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9512" y="3429000"/>
            <a:ext cx="2808312" cy="1800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а</a:t>
            </a:r>
            <a:r>
              <a:rPr lang="ru-RU" sz="2800" i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) лисиц..</a:t>
            </a:r>
            <a:r>
              <a:rPr lang="ru-RU" sz="2800" i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н</a:t>
            </a:r>
            <a:r>
              <a:rPr lang="ru-RU" sz="2800" i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хвост</a:t>
            </a:r>
            <a:endParaRPr lang="ru-RU" sz="2600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131840" y="3429000"/>
            <a:ext cx="2952328" cy="1800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б) </a:t>
            </a:r>
            <a:r>
              <a:rPr lang="ru-RU" sz="2800" i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ц</a:t>
            </a:r>
            <a:r>
              <a:rPr lang="ru-RU" sz="2800" i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..</a:t>
            </a:r>
            <a:r>
              <a:rPr lang="ru-RU" sz="2800" i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трусовый</a:t>
            </a:r>
            <a:r>
              <a:rPr lang="ru-RU" sz="2800" i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сок</a:t>
            </a:r>
            <a:endParaRPr lang="ru-RU" sz="2600" dirty="0" smtClean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228184" y="3429000"/>
            <a:ext cx="2736304" cy="1800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в) громко </a:t>
            </a:r>
            <a:r>
              <a:rPr lang="ru-RU" sz="2800" i="1" dirty="0" err="1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ц...кнуть</a:t>
            </a:r>
            <a:endParaRPr lang="ru-RU" sz="2800" i="1" dirty="0" smtClean="0">
              <a:solidFill>
                <a:schemeClr val="tx1"/>
              </a:solidFill>
              <a:latin typeface="Times New Roman"/>
              <a:ea typeface="Calibri"/>
              <a:cs typeface="Times New Roman"/>
            </a:endParaRPr>
          </a:p>
          <a:p>
            <a:pPr algn="ctr"/>
            <a:endParaRPr lang="ru-RU" sz="2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7000"/>
            <a:lum/>
          </a:blip>
          <a:srcRect/>
          <a:stretch>
            <a:fillRect l="-5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fontAlgn="base">
              <a:lnSpc>
                <a:spcPct val="150000"/>
              </a:lnSpc>
              <a:spcAft>
                <a:spcPct val="0"/>
              </a:spcAft>
            </a:pP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Домашнее задание – </a:t>
            </a: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выполнить задание № 3 на карточке</a:t>
            </a:r>
            <a:b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Стр. 41 – контрольные вопросы </a:t>
            </a:r>
            <a:b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(устно)</a:t>
            </a:r>
            <a:b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ru-RU" sz="28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228</Words>
  <Application>Microsoft Office PowerPoint</Application>
  <PresentationFormat>Экран (4:3)</PresentationFormat>
  <Paragraphs>49</Paragraphs>
  <Slides>20</Slides>
  <Notes>8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Восемнадцатое февраля  Классная работа</vt:lpstr>
      <vt:lpstr>В списке вы мой обнаружите корень, Суффикс - в собрании встретите вскоре, В слове рассказ  вы приставку найдете, В целом, по мне  на уроки пойдете. </vt:lpstr>
      <vt:lpstr>В причине вы мой обнаружите корень, Приставку в собрании  встретите вскоре, В слове строение суффикс найдете. Вы его пишите дома и в школе! </vt:lpstr>
      <vt:lpstr>Слайд 4</vt:lpstr>
      <vt:lpstr> Чередующиеся а-о в корнях лаг-лож Задание: распределить слова в 2 столбика  -лаг-                                     -лож- Прил..жить усилия Возл..жить цветы Предл..гать помощь Затруднительное пол..жение  Пол..гаться на друга Сумма сл..гаемых Произвести сл..жение Прол..жить путь  </vt:lpstr>
      <vt:lpstr> Слова  с  корнем  -лаг-:                                    Предлагать помощь Полагаться на друга Сумма слагаемых  </vt:lpstr>
      <vt:lpstr> Слова с корнем -лож-: Возложить цветы Приложить усилия Затруднительное положение  Проложить путь Произвести сложение   </vt:lpstr>
      <vt:lpstr>*Дополнительное задание:  Вставьте пропущенное слово:</vt:lpstr>
      <vt:lpstr>Запомните! Корни –лаг/лож- употребляются только с приставками: положить, приложить и т.д. </vt:lpstr>
      <vt:lpstr>Слайд 10</vt:lpstr>
      <vt:lpstr>Возр…ста выр…сли р…стки  р…стут водор…сли. выр…щенный выр…стить </vt:lpstr>
      <vt:lpstr>Тест по теме «Морфемика»  1. К морфемам не относится:  </vt:lpstr>
      <vt:lpstr>2. Приставки.   В каком слове на месте пропуска  пишется буква З? </vt:lpstr>
      <vt:lpstr>  В слове ...бегать пишется:    </vt:lpstr>
      <vt:lpstr>Корень слова. В каком слове на месте пропуска  пишется буква Ё? </vt:lpstr>
      <vt:lpstr>Укажите ряд слов,  в которых на месте пропуска  нужно писать букву А:  </vt:lpstr>
      <vt:lpstr>В каком ряду слов пропущена буква А?  </vt:lpstr>
      <vt:lpstr>В каком слове на месте пропуска пишется И? </vt:lpstr>
      <vt:lpstr>Домашнее задание –  выполнить задание № 3 на карточке Стр. 41 – контрольные вопросы  (устно)  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Восемнадцатое февраля  Классная работа</dc:title>
  <dc:creator>Admin</dc:creator>
  <cp:lastModifiedBy>Admin</cp:lastModifiedBy>
  <cp:revision>38</cp:revision>
  <dcterms:created xsi:type="dcterms:W3CDTF">2016-02-16T20:20:24Z</dcterms:created>
  <dcterms:modified xsi:type="dcterms:W3CDTF">2016-02-17T21:38:36Z</dcterms:modified>
</cp:coreProperties>
</file>