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8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85" r:id="rId14"/>
    <p:sldId id="269" r:id="rId15"/>
    <p:sldId id="270" r:id="rId16"/>
    <p:sldId id="273" r:id="rId17"/>
    <p:sldId id="275" r:id="rId18"/>
    <p:sldId id="276" r:id="rId19"/>
    <p:sldId id="277" r:id="rId20"/>
    <p:sldId id="278" r:id="rId21"/>
    <p:sldId id="282" r:id="rId22"/>
    <p:sldId id="283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60"/>
  </p:normalViewPr>
  <p:slideViewPr>
    <p:cSldViewPr>
      <p:cViewPr>
        <p:scale>
          <a:sx n="73" d="100"/>
          <a:sy n="73" d="100"/>
        </p:scale>
        <p:origin x="-2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7"/>
          <p:cNvGrpSpPr>
            <a:grpSpLocks/>
          </p:cNvGrpSpPr>
          <p:nvPr/>
        </p:nvGrpSpPr>
        <p:grpSpPr bwMode="auto">
          <a:xfrm>
            <a:off x="2663825" y="-6350"/>
            <a:ext cx="6486525" cy="6870700"/>
            <a:chOff x="1678" y="-4"/>
            <a:chExt cx="4086" cy="4328"/>
          </a:xfrm>
        </p:grpSpPr>
        <p:pic>
          <p:nvPicPr>
            <p:cNvPr id="5" name="Прямоугольник 7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78" y="-4"/>
              <a:ext cx="4086" cy="4328"/>
            </a:xfrm>
            <a:prstGeom prst="rect">
              <a:avLst/>
            </a:prstGeom>
            <a:noFill/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680" y="0"/>
              <a:ext cx="408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E36305"/>
                </a:solidFill>
                <a:latin typeface="Trebuchet MS" pitchFamily="34" charset="0"/>
              </a:endParaRPr>
            </a:p>
          </p:txBody>
        </p:sp>
      </p:grp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72C0FEE-6A8D-46C1-84C4-B48454F75C42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9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CF8614D-CAD2-47BF-A63B-3D249F772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52484-F233-4F40-AB16-24DEFA0225AF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19139-1AD8-4C0C-9D58-477EC7ADC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1204E17-B4C6-409E-A6C0-E1979032DFC8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70329B3-685E-45B8-9D79-50F535705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C5E76-8A9E-44F8-A57D-EC241001BD78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21C8B-CCF1-4B4A-A8DA-81D029AD8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4894E-1F91-4C01-9D83-5D486F6F584E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C3615-8052-44D9-B874-CE3991F18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A1E42-EC7F-468C-BB8C-9980EE7B17B1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B8CA2-1E2D-4C40-B2CD-C867A307A3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93087-8E4C-4FA7-A1F7-CD690534B1CD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61F0C-EAC1-4A96-9875-0B778F423D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6C987-5D14-48DE-BA3E-146328566D1B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45913-E569-482D-9618-0775CE290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BCEFD2-D45E-40C0-9942-2F67E68F66BC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7F901F-01EC-4A48-A2D8-E207BACA2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C243E-20C1-4A62-917A-F2BFE24CF3E8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29A28-9030-4C65-92E9-0096ED5353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AD1D33-3346-4BB0-A37F-71C36CC39EDE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1E5C5FD-59A1-4AAB-977A-50C6E67D9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7D2DD54C-4093-4715-8DF8-E5F5086C6F3B}" type="datetimeFigureOut">
              <a:rPr lang="ru-RU"/>
              <a:pPr>
                <a:defRPr/>
              </a:pPr>
              <a:t>04.03.2017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281523E-BDC1-4646-AD2B-04BD92C44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3" r:id="rId2"/>
    <p:sldLayoutId id="2147483805" r:id="rId3"/>
    <p:sldLayoutId id="2147483802" r:id="rId4"/>
    <p:sldLayoutId id="2147483801" r:id="rId5"/>
    <p:sldLayoutId id="2147483800" r:id="rId6"/>
    <p:sldLayoutId id="2147483799" r:id="rId7"/>
    <p:sldLayoutId id="2147483798" r:id="rId8"/>
    <p:sldLayoutId id="2147483806" r:id="rId9"/>
    <p:sldLayoutId id="2147483797" r:id="rId10"/>
    <p:sldLayoutId id="214748380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ctr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3413" y="354013"/>
            <a:ext cx="7785100" cy="652462"/>
          </a:xfrm>
        </p:spPr>
      </p:pic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9988" y="596900"/>
            <a:ext cx="6516687" cy="2676525"/>
          </a:xfrm>
          <a:prstGeom prst="rect">
            <a:avLst/>
          </a:prstGeom>
          <a:noFill/>
        </p:spPr>
      </p:pic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4410969" y="3857625"/>
            <a:ext cx="4572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i="1" dirty="0" smtClean="0">
                <a:latin typeface="Trebuchet MS" pitchFamily="34" charset="0"/>
              </a:rPr>
              <a:t>Автор</a:t>
            </a:r>
            <a:r>
              <a:rPr lang="ru-RU" sz="1200" dirty="0" smtClean="0">
                <a:latin typeface="Trebuchet MS" pitchFamily="34" charset="0"/>
              </a:rPr>
              <a:t>: </a:t>
            </a:r>
            <a:r>
              <a:rPr lang="ru-RU" sz="1200" dirty="0" err="1" smtClean="0">
                <a:latin typeface="Trebuchet MS" pitchFamily="34" charset="0"/>
              </a:rPr>
              <a:t>Кабиденов</a:t>
            </a:r>
            <a:r>
              <a:rPr lang="ru-RU" sz="1200" dirty="0" smtClean="0">
                <a:latin typeface="Trebuchet MS" pitchFamily="34" charset="0"/>
              </a:rPr>
              <a:t> </a:t>
            </a:r>
            <a:r>
              <a:rPr lang="ru-RU" sz="1200" dirty="0" err="1" smtClean="0">
                <a:latin typeface="Trebuchet MS" pitchFamily="34" charset="0"/>
              </a:rPr>
              <a:t>Даниял</a:t>
            </a:r>
            <a:endParaRPr lang="en-US" sz="1200" dirty="0">
              <a:latin typeface="Trebuchet MS" pitchFamily="34" charset="0"/>
            </a:endParaRPr>
          </a:p>
          <a:p>
            <a:pPr algn="ctr"/>
            <a:endParaRPr lang="ru-RU" sz="1200" b="1" dirty="0">
              <a:latin typeface="Trebuchet MS" pitchFamily="34" charset="0"/>
            </a:endParaRPr>
          </a:p>
          <a:p>
            <a:pPr algn="ctr"/>
            <a:r>
              <a:rPr lang="ru-RU" sz="1200" dirty="0">
                <a:latin typeface="Trebuchet MS" pitchFamily="34" charset="0"/>
              </a:rPr>
              <a:t>         </a:t>
            </a:r>
            <a:r>
              <a:rPr lang="ru-RU" sz="1200" dirty="0" smtClean="0">
                <a:latin typeface="Trebuchet MS" pitchFamily="34" charset="0"/>
              </a:rPr>
              <a:t>Учащийся </a:t>
            </a:r>
            <a:r>
              <a:rPr lang="ru-RU" sz="1200" dirty="0">
                <a:latin typeface="Trebuchet MS" pitchFamily="34" charset="0"/>
              </a:rPr>
              <a:t>8 класса</a:t>
            </a:r>
            <a:endParaRPr lang="en-US" sz="1200" dirty="0">
              <a:latin typeface="Trebuchet MS" pitchFamily="34" charset="0"/>
            </a:endParaRPr>
          </a:p>
          <a:p>
            <a:pPr algn="ctr"/>
            <a:endParaRPr lang="ru-RU" sz="1200" b="1" dirty="0">
              <a:latin typeface="Trebuchet MS" pitchFamily="34" charset="0"/>
            </a:endParaRPr>
          </a:p>
          <a:p>
            <a:pPr algn="ctr"/>
            <a:r>
              <a:rPr lang="ru-RU" sz="1200" dirty="0">
                <a:latin typeface="Trebuchet MS" pitchFamily="34" charset="0"/>
              </a:rPr>
              <a:t>         </a:t>
            </a:r>
            <a:r>
              <a:rPr lang="ru-RU" sz="1200" dirty="0" err="1" smtClean="0">
                <a:latin typeface="Trebuchet MS" pitchFamily="34" charset="0"/>
              </a:rPr>
              <a:t>Агрономийской</a:t>
            </a:r>
            <a:r>
              <a:rPr lang="ru-RU" sz="1200" dirty="0" smtClean="0">
                <a:latin typeface="Trebuchet MS" pitchFamily="34" charset="0"/>
              </a:rPr>
              <a:t> средней школы</a:t>
            </a:r>
            <a:endParaRPr lang="en-US" sz="1200" dirty="0">
              <a:latin typeface="Trebuchet MS" pitchFamily="34" charset="0"/>
            </a:endParaRPr>
          </a:p>
          <a:p>
            <a:pPr algn="ctr"/>
            <a:endParaRPr lang="ru-RU" sz="1200" b="1" dirty="0">
              <a:latin typeface="Trebuchet MS" pitchFamily="34" charset="0"/>
            </a:endParaRPr>
          </a:p>
          <a:p>
            <a:pPr algn="ctr"/>
            <a:r>
              <a:rPr lang="ru-RU" sz="1200" dirty="0">
                <a:latin typeface="Trebuchet MS" pitchFamily="34" charset="0"/>
              </a:rPr>
              <a:t>    </a:t>
            </a:r>
            <a:r>
              <a:rPr lang="ru-RU" sz="1200" b="1" i="1" dirty="0">
                <a:latin typeface="Trebuchet MS" pitchFamily="34" charset="0"/>
              </a:rPr>
              <a:t>Руководитель</a:t>
            </a:r>
            <a:r>
              <a:rPr lang="ru-RU" sz="1200" dirty="0">
                <a:latin typeface="Trebuchet MS" pitchFamily="34" charset="0"/>
              </a:rPr>
              <a:t>: </a:t>
            </a:r>
            <a:r>
              <a:rPr lang="ru-RU" sz="1200" dirty="0" err="1" smtClean="0">
                <a:latin typeface="Trebuchet MS" pitchFamily="34" charset="0"/>
              </a:rPr>
              <a:t>Янокоглова</a:t>
            </a:r>
            <a:r>
              <a:rPr lang="ru-RU" sz="1200" dirty="0" smtClean="0">
                <a:latin typeface="Trebuchet MS" pitchFamily="34" charset="0"/>
              </a:rPr>
              <a:t> Ирина Валентиновна</a:t>
            </a:r>
            <a:endParaRPr lang="en-US" sz="1200" dirty="0">
              <a:latin typeface="Trebuchet MS" pitchFamily="34" charset="0"/>
            </a:endParaRPr>
          </a:p>
          <a:p>
            <a:pPr algn="ctr"/>
            <a:endParaRPr lang="ru-RU" sz="1200" b="1" dirty="0">
              <a:latin typeface="Trebuchet MS" pitchFamily="34" charset="0"/>
            </a:endParaRPr>
          </a:p>
          <a:p>
            <a:pPr algn="ctr"/>
            <a:r>
              <a:rPr lang="ru-RU" sz="1200" dirty="0">
                <a:latin typeface="Trebuchet MS" pitchFamily="34" charset="0"/>
              </a:rPr>
              <a:t>учитель </a:t>
            </a:r>
            <a:r>
              <a:rPr lang="ru-RU" sz="1200" dirty="0" smtClean="0">
                <a:latin typeface="Trebuchet MS" pitchFamily="34" charset="0"/>
              </a:rPr>
              <a:t>биологии</a:t>
            </a:r>
            <a:r>
              <a:rPr lang="ru-RU" sz="1200" dirty="0" smtClean="0">
                <a:latin typeface="Trebuchet MS" pitchFamily="34" charset="0"/>
              </a:rPr>
              <a:t>.</a:t>
            </a:r>
            <a:endParaRPr lang="ru-RU" sz="1200" b="1" dirty="0">
              <a:latin typeface="Trebuchet MS" pitchFamily="34" charset="0"/>
            </a:endParaRPr>
          </a:p>
          <a:p>
            <a:pPr algn="ctr"/>
            <a:endParaRPr lang="ru-RU" dirty="0">
              <a:latin typeface="Trebuchet MS" pitchFamily="34" charset="0"/>
            </a:endParaRPr>
          </a:p>
        </p:txBody>
      </p:sp>
      <p:sp>
        <p:nvSpPr>
          <p:cNvPr id="13316" name="TextBox 11"/>
          <p:cNvSpPr txBox="1">
            <a:spLocks noChangeArrowheads="1"/>
          </p:cNvSpPr>
          <p:nvPr/>
        </p:nvSpPr>
        <p:spPr bwMode="auto">
          <a:xfrm>
            <a:off x="4100262" y="6072188"/>
            <a:ext cx="675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 dirty="0" smtClean="0">
                <a:latin typeface="Trebuchet MS" pitchFamily="34" charset="0"/>
              </a:rPr>
              <a:t>2017 </a:t>
            </a:r>
            <a:r>
              <a:rPr lang="ru-RU" sz="1200" dirty="0">
                <a:latin typeface="Trebuchet MS" pitchFamily="34" charset="0"/>
              </a:rPr>
              <a:t>г.</a:t>
            </a:r>
          </a:p>
        </p:txBody>
      </p:sp>
      <p:pic>
        <p:nvPicPr>
          <p:cNvPr id="13317" name="Picture 7" descr="article-1087832-01268FD80000044D-526_468x3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3071813"/>
            <a:ext cx="38989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50"/>
            <a:ext cx="7239000" cy="6170613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4400" dirty="0" smtClean="0"/>
              <a:t>Проблемная ситуация.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3200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/>
              <a:t>Что можно приготовить к неожиданному приходу одноклассников</a:t>
            </a:r>
            <a:r>
              <a:rPr lang="en-US" sz="3200" dirty="0" smtClean="0"/>
              <a:t>?</a:t>
            </a:r>
            <a:endParaRPr lang="ru-RU" sz="3200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en-US" sz="3200" dirty="0" smtClean="0"/>
          </a:p>
          <a:p>
            <a:pPr marL="514350" indent="-514350" algn="ctr" fontAlgn="auto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sz="3200" dirty="0" smtClean="0"/>
              <a:t>1. Купить еду в магазине.</a:t>
            </a:r>
          </a:p>
          <a:p>
            <a:pPr marL="514350" indent="-514350" algn="ctr" fontAlgn="auto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sz="3200" dirty="0" smtClean="0"/>
              <a:t>2. Сходить в кафе.</a:t>
            </a:r>
          </a:p>
          <a:p>
            <a:pPr marL="514350" indent="-514350" algn="ctr" fontAlgn="auto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sz="3200" dirty="0" smtClean="0"/>
              <a:t>3. Приготовить ужин самой.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9" descr="3925852914_2aa8c0ffb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75" y="285750"/>
            <a:ext cx="4578350" cy="610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285750"/>
            <a:ext cx="8001000" cy="6572250"/>
          </a:xfrm>
        </p:spPr>
        <p:txBody>
          <a:bodyPr>
            <a:normAutofit lnSpcReduction="10000"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Цель проекта.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Выяснить, насколько полезна или вредна еда быстрого приготовления.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/>
              <a:t>Задачи проекта.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Провести исследование и выяснить пользу и вред еды быстрого приготовления.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Исследовать  отношение одноклассников к быстрой еде.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Провести анкетирование.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Рассмотреть проблему с медицинской точки зрения.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Выяснить историю происхождения фаст – фуда.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Выяснить, почему дети любят фаст - фуд.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Провести  итог проделанной работы.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3" descr="tk_sob_large_367_07_10_10_05_1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8667750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313"/>
            <a:ext cx="9144000" cy="6643687"/>
          </a:xfrm>
        </p:spPr>
        <p:txBody>
          <a:bodyPr>
            <a:normAutofit fontScale="92500" lnSpcReduction="20000"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</a:t>
            </a:r>
            <a:endParaRPr lang="en-US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6000" dirty="0" smtClean="0"/>
              <a:t>  </a:t>
            </a:r>
            <a:r>
              <a:rPr lang="ru-RU" sz="7800" dirty="0" smtClean="0"/>
              <a:t>Что можно приготовить к неожиданному приходу одноклассников?</a:t>
            </a:r>
            <a:endParaRPr lang="ru-RU" sz="7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3" descr="s1_498_6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785813"/>
            <a:ext cx="7999413" cy="576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285750" y="0"/>
            <a:ext cx="8183563" cy="33274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4000" b="1" u="sng" smtClean="0"/>
              <a:t>Вариант№1.</a:t>
            </a:r>
            <a:r>
              <a:rPr lang="ru-RU" sz="4000" smtClean="0"/>
              <a:t> Курица гриль.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>
          <a:xfrm>
            <a:off x="214313" y="214313"/>
            <a:ext cx="8215312" cy="48466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4000" b="1" u="sng" smtClean="0"/>
              <a:t>Вариант№2.</a:t>
            </a:r>
            <a:r>
              <a:rPr lang="ru-RU" sz="4000" smtClean="0"/>
              <a:t> Жареный картофель. </a:t>
            </a:r>
          </a:p>
        </p:txBody>
      </p:sp>
      <p:pic>
        <p:nvPicPr>
          <p:cNvPr id="18434" name="Рисунок 3" descr="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428750"/>
            <a:ext cx="8215313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idx="1"/>
          </p:nvPr>
        </p:nvSpPr>
        <p:spPr>
          <a:xfrm>
            <a:off x="0" y="285750"/>
            <a:ext cx="8143875" cy="4846638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4000" b="1" u="sng" smtClean="0"/>
              <a:t>Вариант№3.</a:t>
            </a:r>
            <a:r>
              <a:rPr lang="ru-RU" sz="4000" smtClean="0"/>
              <a:t> Вермишель на домашнем бульоне «Роллтон». </a:t>
            </a:r>
          </a:p>
        </p:txBody>
      </p:sp>
      <p:pic>
        <p:nvPicPr>
          <p:cNvPr id="19458" name="Рисунок 2" descr="60_ku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313" y="1643063"/>
            <a:ext cx="3844925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2"/>
          <p:cNvSpPr>
            <a:spLocks noGrp="1"/>
          </p:cNvSpPr>
          <p:nvPr>
            <p:ph idx="1"/>
          </p:nvPr>
        </p:nvSpPr>
        <p:spPr>
          <a:xfrm>
            <a:off x="214313" y="214313"/>
            <a:ext cx="7929562" cy="48466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4000" b="1" u="sng" smtClean="0"/>
              <a:t>Вариант№4.</a:t>
            </a:r>
            <a:r>
              <a:rPr lang="ru-RU" sz="4000" smtClean="0"/>
              <a:t> Пельмени расфасованные. </a:t>
            </a:r>
          </a:p>
          <a:p>
            <a:pPr algn="ctr"/>
            <a:endParaRPr lang="ru-RU" smtClean="0"/>
          </a:p>
        </p:txBody>
      </p:sp>
      <p:pic>
        <p:nvPicPr>
          <p:cNvPr id="20482" name="Рисунок 3" descr="1237208365-svoe-delo-pelmen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428750"/>
            <a:ext cx="6929437" cy="518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idx="1"/>
          </p:nvPr>
        </p:nvSpPr>
        <p:spPr>
          <a:xfrm>
            <a:off x="-428625" y="214313"/>
            <a:ext cx="8786813" cy="484663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4000" b="1" u="sng" smtClean="0"/>
              <a:t>Вариант№5.</a:t>
            </a:r>
            <a:r>
              <a:rPr lang="ru-RU" sz="4000" smtClean="0"/>
              <a:t> Лапша быстрого приготовления «Анаком», «Биг Ланч».</a:t>
            </a:r>
          </a:p>
          <a:p>
            <a:endParaRPr lang="ru-RU" smtClean="0"/>
          </a:p>
        </p:txBody>
      </p:sp>
      <p:pic>
        <p:nvPicPr>
          <p:cNvPr id="21506" name="Рисунок 3" descr="kuh_b_gr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071688"/>
            <a:ext cx="79295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3" descr="alg_child_french_frie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214313"/>
            <a:ext cx="6215062" cy="621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0" y="500063"/>
            <a:ext cx="9144000" cy="582771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en-US" sz="6000" b="1" smtClean="0"/>
          </a:p>
          <a:p>
            <a:pPr algn="ctr">
              <a:buFont typeface="Wingdings 2" pitchFamily="18" charset="2"/>
              <a:buNone/>
            </a:pPr>
            <a:endParaRPr lang="en-US" sz="6000" b="1" smtClean="0"/>
          </a:p>
          <a:p>
            <a:pPr algn="ctr">
              <a:buFont typeface="Wingdings 2" pitchFamily="18" charset="2"/>
              <a:buNone/>
            </a:pPr>
            <a:r>
              <a:rPr lang="ru-RU" sz="6000" b="1" smtClean="0"/>
              <a:t>История возникновения фаст-фуда.</a:t>
            </a:r>
          </a:p>
          <a:p>
            <a:pPr algn="ctr">
              <a:buFont typeface="Wingdings 2" pitchFamily="18" charset="2"/>
              <a:buNone/>
            </a:pPr>
            <a:endParaRPr lang="ru-RU" b="1" smtClean="0"/>
          </a:p>
          <a:p>
            <a:pPr algn="ctr">
              <a:buFont typeface="Wingdings 2" pitchFamily="18" charset="2"/>
              <a:buNone/>
            </a:pPr>
            <a:endParaRPr lang="ru-RU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4" descr="41374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14313"/>
            <a:ext cx="8643938" cy="648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357188"/>
            <a:ext cx="8183562" cy="5756275"/>
          </a:xfrm>
        </p:spPr>
        <p:txBody>
          <a:bodyPr>
            <a:normAutofit fontScale="92500" lnSpcReduction="20000"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i="1" dirty="0" smtClean="0">
                <a:solidFill>
                  <a:srgbClr val="FFFF00"/>
                </a:solidFill>
              </a:rPr>
              <a:t>Польза и вред еды быстрого приготовления.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ru-RU" b="1" i="1" dirty="0" smtClean="0">
              <a:solidFill>
                <a:srgbClr val="FFFF00"/>
              </a:solidFill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/>
              <a:t>Сублимированные продукты</a:t>
            </a:r>
            <a:r>
              <a:rPr lang="ru-RU" dirty="0" smtClean="0"/>
              <a:t> – дорогостоящие и малоизвестны широкому потребителю. Процесс сублимации – это переход вещества из твердого состояния в газообразное, минуя стадию жидкости. В этих продуктах </a:t>
            </a:r>
            <a:r>
              <a:rPr lang="ru-RU" b="1" dirty="0" smtClean="0"/>
              <a:t>практически полностью сохраняются все питательные вещества, витамины, микроэлементы, первоначальный запах, вкус и цвет.</a:t>
            </a:r>
            <a:r>
              <a:rPr lang="ru-RU" dirty="0" smtClean="0"/>
              <a:t> Достаточно перед употреблением добавить воды - продукт восстанавливается и будет почти неотличим от натурального. Однако их цена очень высока: к примеру, </a:t>
            </a:r>
            <a:r>
              <a:rPr lang="ru-RU" b="1" dirty="0" smtClean="0"/>
              <a:t>1 кг сублимированного мяса</a:t>
            </a:r>
            <a:r>
              <a:rPr lang="ru-RU" dirty="0" smtClean="0"/>
              <a:t>, который заменяет 4 кг натурального, </a:t>
            </a:r>
            <a:r>
              <a:rPr lang="ru-RU" b="1" dirty="0" smtClean="0"/>
              <a:t>стоит 2 тыс. руб.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2" descr="hengsheng$3281604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285750"/>
            <a:ext cx="6072188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827713"/>
          </a:xfrm>
        </p:spPr>
        <p:txBody>
          <a:bodyPr>
            <a:normAutofit fontScale="92500" lnSpcReduction="10000"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b="1" i="1" dirty="0" smtClean="0"/>
              <a:t>Дегидрированные продукты – </a:t>
            </a:r>
            <a:r>
              <a:rPr lang="ru-RU" sz="2400" dirty="0" smtClean="0"/>
              <a:t>наиболее дешевые и популярные. Современная технология изготовления «быстрых» продуктов практически целиком основана на высушивании - продукт нагревают до 100 - 120°C, и влага из него испаряется. При этом </a:t>
            </a:r>
            <a:r>
              <a:rPr lang="ru-RU" sz="2400" b="1" dirty="0" smtClean="0"/>
              <a:t>разрушается клеточная структура, меняется консистенция продукта, его вкус и аромат, а витаминов остается не более 25%. И затем обязательно добавляются различные ароматизаторы, консерванты, наполнители. </a:t>
            </a:r>
            <a:r>
              <a:rPr lang="ru-RU" sz="2400" dirty="0" smtClean="0"/>
              <a:t>Все продукты, которые мы используем – дегидрированные. Фаст - фуд обычно рекламируется как лучший продукт, позволяющий быстро перекусить в рабочий полдень, но не для того, чтобы продуктами быстрого приготовления перекусывать или заменять рациональное меню. Проведем небольшое исследование и проверим, какие ингредиенты входят в состав предлагаемый ассортимент дегидрированных продуктов.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 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idx="1"/>
          </p:nvPr>
        </p:nvSpPr>
        <p:spPr>
          <a:xfrm>
            <a:off x="214313" y="214313"/>
            <a:ext cx="8001000" cy="6500812"/>
          </a:xfrm>
        </p:spPr>
        <p:txBody>
          <a:bodyPr/>
          <a:lstStyle/>
          <a:p>
            <a:pPr algn="ctr"/>
            <a:r>
              <a:rPr lang="ru-RU" sz="3200" smtClean="0"/>
              <a:t>- </a:t>
            </a:r>
            <a:r>
              <a:rPr lang="ru-RU" sz="3200" b="1" u="sng" smtClean="0"/>
              <a:t>Е102</a:t>
            </a:r>
            <a:r>
              <a:rPr lang="ru-RU" sz="3200" u="sng" smtClean="0"/>
              <a:t>.</a:t>
            </a:r>
            <a:r>
              <a:rPr lang="ru-RU" sz="3200" smtClean="0"/>
              <a:t> Тартразин – </a:t>
            </a:r>
            <a:r>
              <a:rPr lang="ru-RU" sz="3200" b="1" u="sng" smtClean="0"/>
              <a:t>вызывает существенную деструкцию цистеина и цистина.</a:t>
            </a:r>
          </a:p>
          <a:p>
            <a:pPr algn="ctr"/>
            <a:r>
              <a:rPr lang="ru-RU" sz="3200" smtClean="0"/>
              <a:t>   - </a:t>
            </a:r>
            <a:r>
              <a:rPr lang="ru-RU" sz="3200" b="1" u="sng" smtClean="0"/>
              <a:t>Е621</a:t>
            </a:r>
            <a:r>
              <a:rPr lang="ru-RU" sz="3200" smtClean="0"/>
              <a:t>. Глутамат натрия - </a:t>
            </a:r>
            <a:r>
              <a:rPr lang="ru-RU" sz="3200" b="1" u="sng" smtClean="0"/>
              <a:t>неблагоприятно влияет на сетчатку глаза и может способствовать ухудшению зрения.</a:t>
            </a:r>
            <a:endParaRPr lang="ru-RU" sz="3200" smtClean="0"/>
          </a:p>
          <a:p>
            <a:pPr algn="ctr"/>
            <a:r>
              <a:rPr lang="ru-RU" sz="3200" smtClean="0"/>
              <a:t>   - </a:t>
            </a:r>
            <a:r>
              <a:rPr lang="ru-RU" sz="3200" b="1" smtClean="0"/>
              <a:t>E627+E631- </a:t>
            </a:r>
            <a:r>
              <a:rPr lang="ru-RU" sz="3200" b="1" u="sng" smtClean="0"/>
              <a:t>действует на людей наркотически по факту привыкания и ломки. После такого усилителя вкуса, нормальная еда становится совершенно безвкусной.</a:t>
            </a:r>
            <a:endParaRPr lang="ru-RU" sz="3200" smtClean="0"/>
          </a:p>
          <a:p>
            <a:pPr algn="ctr"/>
            <a:r>
              <a:rPr lang="ru-RU" sz="3200" b="1" u="sng" smtClean="0"/>
              <a:t> </a:t>
            </a:r>
            <a:endParaRPr lang="ru-RU" sz="3200" smtClean="0"/>
          </a:p>
          <a:p>
            <a:pPr algn="ctr"/>
            <a:r>
              <a:rPr lang="ru-RU" sz="3200" smtClean="0"/>
              <a:t>   </a:t>
            </a:r>
          </a:p>
          <a:p>
            <a:endParaRPr lang="ru-RU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Диаграмма 2"/>
          <p:cNvPicPr>
            <a:picLocks noChangeArrowheads="1"/>
          </p:cNvPicPr>
          <p:nvPr/>
        </p:nvPicPr>
        <p:blipFill>
          <a:blip r:embed="rId2"/>
          <a:srcRect b="-50"/>
          <a:stretch>
            <a:fillRect/>
          </a:stretch>
        </p:blipFill>
        <p:spPr bwMode="auto">
          <a:xfrm>
            <a:off x="571500" y="1357313"/>
            <a:ext cx="7643813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571500" y="142875"/>
            <a:ext cx="73580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Trebuchet MS" pitchFamily="34" charset="0"/>
              </a:rPr>
              <a:t>Соблюдение одноклассников принципов рационального питания.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7953375" cy="5989638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2800" smtClean="0"/>
              <a:t>Результат исследования.</a:t>
            </a:r>
          </a:p>
          <a:p>
            <a:pPr algn="ctr">
              <a:buFont typeface="Wingdings 2" pitchFamily="18" charset="2"/>
              <a:buNone/>
            </a:pPr>
            <a:r>
              <a:rPr lang="ru-RU" smtClean="0"/>
              <a:t>Ежедневно едят первые блюда – 37%, плотно ужинают – 85%, время еды до сна 1 час составляет у 61%  ребят, едят ежедневно свежие овощи лишь 25%, едят в промежутках между едой (чипсы, шоколад, конфеты) – 65%, разнообразное меню у -  75%  опрошенных ребят</a:t>
            </a:r>
          </a:p>
        </p:txBody>
      </p:sp>
      <p:pic>
        <p:nvPicPr>
          <p:cNvPr id="27650" name="Диаграмма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13" y="3357563"/>
            <a:ext cx="4357687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3" descr="kid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214313"/>
            <a:ext cx="64293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Содержимое 2"/>
          <p:cNvSpPr>
            <a:spLocks noGrp="1"/>
          </p:cNvSpPr>
          <p:nvPr>
            <p:ph idx="1"/>
          </p:nvPr>
        </p:nvSpPr>
        <p:spPr>
          <a:xfrm>
            <a:off x="500063" y="642938"/>
            <a:ext cx="8183562" cy="57562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mtClean="0">
                <a:solidFill>
                  <a:srgbClr val="FF0000"/>
                </a:solidFill>
              </a:rPr>
              <a:t>Фаст-фуд и подрастающее поколение с медицинской точки зрения.</a:t>
            </a:r>
          </a:p>
          <a:p>
            <a:pPr algn="ctr">
              <a:buFont typeface="Wingdings 2" pitchFamily="18" charset="2"/>
              <a:buNone/>
            </a:pPr>
            <a:r>
              <a:rPr lang="ru-RU" smtClean="0">
                <a:solidFill>
                  <a:srgbClr val="FF0000"/>
                </a:solidFill>
              </a:rPr>
              <a:t>Поговорив с фельдшером школы Ивановой Светланой Андреевной. Я узнала, что рост числа школьников с избыточным весом в этом году увеличился по сравнению с предыдущим учебным годом на 3 человека. Она связывает это с пристрастием детей к нездоровой пище и фаст-фуду. Светлана Андреевна одобрительно отнеслась к тому, что в школе перестали продаваться пирожки, булочки, а в московских школах запрещена продажа шоколадных конфет, чипсов, сухариков, газированных напитков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3" descr="800px-mcdonalds-in-moscow-200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14313"/>
            <a:ext cx="8429625" cy="632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756275"/>
          </a:xfrm>
        </p:spPr>
        <p:txBody>
          <a:bodyPr>
            <a:normAutofit fontScale="5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 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Наименование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продукции	           Белки (г)	  Жиры (г)	   Углеводы (г)	Энергия (ккал)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 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 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Гамбургер	                             10.8	      8.4	        27.2	                   229.8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Чизбургер	                             12.8	     11.2	        27.2	                   264.6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Биг Мак	                             21.7	     22.3	        35.1	                   431.4                       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Филе-о-фиш	              13.8	     15.1	          36	                   336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Макчикен	                             17.7	     18.6	         33.7	                   373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Роял Чизбургер	             25.5	     24.3	         25.1	                   428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БигТейсти	                             38.6	     56.2	         36.2	                   797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Роял Де Люкс	              23.8	     28.3	           26	                   459.5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Чикен Макнаггетс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6 шт.	                            20.31	    14.96	           9.94	     256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Детская порция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картофеля фри	               3.7	      13.2	             35.3	     274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Стандартная порция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картофеля фри	               5.2	      18.6	             49.8                  387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Большая порция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картофеля фри	        8	                  26	              68	      540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 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3" descr="hamburge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428625"/>
            <a:ext cx="7929563" cy="616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684838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Анкетирование среди школьников: «Почему вы любите </a:t>
            </a:r>
            <a:r>
              <a:rPr lang="ru-RU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фаст-фуд</a:t>
            </a:r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?</a:t>
            </a:r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»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Любой</a:t>
            </a:r>
            <a:r>
              <a:rPr lang="ru-RU" dirty="0" smtClean="0"/>
              <a:t> ребенок, посещая Москву или областной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город  ставит </a:t>
            </a:r>
            <a:r>
              <a:rPr lang="ru-RU" dirty="0" smtClean="0"/>
              <a:t>в свою московскую экскурсионную </a:t>
            </a:r>
            <a:r>
              <a:rPr lang="ru-RU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программу</a:t>
            </a:r>
            <a:r>
              <a:rPr lang="ru-RU" dirty="0" smtClean="0"/>
              <a:t> поход в «Макдоналдс», а дети-москвичи при всем богатстве выбора стремятся туда, где есть картофель фри, гамбургер или хот - дог. Дети готовы отстоять огромную очередь и ехать в другой район города. Почему они это делают: я провела небольшое исследование и опросила учащихся 10 – 11 классов.10 класс -  14 человек;11 класс – 12 человек.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Диаграмма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571500"/>
            <a:ext cx="81438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2" descr="bunchoffastfoo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857250"/>
            <a:ext cx="7975600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Заголовок 1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82771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b="1" smtClean="0">
                <a:solidFill>
                  <a:schemeClr val="accent2"/>
                </a:solidFill>
              </a:rPr>
              <a:t>Неутешительный результат очевиден, дети любят фаст - фуд, потому, что это - вкусно, модно и интересно.</a:t>
            </a:r>
            <a:r>
              <a:rPr lang="ru-RU" smtClean="0">
                <a:solidFill>
                  <a:schemeClr val="accent2"/>
                </a:solidFill>
              </a:rPr>
              <a:t> </a:t>
            </a:r>
            <a:endParaRPr lang="ru-RU" b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3" descr="1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642938"/>
            <a:ext cx="8234362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7239000" cy="6643687"/>
          </a:xfrm>
        </p:spPr>
        <p:txBody>
          <a:bodyPr>
            <a:normAutofit fontScale="62500" lnSpcReduction="20000"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400" dirty="0" smtClean="0"/>
              <a:t>Еда или беда</a:t>
            </a:r>
            <a:r>
              <a:rPr lang="en-US" sz="5400" dirty="0" smtClean="0"/>
              <a:t>?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endParaRPr lang="en-US" sz="5400" b="1" u="sng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400" b="1" u="sng" dirty="0" smtClean="0">
                <a:solidFill>
                  <a:srgbClr val="FFFFFF"/>
                </a:solidFill>
              </a:rPr>
              <a:t>«Еда».</a:t>
            </a:r>
            <a:endParaRPr lang="ru-RU" sz="5400" dirty="0" smtClean="0">
              <a:solidFill>
                <a:srgbClr val="FFFFFF"/>
              </a:solidFill>
            </a:endParaRP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400" dirty="0" smtClean="0"/>
              <a:t>     </a:t>
            </a:r>
            <a:r>
              <a:rPr lang="ru-RU" sz="5400" dirty="0" smtClean="0">
                <a:solidFill>
                  <a:srgbClr val="FFFFFF"/>
                </a:solidFill>
              </a:rPr>
              <a:t>Фаст – фуд это -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400" dirty="0" smtClean="0">
                <a:solidFill>
                  <a:srgbClr val="FFFFFF"/>
                </a:solidFill>
              </a:rPr>
              <a:t>Доступно;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400" dirty="0" smtClean="0">
                <a:solidFill>
                  <a:srgbClr val="FFFFFF"/>
                </a:solidFill>
              </a:rPr>
              <a:t>Вкусно;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400" dirty="0" smtClean="0">
                <a:solidFill>
                  <a:srgbClr val="FFFFFF"/>
                </a:solidFill>
              </a:rPr>
              <a:t>Не приедается;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400" dirty="0" smtClean="0">
                <a:solidFill>
                  <a:srgbClr val="FFFFFF"/>
                </a:solidFill>
              </a:rPr>
              <a:t>Большой ассортимент;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400" dirty="0" smtClean="0">
                <a:solidFill>
                  <a:srgbClr val="FFFFFF"/>
                </a:solidFill>
              </a:rPr>
              <a:t>Аппетитно и красиво выглядит;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400" dirty="0" smtClean="0">
                <a:solidFill>
                  <a:srgbClr val="FFFFFF"/>
                </a:solidFill>
              </a:rPr>
              <a:t>Способствует развитию пищевой промышленности;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5400" dirty="0" smtClean="0">
                <a:solidFill>
                  <a:srgbClr val="FFFFFF"/>
                </a:solidFill>
              </a:rPr>
              <a:t>Некоторые сети занимаются благотворительностью.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214313" y="214313"/>
            <a:ext cx="8715375" cy="6500812"/>
          </a:xfrm>
        </p:spPr>
        <p:txBody>
          <a:bodyPr>
            <a:normAutofit fontScale="70000" lnSpcReduction="20000"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/>
              <a:t>«Беда».</a:t>
            </a:r>
            <a:endParaRPr lang="ru-RU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 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Учитывая мнения медицинских работников, ученых, диетологов, я решила узнать подробнее и провести свое независимое расследование.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  Не поддаваясь на то, что на упаковках все напечатано микроскопическим шрифтом, я все же выяснила, следующее: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  - </a:t>
            </a:r>
            <a:r>
              <a:rPr lang="ru-RU" b="1" u="sng" dirty="0" smtClean="0"/>
              <a:t>Е102</a:t>
            </a:r>
            <a:r>
              <a:rPr lang="ru-RU" u="sng" dirty="0" smtClean="0"/>
              <a:t>.</a:t>
            </a:r>
            <a:r>
              <a:rPr lang="ru-RU" dirty="0" smtClean="0"/>
              <a:t> </a:t>
            </a:r>
            <a:r>
              <a:rPr lang="ru-RU" dirty="0" err="1" smtClean="0"/>
              <a:t>Тартразин</a:t>
            </a:r>
            <a:r>
              <a:rPr lang="ru-RU" dirty="0" smtClean="0"/>
              <a:t> – желтый пищевой краситель, легко растворяется в воде и в основе для мыла. </a:t>
            </a:r>
            <a:r>
              <a:rPr lang="ru-RU" b="1" u="sng" dirty="0" smtClean="0"/>
              <a:t>Краситель из угольного дёгтя, запрещен в некоторых странах (разрешен в России).</a:t>
            </a:r>
            <a:r>
              <a:rPr lang="ru-RU" dirty="0" smtClean="0"/>
              <a:t> Кроме пищевой промышленности </a:t>
            </a:r>
            <a:r>
              <a:rPr lang="ru-RU" b="1" u="sng" dirty="0" smtClean="0"/>
              <a:t>используется в косметике, красителе для шерсти и шелка, фотореактивы.</a:t>
            </a:r>
            <a:endParaRPr lang="ru-RU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  - </a:t>
            </a:r>
            <a:r>
              <a:rPr lang="ru-RU" b="1" u="sng" dirty="0" smtClean="0"/>
              <a:t>Е621</a:t>
            </a:r>
            <a:r>
              <a:rPr lang="ru-RU" dirty="0" smtClean="0"/>
              <a:t>. </a:t>
            </a:r>
            <a:r>
              <a:rPr lang="ru-RU" dirty="0" err="1" smtClean="0"/>
              <a:t>Глутамат</a:t>
            </a:r>
            <a:r>
              <a:rPr lang="ru-RU" dirty="0" smtClean="0"/>
              <a:t> натрия - белый кристаллический порошок, хорошо растворимый в воде. Пищевая добавка, предназначенная для усиления вкусовых ощущений, за счёт увеличения чувствительности вкусовых рецепторов языка. </a:t>
            </a:r>
            <a:r>
              <a:rPr lang="ru-RU" dirty="0" err="1" smtClean="0"/>
              <a:t>Глутамат</a:t>
            </a:r>
            <a:r>
              <a:rPr lang="ru-RU" dirty="0" smtClean="0"/>
              <a:t> натрия </a:t>
            </a:r>
            <a:r>
              <a:rPr lang="ru-RU" b="1" u="sng" dirty="0" smtClean="0"/>
              <a:t>неблагоприятно влияет на сетчатку глаза и может способствовать ухудшению зрения.</a:t>
            </a:r>
            <a:endParaRPr lang="ru-RU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  - </a:t>
            </a:r>
            <a:r>
              <a:rPr lang="ru-RU" b="1" dirty="0" smtClean="0"/>
              <a:t>E627+E631.</a:t>
            </a:r>
            <a:r>
              <a:rPr lang="ru-RU" dirty="0" smtClean="0"/>
              <a:t> </a:t>
            </a:r>
            <a:r>
              <a:rPr lang="ru-RU" dirty="0" err="1" smtClean="0"/>
              <a:t>Риботайд</a:t>
            </a:r>
            <a:r>
              <a:rPr lang="ru-RU" dirty="0" smtClean="0"/>
              <a:t> – белый кристаллический порошок. Усиливает природные вкусовые свойства продуктов, ослабленные в процессе переработки и хранения. </a:t>
            </a:r>
            <a:r>
              <a:rPr lang="ru-RU" b="1" u="sng" dirty="0" smtClean="0"/>
              <a:t>Действует на людей наркотически по факту привыкания и ломки. После такого усилителя вкуса, нормальная еда становится совершенно безвкусной.</a:t>
            </a:r>
            <a:endParaRPr lang="ru-RU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u="sng" dirty="0" smtClean="0"/>
              <a:t> </a:t>
            </a:r>
            <a:endParaRPr lang="ru-RU" dirty="0" smtClean="0"/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  Результаты ужасающие. Производители не указывают добавки знаками «Е», но это не значит, что они отсутствуют. При регулярном использовании блюд </a:t>
            </a:r>
            <a:r>
              <a:rPr lang="ru-RU" dirty="0" err="1" smtClean="0"/>
              <a:t>фаст</a:t>
            </a:r>
            <a:r>
              <a:rPr lang="ru-RU" dirty="0" smtClean="0"/>
              <a:t> - </a:t>
            </a:r>
            <a:r>
              <a:rPr lang="ru-RU" dirty="0" err="1" smtClean="0"/>
              <a:t>фуда</a:t>
            </a:r>
            <a:r>
              <a:rPr lang="ru-RU" dirty="0" smtClean="0"/>
              <a:t> на </a:t>
            </a:r>
            <a:r>
              <a:rPr lang="ru-RU" dirty="0" err="1" smtClean="0"/>
              <a:t>равне</a:t>
            </a:r>
            <a:r>
              <a:rPr lang="ru-RU" dirty="0" smtClean="0"/>
              <a:t> с удовольствием мы получаем букет болезней – это беда!!!</a:t>
            </a:r>
          </a:p>
          <a:p>
            <a:pPr marL="274320" indent="-274320" algn="ctr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3" descr="fastfood-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428625"/>
            <a:ext cx="4757737" cy="592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Содержимое 2"/>
          <p:cNvSpPr>
            <a:spLocks noGrp="1"/>
          </p:cNvSpPr>
          <p:nvPr>
            <p:ph idx="1"/>
          </p:nvPr>
        </p:nvSpPr>
        <p:spPr>
          <a:xfrm>
            <a:off x="428625" y="714375"/>
            <a:ext cx="8183563" cy="582771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mtClean="0"/>
              <a:t>В своей небольшой исследовательской работе для себя я нашла ответ на вопрос: «Фаст – фуд – еда или беда?» Можно смело сказать, что, не смотря на то, что фаст - фуд имеет много достоинств. Недостатки его очевидны. Вся работа направлена на то, чтобы сохранить свое здоровье, не поддаваться рекламе, мотивам одноклассников и ежеминутным интересам</a:t>
            </a:r>
            <a:r>
              <a:rPr lang="ru-RU" smtClean="0">
                <a:solidFill>
                  <a:schemeClr val="accent2"/>
                </a:solidFill>
              </a:rPr>
              <a:t>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3" descr="1255202107_sportswome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642938"/>
            <a:ext cx="8358188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7562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ru-RU" b="1" i="1" smtClean="0"/>
          </a:p>
          <a:p>
            <a:pPr algn="ctr">
              <a:buFont typeface="Wingdings 2" pitchFamily="18" charset="2"/>
              <a:buNone/>
            </a:pPr>
            <a:r>
              <a:rPr lang="ru-RU" b="1" i="1" smtClean="0"/>
              <a:t>Человеку нужно есть,              </a:t>
            </a:r>
            <a:endParaRPr lang="ru-RU" smtClean="0"/>
          </a:p>
          <a:p>
            <a:pPr algn="ctr">
              <a:buFont typeface="Wingdings 2" pitchFamily="18" charset="2"/>
              <a:buNone/>
            </a:pPr>
            <a:r>
              <a:rPr lang="ru-RU" b="1" i="1" smtClean="0"/>
              <a:t>Чтобы встать и чтобы сесть,</a:t>
            </a:r>
            <a:endParaRPr lang="ru-RU" smtClean="0"/>
          </a:p>
          <a:p>
            <a:pPr algn="ctr">
              <a:buFont typeface="Wingdings 2" pitchFamily="18" charset="2"/>
              <a:buNone/>
            </a:pPr>
            <a:r>
              <a:rPr lang="ru-RU" b="1" i="1" smtClean="0"/>
              <a:t>Чтоб расти и кувыркаться,</a:t>
            </a:r>
            <a:endParaRPr lang="ru-RU" smtClean="0"/>
          </a:p>
          <a:p>
            <a:pPr algn="ctr">
              <a:buFont typeface="Wingdings 2" pitchFamily="18" charset="2"/>
              <a:buNone/>
            </a:pPr>
            <a:r>
              <a:rPr lang="ru-RU" b="1" i="1" smtClean="0"/>
              <a:t>Песни петь, дружить, смеяться.</a:t>
            </a:r>
            <a:endParaRPr lang="ru-RU" smtClean="0"/>
          </a:p>
          <a:p>
            <a:pPr algn="ctr">
              <a:buFont typeface="Wingdings 2" pitchFamily="18" charset="2"/>
              <a:buNone/>
            </a:pPr>
            <a:r>
              <a:rPr lang="ru-RU" b="1" i="1" smtClean="0"/>
              <a:t>Чтоб расти и развиваться</a:t>
            </a:r>
            <a:endParaRPr lang="ru-RU" smtClean="0"/>
          </a:p>
          <a:p>
            <a:pPr algn="ctr">
              <a:buFont typeface="Wingdings 2" pitchFamily="18" charset="2"/>
              <a:buNone/>
            </a:pPr>
            <a:r>
              <a:rPr lang="ru-RU" b="1" i="1" smtClean="0"/>
              <a:t>И при этом не болеть,</a:t>
            </a:r>
            <a:endParaRPr lang="ru-RU" smtClean="0"/>
          </a:p>
          <a:p>
            <a:pPr algn="ctr">
              <a:buFont typeface="Wingdings 2" pitchFamily="18" charset="2"/>
              <a:buNone/>
            </a:pPr>
            <a:r>
              <a:rPr lang="ru-RU" b="1" i="1" smtClean="0"/>
              <a:t>Нужно правильно питаться</a:t>
            </a:r>
            <a:endParaRPr lang="ru-RU" smtClean="0"/>
          </a:p>
          <a:p>
            <a:pPr algn="ctr">
              <a:buFont typeface="Wingdings 2" pitchFamily="18" charset="2"/>
              <a:buNone/>
            </a:pPr>
            <a:r>
              <a:rPr lang="ru-RU" b="1" i="1" smtClean="0"/>
              <a:t>С самых юных лет уметь!</a:t>
            </a:r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3" descr="0_100b3_fa77a136_XL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25"/>
            <a:ext cx="8745538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Содержимое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7562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ru-RU" smtClean="0"/>
          </a:p>
          <a:p>
            <a:pPr algn="ctr">
              <a:buFont typeface="Wingdings 2" pitchFamily="18" charset="2"/>
              <a:buNone/>
            </a:pPr>
            <a:endParaRPr lang="ru-RU" smtClean="0"/>
          </a:p>
          <a:p>
            <a:pPr algn="ctr">
              <a:buFont typeface="Wingdings 2" pitchFamily="18" charset="2"/>
              <a:buNone/>
            </a:pPr>
            <a:endParaRPr lang="ru-RU" smtClean="0"/>
          </a:p>
          <a:p>
            <a:pPr algn="ctr">
              <a:buFont typeface="Wingdings 2" pitchFamily="18" charset="2"/>
              <a:buNone/>
            </a:pPr>
            <a:endParaRPr lang="ru-RU" smtClean="0"/>
          </a:p>
          <a:p>
            <a:pPr algn="ctr">
              <a:buFont typeface="Wingdings 2" pitchFamily="18" charset="2"/>
              <a:buNone/>
            </a:pPr>
            <a:endParaRPr lang="en-US" sz="5400" smtClean="0"/>
          </a:p>
          <a:p>
            <a:pPr algn="ctr">
              <a:buFont typeface="Wingdings 2" pitchFamily="18" charset="2"/>
              <a:buNone/>
            </a:pPr>
            <a:r>
              <a:rPr lang="ru-RU" sz="6600" smtClean="0"/>
              <a:t>Будьте здоровы!!!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Другая 15">
      <a:dk1>
        <a:sysClr val="windowText" lastClr="000000"/>
      </a:dk1>
      <a:lt1>
        <a:srgbClr val="E36305"/>
      </a:lt1>
      <a:dk2>
        <a:srgbClr val="E36305"/>
      </a:dk2>
      <a:lt2>
        <a:srgbClr val="F4E7ED"/>
      </a:lt2>
      <a:accent1>
        <a:srgbClr val="E36305"/>
      </a:accent1>
      <a:accent2>
        <a:srgbClr val="FCE1AF"/>
      </a:accent2>
      <a:accent3>
        <a:srgbClr val="291201"/>
      </a:accent3>
      <a:accent4>
        <a:srgbClr val="F9B639"/>
      </a:accent4>
      <a:accent5>
        <a:srgbClr val="FA8D3D"/>
      </a:accent5>
      <a:accent6>
        <a:srgbClr val="FA8D3D"/>
      </a:accent6>
      <a:hlink>
        <a:srgbClr val="FFDE66"/>
      </a:hlink>
      <a:folHlink>
        <a:srgbClr val="FDD1B1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5">
    <a:dk1>
      <a:sysClr val="windowText" lastClr="000000"/>
    </a:dk1>
    <a:lt1>
      <a:srgbClr val="E36305"/>
    </a:lt1>
    <a:dk2>
      <a:srgbClr val="E36305"/>
    </a:dk2>
    <a:lt2>
      <a:srgbClr val="F4E7ED"/>
    </a:lt2>
    <a:accent1>
      <a:srgbClr val="E36305"/>
    </a:accent1>
    <a:accent2>
      <a:srgbClr val="FCE1AF"/>
    </a:accent2>
    <a:accent3>
      <a:srgbClr val="291201"/>
    </a:accent3>
    <a:accent4>
      <a:srgbClr val="F9B639"/>
    </a:accent4>
    <a:accent5>
      <a:srgbClr val="FA8D3D"/>
    </a:accent5>
    <a:accent6>
      <a:srgbClr val="FA8D3D"/>
    </a:accent6>
    <a:hlink>
      <a:srgbClr val="FFDE66"/>
    </a:hlink>
    <a:folHlink>
      <a:srgbClr val="FDD1B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787</TotalTime>
  <Words>859</Words>
  <Application>Microsoft Office PowerPoint</Application>
  <PresentationFormat>Экран (4:3)</PresentationFormat>
  <Paragraphs>119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РАЙОННАЯ НАУЧНО – ПРАКТИЧЕСКАЯ КОНФЕРЕНЦИЯ «СТАРТ В НАУКУ» КАФЕДРА «Наука и творчество»</dc:title>
  <dc:creator>Admin</dc:creator>
  <cp:lastModifiedBy>Ирина</cp:lastModifiedBy>
  <cp:revision>76</cp:revision>
  <dcterms:created xsi:type="dcterms:W3CDTF">2011-02-21T16:47:58Z</dcterms:created>
  <dcterms:modified xsi:type="dcterms:W3CDTF">2017-03-04T18:10:24Z</dcterms:modified>
</cp:coreProperties>
</file>