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7" r:id="rId3"/>
    <p:sldId id="258" r:id="rId4"/>
    <p:sldId id="259" r:id="rId5"/>
    <p:sldId id="262" r:id="rId6"/>
    <p:sldId id="260" r:id="rId7"/>
    <p:sldId id="261"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2" d="100"/>
          <a:sy n="52" d="100"/>
        </p:scale>
        <p:origin x="-35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ru-RU" smtClean="0"/>
              <a:t>Образец заголовка</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9939AAAF-F199-4E41-B807-92EBE754862C}" type="datetimeFigureOut">
              <a:rPr lang="ru-RU" smtClean="0"/>
              <a:pPr/>
              <a:t>07.12.2016</a:t>
            </a:fld>
            <a:endParaRPr lang="ru-RU"/>
          </a:p>
        </p:txBody>
      </p:sp>
      <p:sp>
        <p:nvSpPr>
          <p:cNvPr id="5" name="Footer Placeholder 4"/>
          <p:cNvSpPr>
            <a:spLocks noGrp="1"/>
          </p:cNvSpPr>
          <p:nvPr>
            <p:ph type="ftr" sz="quarter" idx="11"/>
          </p:nvPr>
        </p:nvSpPr>
        <p:spPr>
          <a:xfrm>
            <a:off x="1174044" y="5357592"/>
            <a:ext cx="5034845" cy="365125"/>
          </a:xfrm>
        </p:spPr>
        <p:txBody>
          <a:bodyPr/>
          <a:lstStyle/>
          <a:p>
            <a:endParaRPr lang="ru-RU"/>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55A7C049-E92E-48D5-B1A3-96D4809972E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A7C049-E92E-48D5-B1A3-96D4809972E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A7C049-E92E-48D5-B1A3-96D4809972E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A7C049-E92E-48D5-B1A3-96D4809972E1}" type="slidenum">
              <a:rPr lang="ru-RU" smtClean="0"/>
              <a:pPr/>
              <a:t>‹#›</a:t>
            </a:fld>
            <a:endParaRPr lang="ru-RU"/>
          </a:p>
        </p:txBody>
      </p:sp>
      <p:sp>
        <p:nvSpPr>
          <p:cNvPr id="9" name="Content Placeholder 8"/>
          <p:cNvSpPr>
            <a:spLocks noGrp="1"/>
          </p:cNvSpPr>
          <p:nvPr>
            <p:ph sz="quarter" idx="13"/>
          </p:nvPr>
        </p:nvSpPr>
        <p:spPr>
          <a:xfrm>
            <a:off x="1298448" y="2121407"/>
            <a:ext cx="3200400" cy="360273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5A7C049-E92E-48D5-B1A3-96D4809972E1}" type="slidenum">
              <a:rPr lang="ru-RU" smtClean="0"/>
              <a:pPr/>
              <a:t>‹#›</a:t>
            </a:fld>
            <a:endParaRPr lang="ru-RU"/>
          </a:p>
        </p:txBody>
      </p:sp>
      <p:sp>
        <p:nvSpPr>
          <p:cNvPr id="11" name="Content Placeholder 10"/>
          <p:cNvSpPr>
            <a:spLocks noGrp="1"/>
          </p:cNvSpPr>
          <p:nvPr>
            <p:ph sz="quarter" idx="13"/>
          </p:nvPr>
        </p:nvSpPr>
        <p:spPr>
          <a:xfrm>
            <a:off x="1298448" y="2944368"/>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5A7C049-E92E-48D5-B1A3-96D4809972E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5A7C049-E92E-48D5-B1A3-96D4809972E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ru-RU" smtClean="0"/>
              <a:t>Образец заголовка</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1698" y="5885672"/>
            <a:ext cx="1213821" cy="365125"/>
          </a:xfrm>
        </p:spPr>
        <p:txBody>
          <a:bodyPr/>
          <a:lstStyle/>
          <a:p>
            <a:fld id="{9939AAAF-F199-4E41-B807-92EBE754862C}" type="datetimeFigureOut">
              <a:rPr lang="ru-RU" smtClean="0"/>
              <a:pPr/>
              <a:t>07.12.2016</a:t>
            </a:fld>
            <a:endParaRPr lang="ru-RU"/>
          </a:p>
        </p:txBody>
      </p:sp>
      <p:sp>
        <p:nvSpPr>
          <p:cNvPr id="6" name="Footer Placeholder 5"/>
          <p:cNvSpPr>
            <a:spLocks noGrp="1"/>
          </p:cNvSpPr>
          <p:nvPr>
            <p:ph type="ftr" sz="quarter" idx="11"/>
          </p:nvPr>
        </p:nvSpPr>
        <p:spPr>
          <a:xfrm rot="-60000">
            <a:off x="914554" y="5829261"/>
            <a:ext cx="3522607" cy="365125"/>
          </a:xfrm>
        </p:spPr>
        <p:txBody>
          <a:bodyPr/>
          <a:lstStyle/>
          <a:p>
            <a:endParaRPr lang="ru-RU"/>
          </a:p>
        </p:txBody>
      </p:sp>
      <p:sp>
        <p:nvSpPr>
          <p:cNvPr id="7" name="Slide Number Placeholder 6"/>
          <p:cNvSpPr>
            <a:spLocks noGrp="1"/>
          </p:cNvSpPr>
          <p:nvPr>
            <p:ph type="sldNum" sz="quarter" idx="12"/>
          </p:nvPr>
        </p:nvSpPr>
        <p:spPr>
          <a:xfrm rot="60000">
            <a:off x="7557313" y="5896961"/>
            <a:ext cx="554023" cy="365125"/>
          </a:xfrm>
        </p:spPr>
        <p:txBody>
          <a:bodyPr/>
          <a:lstStyle/>
          <a:p>
            <a:fld id="{55A7C049-E92E-48D5-B1A3-96D4809972E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rot="60000">
            <a:off x="6345936" y="5888737"/>
            <a:ext cx="1213821" cy="365125"/>
          </a:xfrm>
        </p:spPr>
        <p:txBody>
          <a:bodyPr/>
          <a:lstStyle/>
          <a:p>
            <a:fld id="{9939AAAF-F199-4E41-B807-92EBE754862C}" type="datetimeFigureOut">
              <a:rPr lang="ru-RU" smtClean="0"/>
              <a:pPr/>
              <a:t>07.12.2016</a:t>
            </a:fld>
            <a:endParaRPr lang="ru-RU"/>
          </a:p>
        </p:txBody>
      </p:sp>
      <p:sp>
        <p:nvSpPr>
          <p:cNvPr id="6" name="Footer Placeholder 5"/>
          <p:cNvSpPr>
            <a:spLocks noGrp="1"/>
          </p:cNvSpPr>
          <p:nvPr>
            <p:ph type="ftr" sz="quarter" idx="11"/>
          </p:nvPr>
        </p:nvSpPr>
        <p:spPr>
          <a:xfrm rot="-60000">
            <a:off x="914569" y="5831037"/>
            <a:ext cx="3319043" cy="365125"/>
          </a:xfrm>
        </p:spPr>
        <p:txBody>
          <a:bodyPr/>
          <a:lstStyle/>
          <a:p>
            <a:endParaRPr lang="ru-RU"/>
          </a:p>
        </p:txBody>
      </p:sp>
      <p:sp>
        <p:nvSpPr>
          <p:cNvPr id="7" name="Slide Number Placeholder 6"/>
          <p:cNvSpPr>
            <a:spLocks noGrp="1"/>
          </p:cNvSpPr>
          <p:nvPr>
            <p:ph type="sldNum" sz="quarter" idx="12"/>
          </p:nvPr>
        </p:nvSpPr>
        <p:spPr>
          <a:xfrm rot="60000">
            <a:off x="7562089" y="5900026"/>
            <a:ext cx="554023" cy="365125"/>
          </a:xfrm>
        </p:spPr>
        <p:txBody>
          <a:bodyPr/>
          <a:lstStyle/>
          <a:p>
            <a:fld id="{55A7C049-E92E-48D5-B1A3-96D4809972E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A7C049-E92E-48D5-B1A3-96D4809972E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939AAAF-F199-4E41-B807-92EBE754862C}" type="datetimeFigureOut">
              <a:rPr lang="ru-RU" smtClean="0"/>
              <a:pPr/>
              <a:t>07.12.2016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A7C049-E92E-48D5-B1A3-96D4809972E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9939AAAF-F199-4E41-B807-92EBE754862C}" type="datetimeFigureOut">
              <a:rPr lang="ru-RU" smtClean="0"/>
              <a:pPr/>
              <a:t>07.12.2016</a:t>
            </a:fld>
            <a:endParaRPr lang="ru-RU"/>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ru-RU"/>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55A7C049-E92E-48D5-B1A3-96D4809972E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a:solidFill>
                  <a:srgbClr val="FF0000"/>
                </a:solidFill>
              </a:rPr>
              <a:t>Travelling by train</a:t>
            </a:r>
            <a:endParaRPr lang="ru-RU" dirty="0">
              <a:solidFill>
                <a:srgbClr val="FF0000"/>
              </a:solidFill>
            </a:endParaRPr>
          </a:p>
        </p:txBody>
      </p:sp>
      <p:sp>
        <p:nvSpPr>
          <p:cNvPr id="3" name="Подзаголовок 2"/>
          <p:cNvSpPr>
            <a:spLocks noGrp="1"/>
          </p:cNvSpPr>
          <p:nvPr>
            <p:ph type="subTitle" idx="1"/>
          </p:nvPr>
        </p:nvSpPr>
        <p:spPr/>
        <p:txBody>
          <a:bodyPr/>
          <a:lstStyle/>
          <a:p>
            <a:r>
              <a:rPr lang="en-US" dirty="0" err="1">
                <a:solidFill>
                  <a:srgbClr val="0070C0"/>
                </a:solidFill>
              </a:rPr>
              <a:t>Dyominova</a:t>
            </a:r>
            <a:r>
              <a:rPr lang="en-US" dirty="0">
                <a:solidFill>
                  <a:srgbClr val="0070C0"/>
                </a:solidFill>
              </a:rPr>
              <a:t> </a:t>
            </a:r>
            <a:r>
              <a:rPr lang="en-US" dirty="0" err="1">
                <a:solidFill>
                  <a:srgbClr val="0070C0"/>
                </a:solidFill>
              </a:rPr>
              <a:t>Adelina</a:t>
            </a:r>
            <a:r>
              <a:rPr lang="en-US" dirty="0">
                <a:solidFill>
                  <a:srgbClr val="0070C0"/>
                </a:solidFill>
              </a:rPr>
              <a:t>, 9B</a:t>
            </a:r>
            <a:endParaRPr lang="ru-RU" dirty="0">
              <a:solidFill>
                <a:srgbClr val="0070C0"/>
              </a:solidFill>
            </a:endParaRPr>
          </a:p>
          <a:p>
            <a:endParaRPr lang="ru-RU" dirty="0"/>
          </a:p>
        </p:txBody>
      </p:sp>
    </p:spTree>
    <p:extLst>
      <p:ext uri="{BB962C8B-B14F-4D97-AF65-F5344CB8AC3E}">
        <p14:creationId xmlns="" xmlns:p14="http://schemas.microsoft.com/office/powerpoint/2010/main" val="22301778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87624" y="1124744"/>
            <a:ext cx="6876256" cy="923330"/>
          </a:xfrm>
          <a:prstGeom prst="rect">
            <a:avLst/>
          </a:prstGeom>
        </p:spPr>
        <p:txBody>
          <a:bodyPr wrap="square">
            <a:spAutoFit/>
          </a:bodyPr>
          <a:lstStyle/>
          <a:p>
            <a:r>
              <a:rPr lang="en-US" dirty="0"/>
              <a:t>Modern life is impossible without travelling. Thousands of people travel every day </a:t>
            </a:r>
            <a:r>
              <a:rPr lang="en-US" dirty="0" smtClean="0"/>
              <a:t>on </a:t>
            </a:r>
            <a:r>
              <a:rPr lang="en-US" dirty="0"/>
              <a:t>business or for pleasure. They can travel by air, by rail, by sea or by </a:t>
            </a:r>
            <a:r>
              <a:rPr lang="en-US" dirty="0" smtClean="0"/>
              <a:t>road.</a:t>
            </a:r>
            <a:endParaRPr lang="ru-RU" dirty="0"/>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03648" y="2204864"/>
            <a:ext cx="6098481" cy="3960440"/>
          </a:xfrm>
          <a:prstGeom prst="ellipse">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2791051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7720" y="646572"/>
            <a:ext cx="7560840" cy="923330"/>
          </a:xfrm>
          <a:prstGeom prst="rect">
            <a:avLst/>
          </a:prstGeom>
        </p:spPr>
        <p:txBody>
          <a:bodyPr wrap="square">
            <a:spAutoFit/>
          </a:bodyPr>
          <a:lstStyle/>
          <a:p>
            <a:r>
              <a:rPr lang="en-US" dirty="0"/>
              <a:t>It is very interesting to travel. You can see other countries, continents; you get acquainted with other people, their traditions and customs</a:t>
            </a:r>
            <a:r>
              <a:rPr lang="en-US" dirty="0" smtClean="0"/>
              <a:t>. I want to tell you about travelling by train.</a:t>
            </a:r>
            <a:endParaRPr lang="ru-RU" dirty="0"/>
          </a:p>
        </p:txBody>
      </p:sp>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87624" y="1628800"/>
            <a:ext cx="6468739" cy="4499992"/>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237909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6834" y="999312"/>
            <a:ext cx="7704856" cy="1477328"/>
          </a:xfrm>
          <a:prstGeom prst="rect">
            <a:avLst/>
          </a:prstGeom>
        </p:spPr>
        <p:txBody>
          <a:bodyPr wrap="square">
            <a:spAutoFit/>
          </a:bodyPr>
          <a:lstStyle/>
          <a:p>
            <a:r>
              <a:rPr lang="en-US" dirty="0" smtClean="0"/>
              <a:t>Travelling by train is slower, but it has its advantages. You can see much more interesting places of the country you are travelling through. Modern trains have very comfortable seats. There are also sleeping cars and dining cars which make long</a:t>
            </a:r>
            <a:r>
              <a:rPr lang="ru-RU" dirty="0" smtClean="0"/>
              <a:t>  </a:t>
            </a:r>
            <a:r>
              <a:rPr lang="en-US" dirty="0" smtClean="0"/>
              <a:t>journey enjoyable. Speed, comfort and safety are the main </a:t>
            </a:r>
            <a:r>
              <a:rPr lang="en-US" dirty="0" smtClean="0"/>
              <a:t>advantages </a:t>
            </a:r>
            <a:r>
              <a:rPr lang="en-US" dirty="0" smtClean="0"/>
              <a:t>of trains</a:t>
            </a:r>
            <a:r>
              <a:rPr lang="ru-RU" dirty="0" smtClean="0"/>
              <a:t>.</a:t>
            </a:r>
            <a:endParaRPr lang="ru-RU" dirty="0"/>
          </a:p>
        </p:txBody>
      </p:sp>
      <p:pic>
        <p:nvPicPr>
          <p:cNvPr id="3074"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74512" y="2924944"/>
            <a:ext cx="7429500" cy="314325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016824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908720"/>
            <a:ext cx="7488832" cy="923330"/>
          </a:xfrm>
          <a:prstGeom prst="rect">
            <a:avLst/>
          </a:prstGeom>
        </p:spPr>
        <p:txBody>
          <a:bodyPr wrap="square">
            <a:spAutoFit/>
          </a:bodyPr>
          <a:lstStyle/>
          <a:p>
            <a:pPr fontAlgn="base"/>
            <a:r>
              <a:rPr lang="en-US" b="1" dirty="0"/>
              <a:t>And I want to tell </a:t>
            </a:r>
            <a:r>
              <a:rPr lang="ru-RU" b="1" dirty="0" smtClean="0"/>
              <a:t> </a:t>
            </a:r>
            <a:r>
              <a:rPr lang="en-US" b="1" dirty="0" smtClean="0"/>
              <a:t>you </a:t>
            </a:r>
            <a:r>
              <a:rPr lang="en-US" b="1" dirty="0" smtClean="0"/>
              <a:t>once again </a:t>
            </a:r>
            <a:r>
              <a:rPr lang="en-US" b="1" dirty="0" smtClean="0"/>
              <a:t>about </a:t>
            </a:r>
            <a:r>
              <a:rPr lang="en-US" b="1" dirty="0"/>
              <a:t>Advantages and Disadvantages of Railway Transport</a:t>
            </a:r>
            <a:endParaRPr lang="ru-RU" b="1" dirty="0"/>
          </a:p>
          <a:p>
            <a:r>
              <a:rPr lang="en-US" dirty="0"/>
              <a:t> </a:t>
            </a:r>
            <a:endParaRPr lang="ru-RU" dirty="0"/>
          </a:p>
        </p:txBody>
      </p:sp>
      <p:pic>
        <p:nvPicPr>
          <p:cNvPr id="102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592617" y="1901298"/>
            <a:ext cx="5905500" cy="3810000"/>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2902450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39552" y="332656"/>
            <a:ext cx="7992888" cy="597666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Прямоугольник 1"/>
          <p:cNvSpPr/>
          <p:nvPr/>
        </p:nvSpPr>
        <p:spPr>
          <a:xfrm>
            <a:off x="899592" y="889844"/>
            <a:ext cx="7128792" cy="2862322"/>
          </a:xfrm>
          <a:prstGeom prst="rect">
            <a:avLst/>
          </a:prstGeom>
        </p:spPr>
        <p:txBody>
          <a:bodyPr wrap="square">
            <a:spAutoFit/>
          </a:bodyPr>
          <a:lstStyle/>
          <a:p>
            <a:r>
              <a:rPr lang="en-US" sz="2000" dirty="0" smtClean="0">
                <a:solidFill>
                  <a:schemeClr val="bg1"/>
                </a:solidFill>
              </a:rPr>
              <a:t>Advantages:</a:t>
            </a:r>
          </a:p>
          <a:p>
            <a:pPr marL="342900" indent="-342900">
              <a:buAutoNum type="arabicPeriod"/>
            </a:pPr>
            <a:r>
              <a:rPr lang="en-US" sz="2000" dirty="0" smtClean="0">
                <a:solidFill>
                  <a:schemeClr val="bg1"/>
                </a:solidFill>
              </a:rPr>
              <a:t>The greatest advantage of the railway transport is that it is the most reliable </a:t>
            </a:r>
            <a:r>
              <a:rPr lang="en-US" sz="2000" dirty="0" smtClean="0">
                <a:solidFill>
                  <a:schemeClr val="bg1"/>
                </a:solidFill>
              </a:rPr>
              <a:t>type</a:t>
            </a:r>
            <a:r>
              <a:rPr lang="en-US" sz="2000" dirty="0" smtClean="0">
                <a:solidFill>
                  <a:schemeClr val="bg1"/>
                </a:solidFill>
              </a:rPr>
              <a:t> </a:t>
            </a:r>
            <a:r>
              <a:rPr lang="en-US" sz="2000" dirty="0" smtClean="0">
                <a:solidFill>
                  <a:schemeClr val="bg1"/>
                </a:solidFill>
              </a:rPr>
              <a:t>of transport as it is the least affected by weather conditions such as rain, snow,  fog etc. compared to other </a:t>
            </a:r>
            <a:r>
              <a:rPr lang="en-US" sz="2000" dirty="0" smtClean="0">
                <a:solidFill>
                  <a:schemeClr val="bg1"/>
                </a:solidFill>
              </a:rPr>
              <a:t>kind</a:t>
            </a:r>
            <a:r>
              <a:rPr lang="en-US" sz="2000" dirty="0" smtClean="0">
                <a:solidFill>
                  <a:schemeClr val="bg1"/>
                </a:solidFill>
              </a:rPr>
              <a:t>s </a:t>
            </a:r>
            <a:r>
              <a:rPr lang="en-US" sz="2000" dirty="0" smtClean="0">
                <a:solidFill>
                  <a:schemeClr val="bg1"/>
                </a:solidFill>
              </a:rPr>
              <a:t>of transport.</a:t>
            </a:r>
          </a:p>
          <a:p>
            <a:pPr marL="342900" indent="-342900">
              <a:buAutoNum type="arabicPeriod"/>
            </a:pPr>
            <a:r>
              <a:rPr lang="en-US" sz="2000" dirty="0" smtClean="0">
                <a:solidFill>
                  <a:schemeClr val="bg1"/>
                </a:solidFill>
              </a:rPr>
              <a:t>The </a:t>
            </a:r>
            <a:r>
              <a:rPr lang="en-US" sz="2000" dirty="0" smtClean="0">
                <a:solidFill>
                  <a:schemeClr val="bg1"/>
                </a:solidFill>
              </a:rPr>
              <a:t>railway </a:t>
            </a:r>
            <a:r>
              <a:rPr lang="en-US" sz="2000" dirty="0" smtClean="0">
                <a:solidFill>
                  <a:schemeClr val="bg1"/>
                </a:solidFill>
              </a:rPr>
              <a:t>transport is better organized than any other form of transport. </a:t>
            </a:r>
          </a:p>
          <a:p>
            <a:pPr marL="342900" indent="-342900">
              <a:buAutoNum type="arabicPeriod"/>
            </a:pPr>
            <a:r>
              <a:rPr lang="en-US" sz="2000" dirty="0" smtClean="0">
                <a:solidFill>
                  <a:schemeClr val="bg1"/>
                </a:solidFill>
              </a:rPr>
              <a:t>Train</a:t>
            </a:r>
            <a:r>
              <a:rPr lang="en-US" sz="2000" dirty="0" smtClean="0">
                <a:solidFill>
                  <a:schemeClr val="bg1"/>
                </a:solidFill>
              </a:rPr>
              <a:t> </a:t>
            </a:r>
            <a:r>
              <a:rPr lang="en-US" sz="2000" dirty="0" smtClean="0">
                <a:solidFill>
                  <a:schemeClr val="bg1"/>
                </a:solidFill>
              </a:rPr>
              <a:t>is the safest form of transport. The chances of accidents and breakdowns of railways are minimum</a:t>
            </a:r>
            <a:r>
              <a:rPr lang="ru-RU" sz="2000" dirty="0" smtClean="0">
                <a:solidFill>
                  <a:schemeClr val="bg1"/>
                </a:solidFill>
              </a:rPr>
              <a:t>.</a:t>
            </a:r>
            <a:endParaRPr lang="ru-RU" sz="2000" dirty="0">
              <a:solidFill>
                <a:schemeClr val="bg1"/>
              </a:solidFill>
            </a:endParaRPr>
          </a:p>
        </p:txBody>
      </p:sp>
    </p:spTree>
    <p:extLst>
      <p:ext uri="{BB962C8B-B14F-4D97-AF65-F5344CB8AC3E}">
        <p14:creationId xmlns="" xmlns:p14="http://schemas.microsoft.com/office/powerpoint/2010/main" val="12485980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44996" y="394068"/>
            <a:ext cx="8382000" cy="604867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Прямоугольник 2"/>
          <p:cNvSpPr/>
          <p:nvPr/>
        </p:nvSpPr>
        <p:spPr>
          <a:xfrm>
            <a:off x="755576" y="1443841"/>
            <a:ext cx="7560840" cy="2031325"/>
          </a:xfrm>
          <a:prstGeom prst="rect">
            <a:avLst/>
          </a:prstGeom>
        </p:spPr>
        <p:txBody>
          <a:bodyPr wrap="square">
            <a:spAutoFit/>
          </a:bodyPr>
          <a:lstStyle/>
          <a:p>
            <a:r>
              <a:rPr lang="en-US" dirty="0">
                <a:solidFill>
                  <a:schemeClr val="bg1"/>
                </a:solidFill>
              </a:rPr>
              <a:t>However, travelling by train also has some disadvantages. It is more expensive and the </a:t>
            </a:r>
            <a:r>
              <a:rPr lang="en-US" b="1" dirty="0">
                <a:solidFill>
                  <a:schemeClr val="bg1"/>
                </a:solidFill>
              </a:rPr>
              <a:t>trains are</a:t>
            </a:r>
            <a:r>
              <a:rPr lang="en-US" dirty="0">
                <a:solidFill>
                  <a:schemeClr val="bg1"/>
                </a:solidFill>
              </a:rPr>
              <a:t> sometimes </a:t>
            </a:r>
            <a:r>
              <a:rPr lang="en-US" b="1" dirty="0">
                <a:solidFill>
                  <a:schemeClr val="bg1"/>
                </a:solidFill>
              </a:rPr>
              <a:t>crowded and delayed. T</a:t>
            </a:r>
            <a:r>
              <a:rPr lang="en-US" dirty="0">
                <a:solidFill>
                  <a:schemeClr val="bg1"/>
                </a:solidFill>
              </a:rPr>
              <a:t>he trains cannot take you from door to door </a:t>
            </a:r>
            <a:r>
              <a:rPr lang="en-US" dirty="0" smtClean="0">
                <a:solidFill>
                  <a:schemeClr val="bg1"/>
                </a:solidFill>
              </a:rPr>
              <a:t> </a:t>
            </a:r>
            <a:r>
              <a:rPr lang="en-US" dirty="0">
                <a:solidFill>
                  <a:schemeClr val="bg1"/>
                </a:solidFill>
              </a:rPr>
              <a:t>You need a bus or </a:t>
            </a:r>
            <a:r>
              <a:rPr lang="en-US" dirty="0" smtClean="0">
                <a:solidFill>
                  <a:schemeClr val="bg1"/>
                </a:solidFill>
              </a:rPr>
              <a:t> a taxi </a:t>
            </a:r>
            <a:r>
              <a:rPr lang="en-US" dirty="0">
                <a:solidFill>
                  <a:schemeClr val="bg1"/>
                </a:solidFill>
              </a:rPr>
              <a:t>to take you to the railway station. You have to fit timetable and travel at certain </a:t>
            </a:r>
            <a:r>
              <a:rPr lang="en-US" dirty="0" smtClean="0">
                <a:solidFill>
                  <a:schemeClr val="bg1"/>
                </a:solidFill>
              </a:rPr>
              <a:t>time. </a:t>
            </a:r>
            <a:r>
              <a:rPr lang="en-US" dirty="0">
                <a:solidFill>
                  <a:schemeClr val="bg1"/>
                </a:solidFill>
              </a:rPr>
              <a:t>You </a:t>
            </a:r>
            <a:r>
              <a:rPr lang="en-US" dirty="0" smtClean="0">
                <a:solidFill>
                  <a:schemeClr val="bg1"/>
                </a:solidFill>
              </a:rPr>
              <a:t> can’t  </a:t>
            </a:r>
            <a:r>
              <a:rPr lang="en-US" dirty="0">
                <a:solidFill>
                  <a:schemeClr val="bg1"/>
                </a:solidFill>
              </a:rPr>
              <a:t>quickly move to </a:t>
            </a:r>
            <a:r>
              <a:rPr lang="en-US" dirty="0" smtClean="0">
                <a:solidFill>
                  <a:schemeClr val="bg1"/>
                </a:solidFill>
              </a:rPr>
              <a:t>exact places</a:t>
            </a:r>
            <a:r>
              <a:rPr lang="en-US" dirty="0">
                <a:solidFill>
                  <a:schemeClr val="bg1"/>
                </a:solidFill>
              </a:rPr>
              <a:t>. Finally, you don't feel free.</a:t>
            </a:r>
            <a:br>
              <a:rPr lang="en-US" dirty="0">
                <a:solidFill>
                  <a:schemeClr val="bg1"/>
                </a:solidFill>
              </a:rPr>
            </a:br>
            <a:r>
              <a:rPr lang="en-US" dirty="0">
                <a:solidFill>
                  <a:schemeClr val="bg1"/>
                </a:solidFill>
              </a:rPr>
              <a:t>Despite the disadvantages, I still prefer travelling by train to travelling by car. Because I feel more relaxed when I reach my destination.</a:t>
            </a:r>
            <a:endParaRPr lang="ru-RU" dirty="0">
              <a:solidFill>
                <a:schemeClr val="bg1"/>
              </a:solidFill>
            </a:endParaRPr>
          </a:p>
        </p:txBody>
      </p:sp>
    </p:spTree>
    <p:extLst>
      <p:ext uri="{BB962C8B-B14F-4D97-AF65-F5344CB8AC3E}">
        <p14:creationId xmlns="" xmlns:p14="http://schemas.microsoft.com/office/powerpoint/2010/main" val="9202436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Кнопка">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Кнопка">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нопка">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133</TotalTime>
  <Words>302</Words>
  <Application>Microsoft Office PowerPoint</Application>
  <PresentationFormat>Экран (4:3)</PresentationFormat>
  <Paragraphs>12</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Кнопка</vt:lpstr>
      <vt:lpstr>Travelling by train</vt:lpstr>
      <vt:lpstr>Слайд 2</vt:lpstr>
      <vt:lpstr>Слайд 3</vt:lpstr>
      <vt:lpstr>Слайд 4</vt:lpstr>
      <vt:lpstr>Слайд 5</vt:lpstr>
      <vt:lpstr>Слайд 6</vt:lpstr>
      <vt:lpstr>Слайд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Travelling by train</dc:title>
  <dc:creator>User</dc:creator>
  <cp:lastModifiedBy>User</cp:lastModifiedBy>
  <cp:revision>13</cp:revision>
  <dcterms:created xsi:type="dcterms:W3CDTF">2016-12-03T16:01:51Z</dcterms:created>
  <dcterms:modified xsi:type="dcterms:W3CDTF">2016-12-07T19:39:29Z</dcterms:modified>
</cp:coreProperties>
</file>