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  <p:sldMasterId id="2147483937" r:id="rId2"/>
  </p:sldMasterIdLst>
  <p:sldIdLst>
    <p:sldId id="256" r:id="rId3"/>
    <p:sldId id="340" r:id="rId4"/>
    <p:sldId id="335" r:id="rId5"/>
    <p:sldId id="288" r:id="rId6"/>
    <p:sldId id="324" r:id="rId7"/>
    <p:sldId id="337" r:id="rId8"/>
    <p:sldId id="338" r:id="rId9"/>
    <p:sldId id="341" r:id="rId10"/>
    <p:sldId id="336" r:id="rId11"/>
    <p:sldId id="263" r:id="rId12"/>
    <p:sldId id="262" r:id="rId13"/>
    <p:sldId id="325" r:id="rId14"/>
    <p:sldId id="330" r:id="rId15"/>
    <p:sldId id="331" r:id="rId16"/>
    <p:sldId id="332" r:id="rId17"/>
    <p:sldId id="326" r:id="rId18"/>
    <p:sldId id="327" r:id="rId19"/>
    <p:sldId id="328" r:id="rId20"/>
    <p:sldId id="333" r:id="rId21"/>
    <p:sldId id="334" r:id="rId22"/>
    <p:sldId id="313" r:id="rId23"/>
    <p:sldId id="291" r:id="rId24"/>
    <p:sldId id="314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50EE"/>
    <a:srgbClr val="2525E7"/>
    <a:srgbClr val="993366"/>
    <a:srgbClr val="3C31C5"/>
    <a:srgbClr val="473DCF"/>
    <a:srgbClr val="FAF40C"/>
    <a:srgbClr val="800000"/>
    <a:srgbClr val="1894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71" autoAdjust="0"/>
  </p:normalViewPr>
  <p:slideViewPr>
    <p:cSldViewPr>
      <p:cViewPr varScale="1">
        <p:scale>
          <a:sx n="84" d="100"/>
          <a:sy n="84" d="100"/>
        </p:scale>
        <p:origin x="1430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CDDDB-3E55-4F85-9AFC-7AD05517F9CD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9A10B-D6C2-4009-BA55-1655354C04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295466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2CFB9-6BAA-4FCD-AC8F-9EE28B4C7DBC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312D2-6C1C-428D-89B3-E4070D877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62680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C4574-5052-42D6-BA51-7C960CA5176A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C6A1D-690E-46EB-BE9D-5725A861F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96113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8492F-3D8F-48EF-BA95-6358F002E63B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ABF5D-B47C-4065-8242-257C303A3D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14278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FC122-96F4-412A-B3AD-2581A22B38DE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91C0B-2BE8-42EB-83C2-489D889787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17365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6016B-6EDA-49BB-80F0-D2EDCC6D1F85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C4B31-8149-4641-BCED-D655CA91DE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5428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0719D-FD51-48E4-AD75-E4FE911C064A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1407-0C8F-451D-87D3-CFF0CE554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15722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BDC67-3B92-4A55-B40E-F5D0DFE85EF7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396DA-2D6F-4D52-8AFF-C5D2FDC987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81451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C5B11-BF2A-4886-820C-9DDD78921123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B6674-6E14-48FB-B879-FB73CCAC9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940817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29706-5CFF-4595-9991-D6F8944672B6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69813-766B-467F-9C05-FAA4332215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84263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1857375" y="428625"/>
            <a:ext cx="914400" cy="91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C7A56-5204-43B8-8297-EDB33DFA4611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DFDFB-FDFD-460A-87A3-4A2655581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79191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F9712-3A17-4ADE-9E16-D0EDABD44A81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9BF7-E29C-4B20-B086-C65A13EA4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15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871D5-62D9-4447-A409-3519065CFAE4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F2D3C-3FB9-43FC-AF3C-E95FCEED88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280519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8ABB1-7ED6-437A-8483-430664EAB84A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8D3FD-70A9-43FE-ACF4-55B310030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234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94392-EA85-4FE1-91FE-1ABF56A0D810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50391-59C2-40AB-9C0C-C00D9B935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781436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C24A9-E3B2-4193-8DCC-1241178C94AC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2D0EC-1BBC-498B-BF2D-3452BDD6E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4561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A2C83-3E95-4F0E-8003-BB7A83374A38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6DD03-1BCB-451F-BE01-4F61B3022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984535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EED32-1092-473A-B6EE-AF25D866D54C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AD6BD-5EC3-432D-85CE-CC187B29C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74861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6D07C-8F9E-47AE-AAA6-FE7CC866F8F8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71F47-DE41-41E9-A894-7C2B66B5D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2374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61A1C-916A-4D5C-A32E-DC1E408940EC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320B4-3818-4BA0-927F-0FEEB111E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9485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0F0FC-F4A3-4940-B49C-301C270B92A9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A90A6-D0DC-4B5E-80A4-F4472AB97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58830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953E7-FC83-48C6-BB8C-BC96E01D17BD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19B6E-FB80-4CC3-83D2-469646951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28806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B485D-0FEE-40E8-A6D5-0F058A4FC033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C9F73-5C8A-49F2-868C-8CF79085F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05911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79A163-9A9B-4549-BEBB-848103E40C86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520EB1-D991-4F30-B196-3B22A73AFC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052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5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DFB500-84C9-4806-9966-46E6D45BDEB8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103F89-78E4-421D-BF20-B9A0748FC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8" r:id="rId1"/>
    <p:sldLayoutId id="2147483989" r:id="rId2"/>
    <p:sldLayoutId id="2147483999" r:id="rId3"/>
    <p:sldLayoutId id="2147483990" r:id="rId4"/>
    <p:sldLayoutId id="2147483991" r:id="rId5"/>
    <p:sldLayoutId id="2147483992" r:id="rId6"/>
    <p:sldLayoutId id="2147483993" r:id="rId7"/>
    <p:sldLayoutId id="2147484000" r:id="rId8"/>
    <p:sldLayoutId id="2147483994" r:id="rId9"/>
    <p:sldLayoutId id="2147483995" r:id="rId10"/>
    <p:sldLayoutId id="2147483996" r:id="rId11"/>
    <p:sldLayoutId id="2147483997" r:id="rId12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9036496" cy="4955442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0" i="1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ИНСТРУКЦИИ ПО ТЕХНИКЕ БЕЗОПАСНОСТИ НА УРОКАХ ТЕХНОЛОГИИ </a:t>
            </a:r>
            <a:br>
              <a:rPr lang="ru-RU" sz="4400" b="0" i="1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r>
              <a:rPr lang="ru-RU" sz="3200" b="0" i="1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6 и </a:t>
            </a:r>
            <a:r>
              <a:rPr lang="ru-RU" sz="3200" b="0" i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7</a:t>
            </a:r>
            <a:r>
              <a:rPr lang="ru-RU" sz="3200" b="0" i="1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классов</a:t>
            </a:r>
            <a:endParaRPr lang="ru-RU" sz="3200" b="0" i="1" dirty="0">
              <a:ln>
                <a:solidFill>
                  <a:schemeClr val="tx1"/>
                </a:solidFill>
              </a:ln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4572000"/>
            <a:ext cx="3419872" cy="2025352"/>
          </a:xfrm>
        </p:spPr>
        <p:txBody>
          <a:bodyPr/>
          <a:lstStyle/>
          <a:p>
            <a:pPr algn="ctr" eaLnBrk="1" hangingPunct="1"/>
            <a:r>
              <a:rPr lang="ru-RU" alt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Выполнил учитель технологии </a:t>
            </a:r>
            <a:endParaRPr lang="en-US" alt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Тимофеев А.Б.</a:t>
            </a:r>
            <a:endParaRPr lang="ru-RU" alt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313" y="1714500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" y="2708920"/>
            <a:ext cx="5606910" cy="4143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89040"/>
            <a:ext cx="144016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1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56458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Рисунок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0"/>
            <a:ext cx="5976664" cy="690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5762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395537" y="332656"/>
            <a:ext cx="5328592" cy="6120680"/>
          </a:xfrm>
        </p:spPr>
        <p:txBody>
          <a:bodyPr/>
          <a:lstStyle/>
          <a:p>
            <a:pPr eaLnBrk="1" hangingPunct="1"/>
            <a: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Инструктаж – как свод законов:</a:t>
            </a:r>
            <a:b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Руководствуйся и знай,</a:t>
            </a:r>
            <a:b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в работе неуклонно</a:t>
            </a:r>
            <a:b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Пункт за пунктом выполняй!!!</a:t>
            </a:r>
            <a:br>
              <a:rPr lang="ru-RU" alt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4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C:\Users\я\Desktop\0008-1329774835_33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52736"/>
            <a:ext cx="3097536" cy="432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427758"/>
          </a:xfrm>
        </p:spPr>
        <p:txBody>
          <a:bodyPr/>
          <a:lstStyle/>
          <a:p>
            <a:pPr algn="ctr" eaLnBrk="1" hangingPunct="1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безопасности работы </a:t>
            </a:r>
            <a:r>
              <a:rPr lang="ru-RU" sz="3200" b="1" dirty="0" smtClean="0">
                <a:solidFill>
                  <a:schemeClr val="bg2"/>
                </a:solidFill>
                <a:cs typeface="FreesiaUPC" panose="020B0604020202020204" pitchFamily="34" charset="-34"/>
              </a:rPr>
              <a:t/>
            </a:r>
            <a:br>
              <a:rPr lang="ru-RU" sz="3200" b="1" dirty="0" smtClean="0">
                <a:solidFill>
                  <a:schemeClr val="bg2"/>
                </a:solidFill>
                <a:cs typeface="FreesiaUPC" panose="020B0604020202020204" pitchFamily="34" charset="-34"/>
              </a:rPr>
            </a:br>
            <a:endParaRPr lang="ru-RU" alt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4581129"/>
            <a:ext cx="4041775" cy="1743472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включать незнакомые кнопки и рычаги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57200" y="1772816"/>
            <a:ext cx="4040188" cy="3685859"/>
          </a:xfrm>
        </p:spPr>
        <p:txBody>
          <a:bodyPr/>
          <a:lstStyle/>
          <a:p>
            <a:pPr marL="36512" indent="0">
              <a:buNone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Содержите рабочее место в чистоте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я\Desktop\12-02-2015_19-42-23\image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" y="3140968"/>
            <a:ext cx="415342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я\Desktop\12-02-2015_19-42-23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9564"/>
            <a:ext cx="4104456" cy="295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7592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8" y="0"/>
            <a:ext cx="9131491" cy="836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136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4941168"/>
            <a:ext cx="4824536" cy="1728192"/>
          </a:xfrm>
        </p:spPr>
        <p:txBody>
          <a:bodyPr/>
          <a:lstStyle/>
          <a:p>
            <a:r>
              <a:rPr lang="ru-RU" sz="3600" dirty="0" smtClean="0"/>
              <a:t>провода, розетки,</a:t>
            </a:r>
          </a:p>
          <a:p>
            <a:r>
              <a:rPr lang="ru-RU" sz="3600" dirty="0"/>
              <a:t>л</a:t>
            </a:r>
            <a:r>
              <a:rPr lang="ru-RU" sz="3600" dirty="0" smtClean="0"/>
              <a:t>ампочки, выключатели</a:t>
            </a:r>
            <a:r>
              <a:rPr lang="ru-RU" sz="3600" dirty="0" smtClean="0">
                <a:solidFill>
                  <a:srgbClr val="7030A0"/>
                </a:solidFill>
              </a:rPr>
              <a:t>!!!</a:t>
            </a:r>
            <a:r>
              <a:rPr lang="ru-RU" sz="3600" dirty="0" smtClean="0"/>
              <a:t>  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7020272" y="6165304"/>
            <a:ext cx="1666528" cy="159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1331640" y="1548801"/>
            <a:ext cx="3176092" cy="28163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2656"/>
            <a:ext cx="5580111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30567"/>
            <a:ext cx="3995936" cy="2719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88640"/>
            <a:ext cx="3159383" cy="3797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16883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873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Средства защиты-спецодежда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8731"/>
            <a:ext cx="9144000" cy="572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84144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4" y="0"/>
            <a:ext cx="911405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5421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130034" y="274638"/>
            <a:ext cx="6710362" cy="994122"/>
          </a:xfrm>
        </p:spPr>
        <p:txBody>
          <a:bodyPr/>
          <a:lstStyle/>
          <a:p>
            <a:pPr algn="ctr" eaLnBrk="1" hangingPunct="1"/>
            <a:r>
              <a:rPr lang="ru-RU" sz="32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безопасности работы на станках</a:t>
            </a:r>
            <a:br>
              <a:rPr lang="ru-RU" sz="32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3528" y="1071563"/>
            <a:ext cx="8463285" cy="5453781"/>
          </a:xfrm>
        </p:spPr>
        <p:txBody>
          <a:bodyPr>
            <a:normAutofit/>
          </a:bodyPr>
          <a:lstStyle/>
          <a:p>
            <a:pPr marL="36512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	</a:t>
            </a:r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Перед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началом работы на станке необходимо: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Dotum" panose="020B0600000101010101" pitchFamily="34" charset="-127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1. Привести в порядок спецодежду: застегнуть пуговицы, завязать тесемками обшлага рукавов, заправить одежду так, чтобы не было свисающих концов, убрать волосы под головной убор.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2. Проверить надежность заземления.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3. Проверить состояние электропроводки (нет ли внешних признаков нарушения проводки).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4. Проверить исправность местного освещения.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5. Закрыть концы вращающихся валов защитными колпаками. Кожухами и крышками должны быть закрыты ременные, цепные и зубчатые передачи.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60648"/>
            <a:ext cx="8291264" cy="586551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6. Проверить состояние местных грузоподъемных средств (не должно быть обрывов прядей у тросов. На тросах и канатах должны быть бирки о технической проверке. Должны быть в исправности блоки и другие механизмы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).</a:t>
            </a:r>
            <a:endParaRPr lang="en-US" dirty="0" smtClean="0">
              <a:solidFill>
                <a:schemeClr val="bg1"/>
              </a:solidFill>
              <a:latin typeface="Times New Roman" panose="02020603050405020304" pitchFamily="18" charset="0"/>
              <a:ea typeface="Dotum" panose="020B0600000101010101" pitchFamily="34" charset="-127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замеченных неисправностях надо сообщить мастеру, и до устранения их к работе не приступать.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крепление обрабатываемой детали на станке. Крепление должно быть достаточно надежным, чтобы усилиями резания оно не нарушалось.</a:t>
            </a:r>
          </a:p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оставлять крепежный, мерительный и иной инструмент на рабочей поверхности стола и вблизи зоны резания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я\Desktop\12-02-2015_19-42-23\image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0648"/>
            <a:ext cx="5261917" cy="6352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я\Desktop\12-02-2015_19-42-23\image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2899855" cy="635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183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57199" y="188640"/>
            <a:ext cx="5308545" cy="5937523"/>
          </a:xfrm>
        </p:spPr>
        <p:txBody>
          <a:bodyPr/>
          <a:lstStyle/>
          <a:p>
            <a:pPr marL="36512" indent="0"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Станки фрезерной группы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я\Desktop\12-02-2015_19-42-23\image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8640"/>
            <a:ext cx="2980967" cy="648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я\Desktop\12-02-2015_19-42-23\image (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1319"/>
            <a:ext cx="5367993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1003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я\Desktop\12-02-2015_19-42-23\image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048" y="181263"/>
            <a:ext cx="5095965" cy="511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я\Desktop\12-02-2015_19-45-12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757955"/>
            <a:ext cx="385922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88640"/>
            <a:ext cx="3657600" cy="5937523"/>
          </a:xfrm>
        </p:spPr>
        <p:txBody>
          <a:bodyPr/>
          <a:lstStyle/>
          <a:p>
            <a:pPr marL="36512" indent="0"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Внимание!!!</a:t>
            </a:r>
          </a:p>
          <a:p>
            <a:pPr marL="36512" indent="0"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 </a:t>
            </a:r>
            <a:endParaRPr lang="ru-RU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2406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57200" y="188640"/>
            <a:ext cx="3657600" cy="593752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36512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и съем детали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-ров детали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Уборка стружки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Переключение скоростей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C:\Users\я\Desktop\12-02-2015_19-42-23\image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8640"/>
            <a:ext cx="5362255" cy="656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я\Desktop\12-02-2015_19-42-23\image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" y="202324"/>
            <a:ext cx="4019551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62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я\Desktop\12-02-2015_19-45-12\image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3695"/>
            <a:ext cx="5472608" cy="658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я\Desktop\12-02-2015_19-45-12\image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943" y="92803"/>
            <a:ext cx="3080543" cy="668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967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57200" y="188640"/>
            <a:ext cx="4474840" cy="5937523"/>
          </a:xfrm>
        </p:spPr>
        <p:txBody>
          <a:bodyPr/>
          <a:lstStyle/>
          <a:p>
            <a:pPr marL="36512" indent="0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</a:p>
          <a:p>
            <a:pPr marL="36512" indent="0"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пасные зоны сверлильного станка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я\Desktop\12-02-2015_19-45-12\image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7518"/>
            <a:ext cx="41814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я\Desktop\12-02-2015_19-45-12\image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820" y="188640"/>
            <a:ext cx="4305300" cy="410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3711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3419872" y="260648"/>
            <a:ext cx="5472608" cy="5865515"/>
          </a:xfrm>
        </p:spPr>
        <p:txBody>
          <a:bodyPr/>
          <a:lstStyle/>
          <a:p>
            <a:pPr marL="36512" indent="0" algn="ctr"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Станки сверлильной группы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я\Desktop\12-02-2015_19-45-12\image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" y="116632"/>
            <a:ext cx="3095821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я\Desktop\12-02-2015_19-45-12\image (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276" y="1670790"/>
            <a:ext cx="5021188" cy="499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963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20" name="Picture 4" descr="C:\Users\я\Desktop\12-02-2015_19-45-12\image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6632"/>
            <a:ext cx="5484118" cy="659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я\Desktop\12-02-2015_19-45-12\image (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990173" cy="659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2093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3657600" cy="5721499"/>
          </a:xfrm>
        </p:spPr>
        <p:txBody>
          <a:bodyPr/>
          <a:lstStyle/>
          <a:p>
            <a:pPr marL="36512" indent="0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Запомни: </a:t>
            </a:r>
            <a:endParaRPr lang="ru-RU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я\Desktop\12-02-2015_19-42-23\image 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4758680" cy="464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я\Desktop\12-02-2015_19-42-23\image (1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632"/>
            <a:ext cx="3105448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0571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214313" y="4429125"/>
            <a:ext cx="1428750" cy="2071688"/>
          </a:xfrm>
        </p:spPr>
        <p:txBody>
          <a:bodyPr/>
          <a:lstStyle/>
          <a:p>
            <a:pPr eaLnBrk="1" hangingPunct="1"/>
            <a:endParaRPr lang="ru-RU" altLang="ru-RU" sz="1400" smtClean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76672"/>
            <a:ext cx="8208912" cy="6048672"/>
          </a:xfrm>
        </p:spPr>
        <p:txBody>
          <a:bodyPr/>
          <a:lstStyle/>
          <a:p>
            <a:pPr marL="36512" indent="0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резания на станке необходимо:</a:t>
            </a:r>
            <a:endParaRPr lang="ru-RU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Пользоваться защитными козырьками и защитными очками.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Находиться по возможности дальше от зоны резания и вращающихся узлов, если по условиям работы их нельзя закрыть кожухами или щитками. Большую опасность представляют вращающиеся валы, оправки, борштанги с выступающими винтами, шпонками и другими деталями. Они способны захватывать одежду работающего у станка.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Нельзя укреплять детали системы охлаждения, дополнительно закреплять деталь, сметать стружку с детали, или с крепежных устройств, передавать какие-либо предметы над зоной резания, производить замеры и т. д.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Нельзя отвлекаться от наблюдения за работой станка.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332656"/>
            <a:ext cx="8147248" cy="6264696"/>
          </a:xfrm>
        </p:spPr>
        <p:txBody>
          <a:bodyPr/>
          <a:lstStyle/>
          <a:p>
            <a:pPr marL="36512" indent="0">
              <a:buNone/>
            </a:pPr>
            <a:r>
              <a:rPr lang="ru-RU" sz="26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завершению резания на станке необходимо:</a:t>
            </a:r>
            <a:endParaRPr lang="ru-RU" sz="2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Очистить деталь, приспособление и части станка от стружки щеткой.</a:t>
            </a:r>
          </a:p>
          <a:p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Помнить о том, что в процессе обработки на детали образуются заусенцы.</a:t>
            </a:r>
          </a:p>
          <a:p>
            <a:r>
              <a:rPr lang="en-US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избежание ранений после обработки детали необходимо в зависимости от твердости материала воспользоваться для снятия заусенцев либо слесарным инструментом, либо абразивным бруском.</a:t>
            </a:r>
          </a:p>
          <a:p>
            <a:r>
              <a:rPr 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Помнить, что стружка, разбросанная на полу, может быть причиной порчи обуви и травмы ног. Если в процессе резания произойдет разброс стружки, по окончании работы, рабочее место необходимо привести в порядок.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4816" y="404664"/>
            <a:ext cx="884516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" indent="0">
              <a:buNone/>
            </a:pP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просмотр…</a:t>
            </a:r>
          </a:p>
          <a:p>
            <a:pPr marL="36512" indent="0">
              <a:buNone/>
            </a:pP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Всегда помни: </a:t>
            </a:r>
          </a:p>
          <a:p>
            <a:pPr marL="36512" indent="0" algn="ctr">
              <a:buNone/>
            </a:pPr>
            <a:r>
              <a:rPr lang="ru-RU" sz="4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уроках технологии при работе на верстаках или станках, ты всегда находишься в зоне </a:t>
            </a:r>
            <a:r>
              <a:rPr lang="ru-RU" sz="4400" b="1" u="sng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 опасности! </a:t>
            </a:r>
          </a:p>
          <a:p>
            <a:pPr marL="36512" indent="0" algn="ctr">
              <a:buNone/>
            </a:pPr>
            <a:r>
              <a:rPr lang="ru-RU" sz="4400" b="1" u="sng" dirty="0" smtClean="0">
                <a:solidFill>
                  <a:srgbClr val="F650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 внимателен и </a:t>
            </a:r>
          </a:p>
          <a:p>
            <a:pPr marL="36512" indent="0" algn="ctr">
              <a:buNone/>
            </a:pPr>
            <a:r>
              <a:rPr lang="ru-RU" sz="4400" b="1" u="sng" dirty="0" smtClean="0">
                <a:solidFill>
                  <a:srgbClr val="F650E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осторожен!</a:t>
            </a:r>
            <a:endParaRPr lang="ru-RU" sz="4400" b="1" u="sng" dirty="0">
              <a:solidFill>
                <a:srgbClr val="F650E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171472"/>
            <a:ext cx="1753682" cy="148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16" y="5052236"/>
            <a:ext cx="1807809" cy="160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хниче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1716</TotalTime>
  <Words>275</Words>
  <Application>Microsoft Office PowerPoint</Application>
  <PresentationFormat>Экран (4:3)</PresentationFormat>
  <Paragraphs>53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Dotum</vt:lpstr>
      <vt:lpstr>Arial</vt:lpstr>
      <vt:lpstr>Arial Black</vt:lpstr>
      <vt:lpstr>Calibri</vt:lpstr>
      <vt:lpstr>Franklin Gothic Book</vt:lpstr>
      <vt:lpstr>FreesiaUPC</vt:lpstr>
      <vt:lpstr>Times New Roman</vt:lpstr>
      <vt:lpstr>Wingdings 2</vt:lpstr>
      <vt:lpstr>Специальное оформление</vt:lpstr>
      <vt:lpstr>Техническая</vt:lpstr>
      <vt:lpstr>ИНСТРУКЦИИ ПО ТЕХНИКЕ БЕЗОПАСНОСТИ НА УРОКАХ ТЕХНОЛОГИИ  6 и 7 классов</vt:lpstr>
      <vt:lpstr>Презентация PowerPoint</vt:lpstr>
      <vt:lpstr>Презентация PowerPoint</vt:lpstr>
      <vt:lpstr>Инструктаж – как свод законов: Руководствуйся и знай, И в работе неуклонно Пункт за пунктом выполняй!!! </vt:lpstr>
      <vt:lpstr>Общие требования безопасности работы  </vt:lpstr>
      <vt:lpstr>Презентация PowerPoint</vt:lpstr>
      <vt:lpstr>Презентация PowerPoint</vt:lpstr>
      <vt:lpstr>Средства защиты-спецодежда</vt:lpstr>
      <vt:lpstr>Презентация PowerPoint</vt:lpstr>
      <vt:lpstr>Общие требования безопасности работы на станках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Monomahh</cp:lastModifiedBy>
  <cp:revision>213</cp:revision>
  <dcterms:created xsi:type="dcterms:W3CDTF">2011-01-02T12:19:57Z</dcterms:created>
  <dcterms:modified xsi:type="dcterms:W3CDTF">2017-03-05T18:15:25Z</dcterms:modified>
</cp:coreProperties>
</file>