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0" r:id="rId2"/>
    <p:sldId id="299" r:id="rId3"/>
    <p:sldId id="271" r:id="rId4"/>
    <p:sldId id="280" r:id="rId5"/>
    <p:sldId id="272" r:id="rId6"/>
    <p:sldId id="273" r:id="rId7"/>
    <p:sldId id="257" r:id="rId8"/>
    <p:sldId id="259" r:id="rId9"/>
    <p:sldId id="284" r:id="rId10"/>
    <p:sldId id="285" r:id="rId11"/>
    <p:sldId id="286" r:id="rId12"/>
    <p:sldId id="287" r:id="rId13"/>
    <p:sldId id="288" r:id="rId14"/>
    <p:sldId id="290" r:id="rId15"/>
    <p:sldId id="261" r:id="rId16"/>
    <p:sldId id="262" r:id="rId17"/>
    <p:sldId id="264" r:id="rId18"/>
    <p:sldId id="267" r:id="rId19"/>
    <p:sldId id="276" r:id="rId20"/>
    <p:sldId id="263" r:id="rId21"/>
    <p:sldId id="266" r:id="rId22"/>
    <p:sldId id="291" r:id="rId23"/>
    <p:sldId id="295" r:id="rId24"/>
    <p:sldId id="268" r:id="rId25"/>
    <p:sldId id="279"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38" d="100"/>
          <a:sy n="38" d="100"/>
        </p:scale>
        <p:origin x="-1356"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402B38-9DC4-4C86-8DAF-1B7118B0D564}" type="datetimeFigureOut">
              <a:rPr lang="ru-RU" smtClean="0"/>
              <a:pPr/>
              <a:t>26.02.2017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C9823B-DB99-478E-BBBD-794D06B55045}"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337FD14-AEB1-4EE1-9EB6-3414560E8841}" type="slidenum">
              <a:rPr lang="ru-RU" smtClean="0"/>
              <a:pPr/>
              <a:t>4</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337FD14-AEB1-4EE1-9EB6-3414560E8841}" type="slidenum">
              <a:rPr lang="ru-RU" smtClean="0"/>
              <a:pPr/>
              <a:t>9</a:t>
            </a:fld>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337FD14-AEB1-4EE1-9EB6-3414560E8841}" type="slidenum">
              <a:rPr lang="ru-RU" smtClean="0"/>
              <a:pPr/>
              <a:t>10</a:t>
            </a:fld>
            <a:endParaRPr lang="ru-R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337FD14-AEB1-4EE1-9EB6-3414560E8841}" type="slidenum">
              <a:rPr lang="ru-RU" smtClean="0"/>
              <a:pPr/>
              <a:t>11</a:t>
            </a:fld>
            <a:endParaRPr lang="ru-R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337FD14-AEB1-4EE1-9EB6-3414560E8841}" type="slidenum">
              <a:rPr lang="ru-RU" smtClean="0"/>
              <a:pPr/>
              <a:t>12</a:t>
            </a:fld>
            <a:endParaRPr 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337FD14-AEB1-4EE1-9EB6-3414560E8841}" type="slidenum">
              <a:rPr lang="ru-RU" smtClean="0"/>
              <a:pPr/>
              <a:t>13</a:t>
            </a:fld>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337FD14-AEB1-4EE1-9EB6-3414560E8841}" type="slidenum">
              <a:rPr lang="ru-RU" smtClean="0"/>
              <a:pPr/>
              <a:t>22</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EE1C11B-03FF-473D-911D-B6C687FB8BA8}"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F6A326-8D90-4B9C-A246-CC81F178C874}"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EE1C11B-03FF-473D-911D-B6C687FB8BA8}"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F6A326-8D90-4B9C-A246-CC81F178C87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EE1C11B-03FF-473D-911D-B6C687FB8BA8}"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F6A326-8D90-4B9C-A246-CC81F178C874}"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EE1C11B-03FF-473D-911D-B6C687FB8BA8}" type="datetimeFigureOut">
              <a:rPr lang="ru-RU" smtClean="0"/>
              <a:pPr/>
              <a:t>26.02.2017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2F6A326-8D90-4B9C-A246-CC81F178C87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EE1C11B-03FF-473D-911D-B6C687FB8BA8}" type="datetimeFigureOut">
              <a:rPr lang="ru-RU" smtClean="0"/>
              <a:pPr/>
              <a:t>26.02.2017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2F6A326-8D90-4B9C-A246-CC81F178C87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EE1C11B-03FF-473D-911D-B6C687FB8BA8}" type="datetimeFigureOut">
              <a:rPr lang="ru-RU" smtClean="0"/>
              <a:pPr/>
              <a:t>26.02.2017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2F6A326-8D90-4B9C-A246-CC81F178C87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EE1C11B-03FF-473D-911D-B6C687FB8BA8}" type="datetimeFigureOut">
              <a:rPr lang="ru-RU" smtClean="0"/>
              <a:pPr/>
              <a:t>26.02.2017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2F6A326-8D90-4B9C-A246-CC81F178C87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EE1C11B-03FF-473D-911D-B6C687FB8BA8}" type="datetimeFigureOut">
              <a:rPr lang="ru-RU" smtClean="0"/>
              <a:pPr/>
              <a:t>26.02.2017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2F6A326-8D90-4B9C-A246-CC81F178C87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EE1C11B-03FF-473D-911D-B6C687FB8BA8}" type="datetimeFigureOut">
              <a:rPr lang="ru-RU" smtClean="0"/>
              <a:pPr/>
              <a:t>26.02.2017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2F6A326-8D90-4B9C-A246-CC81F178C874}"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EE1C11B-03FF-473D-911D-B6C687FB8BA8}"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F6A326-8D90-4B9C-A246-CC81F178C87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EE1C11B-03FF-473D-911D-B6C687FB8BA8}"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2F6A326-8D90-4B9C-A246-CC81F178C87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E1C11B-03FF-473D-911D-B6C687FB8BA8}" type="datetimeFigureOut">
              <a:rPr lang="ru-RU" smtClean="0"/>
              <a:pPr/>
              <a:t>26.02.2017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F6A326-8D90-4B9C-A246-CC81F178C87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jpeg"/><Relationship Id="rId3" Type="http://schemas.openxmlformats.org/officeDocument/2006/relationships/image" Target="../media/image4.jpeg"/><Relationship Id="rId7" Type="http://schemas.openxmlformats.org/officeDocument/2006/relationships/hyperlink" Target="http://img.beta.rian.ru/images/11142/09/111420909.jpg" TargetMode="External"/><Relationship Id="rId12" Type="http://schemas.openxmlformats.org/officeDocument/2006/relationships/hyperlink" Target="http://www.pravda.ru/photo/album/album-888/15/" TargetMode="External"/><Relationship Id="rId2" Type="http://schemas.openxmlformats.org/officeDocument/2006/relationships/slideLayout" Target="../slideLayouts/slideLayout1.xml"/><Relationship Id="rId1" Type="http://schemas.openxmlformats.org/officeDocument/2006/relationships/audio" Target="file:///C:\Documents%20and%20Settings\&#1040;&#1076;&#1084;&#1080;&#1085;&#1080;&#1089;&#1090;&#1088;&#1072;&#1090;&#1086;&#1088;\&#1052;&#1086;&#1080;%20&#1076;&#1086;&#1082;&#1091;&#1084;&#1077;&#1085;&#1090;&#1099;\nachalo_voiny_levitan.mp3" TargetMode="External"/><Relationship Id="rId6" Type="http://schemas.openxmlformats.org/officeDocument/2006/relationships/image" Target="../media/image6.png"/><Relationship Id="rId11" Type="http://schemas.openxmlformats.org/officeDocument/2006/relationships/image" Target="../media/image10.jpeg"/><Relationship Id="rId5" Type="http://schemas.openxmlformats.org/officeDocument/2006/relationships/image" Target="../media/image5.jpeg"/><Relationship Id="rId10" Type="http://schemas.openxmlformats.org/officeDocument/2006/relationships/image" Target="../media/image9.jpeg"/><Relationship Id="rId4" Type="http://schemas.openxmlformats.org/officeDocument/2006/relationships/hyperlink" Target="http://images.yandex.ru/search?p=2&amp;text=%D0%BA%D0%B0%D1%80%D1%82%D0%B8%D0%BD%D0%BA%D0%B8%20%D0%BE%20%D0%B2%D0%BE%D0%B9%D0%BD%D0%B5%201941-1945&amp;spsite=fake-020-233949.ru&amp;img_url=stat8.blog.ru/lr/0913f3cd4267c010c9b45bae24e9ec70&amp;rpt=simage" TargetMode="External"/><Relationship Id="rId9" Type="http://schemas.openxmlformats.org/officeDocument/2006/relationships/image" Target="../media/image8.jpeg"/><Relationship Id="rId14" Type="http://schemas.openxmlformats.org/officeDocument/2006/relationships/hyperlink" Target="http://900igr.ne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18.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7.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144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6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GB" sz="60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Young </a:t>
            </a:r>
            <a:r>
              <a:rPr kumimoji="0" lang="en-GB" sz="60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Heroes </a:t>
            </a:r>
            <a:endParaRPr kumimoji="0" lang="en-GB" sz="60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GB" sz="6000" b="1" dirty="0" smtClean="0">
                <a:solidFill>
                  <a:srgbClr val="002060"/>
                </a:solidFill>
                <a:latin typeface="Times New Roman" pitchFamily="18" charset="0"/>
                <a:ea typeface="Calibri" pitchFamily="34" charset="0"/>
                <a:cs typeface="Times New Roman" pitchFamily="18" charset="0"/>
              </a:rPr>
              <a:t> </a:t>
            </a:r>
            <a:r>
              <a:rPr lang="en-GB" sz="6000" b="1" dirty="0" smtClean="0">
                <a:solidFill>
                  <a:srgbClr val="002060"/>
                </a:solidFill>
                <a:latin typeface="Times New Roman" pitchFamily="18" charset="0"/>
                <a:ea typeface="Calibri" pitchFamily="34" charset="0"/>
                <a:cs typeface="Times New Roman" pitchFamily="18" charset="0"/>
              </a:rPr>
              <a:t>            </a:t>
            </a:r>
            <a:r>
              <a:rPr kumimoji="0" lang="en-GB" sz="60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of the</a:t>
            </a:r>
            <a:r>
              <a:rPr lang="en-GB" sz="6000" b="1" dirty="0" smtClean="0">
                <a:solidFill>
                  <a:srgbClr val="002060"/>
                </a:solidFill>
                <a:latin typeface="Times New Roman" pitchFamily="18" charset="0"/>
                <a:ea typeface="Calibri" pitchFamily="34" charset="0"/>
                <a:cs typeface="Times New Roman" pitchFamily="18" charset="0"/>
              </a:rPr>
              <a:t> </a:t>
            </a:r>
            <a:r>
              <a:rPr kumimoji="0" lang="en-GB" sz="60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War</a:t>
            </a:r>
            <a:endParaRPr kumimoji="0" lang="en-GB" sz="60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6000" b="1" dirty="0" smtClean="0">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6000" b="1" i="0" u="none" strike="noStrike" cap="none" normalizeH="0" baseline="0" dirty="0" smtClean="0">
                <a:ln>
                  <a:noFill/>
                </a:ln>
                <a:solidFill>
                  <a:schemeClr val="tx1"/>
                </a:solidFill>
                <a:effectLst/>
                <a:latin typeface="Times New Roman" pitchFamily="18" charset="0"/>
                <a:cs typeface="Times New Roman" pitchFamily="18" charset="0"/>
              </a:rPr>
              <a:t>                    </a:t>
            </a:r>
          </a:p>
        </p:txBody>
      </p:sp>
      <p:sp>
        <p:nvSpPr>
          <p:cNvPr id="5" name="Прямоугольник 4"/>
          <p:cNvSpPr/>
          <p:nvPr/>
        </p:nvSpPr>
        <p:spPr>
          <a:xfrm>
            <a:off x="3143240" y="1928802"/>
            <a:ext cx="3462330" cy="2123658"/>
          </a:xfrm>
          <a:prstGeom prst="rect">
            <a:avLst/>
          </a:prstGeom>
        </p:spPr>
        <p:txBody>
          <a:bodyPr wrap="square">
            <a:spAutoFit/>
          </a:bodyPr>
          <a:lstStyle/>
          <a:p>
            <a:r>
              <a:rPr lang="en-US" sz="4400" b="1" i="1" dirty="0" smtClean="0">
                <a:solidFill>
                  <a:schemeClr val="tx2">
                    <a:lumMod val="50000"/>
                  </a:schemeClr>
                </a:solidFill>
                <a:latin typeface="Times New Roman" pitchFamily="18" charset="0"/>
                <a:cs typeface="Times New Roman" pitchFamily="18" charset="0"/>
              </a:rPr>
              <a:t>1941-1945</a:t>
            </a:r>
          </a:p>
          <a:p>
            <a:endParaRPr lang="en-US" sz="4400" b="1" i="1" dirty="0" smtClean="0">
              <a:latin typeface="Times New Roman" pitchFamily="18" charset="0"/>
              <a:cs typeface="Times New Roman" pitchFamily="18" charset="0"/>
            </a:endParaRPr>
          </a:p>
          <a:p>
            <a:endParaRPr lang="ru-RU" sz="4400" b="1" i="1" dirty="0">
              <a:latin typeface="Times New Roman" pitchFamily="18" charset="0"/>
              <a:cs typeface="Times New Roman" pitchFamily="18" charset="0"/>
            </a:endParaRPr>
          </a:p>
        </p:txBody>
      </p:sp>
      <p:pic>
        <p:nvPicPr>
          <p:cNvPr id="6" name="Picture 3"/>
          <p:cNvPicPr>
            <a:picLocks noChangeAspect="1" noChangeArrowheads="1"/>
          </p:cNvPicPr>
          <p:nvPr/>
        </p:nvPicPr>
        <p:blipFill>
          <a:blip r:embed="rId2"/>
          <a:srcRect/>
          <a:stretch>
            <a:fillRect/>
          </a:stretch>
        </p:blipFill>
        <p:spPr bwMode="auto">
          <a:xfrm>
            <a:off x="642910" y="2714620"/>
            <a:ext cx="8001056" cy="3714776"/>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fontScale="90000"/>
          </a:bodyPr>
          <a:lstStyle/>
          <a:p>
            <a:pPr algn="ctr"/>
            <a:r>
              <a:rPr lang="en-US" sz="6000" b="1">
                <a:latin typeface="Times New Roman" pitchFamily="18" charset="0"/>
              </a:rPr>
              <a:t/>
            </a:r>
            <a:br>
              <a:rPr lang="en-US" sz="6000" b="1">
                <a:latin typeface="Times New Roman" pitchFamily="18" charset="0"/>
              </a:rPr>
            </a:br>
            <a:endParaRPr lang="ru-RU" sz="6000" b="1">
              <a:latin typeface="Times New Roman" pitchFamily="18" charset="0"/>
            </a:endParaRPr>
          </a:p>
        </p:txBody>
      </p:sp>
      <p:pic>
        <p:nvPicPr>
          <p:cNvPr id="2051" name="Picture 3"/>
          <p:cNvPicPr>
            <a:picLocks noGrp="1" noChangeAspect="1" noChangeArrowheads="1"/>
          </p:cNvPicPr>
          <p:nvPr>
            <p:ph type="subTitle" idx="1"/>
          </p:nvPr>
        </p:nvPicPr>
        <p:blipFill>
          <a:blip r:embed="rId2"/>
          <a:srcRect/>
          <a:stretch>
            <a:fillRect/>
          </a:stretch>
        </p:blipFill>
        <p:spPr>
          <a:xfrm>
            <a:off x="428596" y="3000372"/>
            <a:ext cx="8410575" cy="3644900"/>
          </a:xfrm>
          <a:noFill/>
        </p:spPr>
      </p:pic>
      <p:sp>
        <p:nvSpPr>
          <p:cNvPr id="2054" name="WordArt 6" descr="Гранит"/>
          <p:cNvSpPr>
            <a:spLocks noChangeArrowheads="1" noChangeShapeType="1" noTextEdit="1"/>
          </p:cNvSpPr>
          <p:nvPr/>
        </p:nvSpPr>
        <p:spPr bwMode="auto">
          <a:xfrm>
            <a:off x="357159" y="765175"/>
            <a:ext cx="8358246" cy="2087563"/>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r>
              <a:rPr lang="en-GB" sz="3600" b="1" kern="10" dirty="0">
                <a:ln w="9525">
                  <a:round/>
                  <a:headEnd/>
                  <a:tailEnd/>
                </a:ln>
                <a:blipFill dpi="0" rotWithShape="0">
                  <a:blip r:embed="rId3"/>
                  <a:srcRect/>
                  <a:tile tx="0" ty="0" sx="100000" sy="100000" flip="none" algn="tl"/>
                </a:blipFill>
                <a:latin typeface="Arial"/>
                <a:cs typeface="Arial"/>
              </a:rPr>
              <a:t>The Great </a:t>
            </a:r>
          </a:p>
          <a:p>
            <a:r>
              <a:rPr lang="en-GB" sz="3600" b="1" kern="10" dirty="0">
                <a:ln w="9525">
                  <a:round/>
                  <a:headEnd/>
                  <a:tailEnd/>
                </a:ln>
                <a:blipFill dpi="0" rotWithShape="0">
                  <a:blip r:embed="rId3"/>
                  <a:srcRect/>
                  <a:tile tx="0" ty="0" sx="100000" sy="100000" flip="none" algn="tl"/>
                </a:blipFill>
                <a:latin typeface="Arial"/>
                <a:cs typeface="Arial"/>
              </a:rPr>
              <a:t>Patriotic War</a:t>
            </a:r>
            <a:endParaRPr lang="ru-RU" sz="3600" b="1" kern="10" dirty="0">
              <a:ln w="9525">
                <a:round/>
                <a:headEnd/>
                <a:tailEnd/>
              </a:ln>
              <a:blipFill dpi="0" rotWithShape="0">
                <a:blip r:embed="rId3"/>
                <a:srcRect/>
                <a:tile tx="0" ty="0" sx="100000" sy="100000" flip="none" algn="tl"/>
              </a:blipFill>
              <a:latin typeface="Arial"/>
              <a:cs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1"/>
          <p:cNvSpPr>
            <a:spLocks noGrp="1"/>
          </p:cNvSpPr>
          <p:nvPr>
            <p:ph type="ctrTitle"/>
          </p:nvPr>
        </p:nvSpPr>
        <p:spPr>
          <a:xfrm>
            <a:off x="685800" y="279400"/>
            <a:ext cx="7772400" cy="1255713"/>
          </a:xfrm>
        </p:spPr>
        <p:txBody>
          <a:bodyPr/>
          <a:lstStyle/>
          <a:p>
            <a:pPr eaLnBrk="1" hangingPunct="1"/>
            <a:endParaRPr lang="ru-RU" sz="2800" dirty="0" smtClean="0"/>
          </a:p>
        </p:txBody>
      </p:sp>
      <p:sp>
        <p:nvSpPr>
          <p:cNvPr id="3" name="Подзаголовок 2"/>
          <p:cNvSpPr>
            <a:spLocks noGrp="1"/>
          </p:cNvSpPr>
          <p:nvPr>
            <p:ph type="subTitle" idx="1"/>
          </p:nvPr>
        </p:nvSpPr>
        <p:spPr>
          <a:xfrm>
            <a:off x="5929313" y="3208338"/>
            <a:ext cx="2500312" cy="1325562"/>
          </a:xfrm>
        </p:spPr>
        <p:txBody>
          <a:bodyPr rtlCol="0">
            <a:normAutofit/>
          </a:bodyPr>
          <a:lstStyle/>
          <a:p>
            <a:pPr eaLnBrk="1" fontAlgn="auto" hangingPunct="1">
              <a:spcAft>
                <a:spcPts val="0"/>
              </a:spcAft>
              <a:buFont typeface="Arial" pitchFamily="34" charset="0"/>
              <a:buNone/>
              <a:defRPr/>
            </a:pPr>
            <a:endParaRPr lang="ru-RU" dirty="0"/>
          </a:p>
        </p:txBody>
      </p:sp>
      <p:pic>
        <p:nvPicPr>
          <p:cNvPr id="4" name="Рисунок 3" descr="Юрий Левитан"/>
          <p:cNvPicPr>
            <a:picLocks noChangeAspect="1" noChangeArrowheads="1"/>
          </p:cNvPicPr>
          <p:nvPr/>
        </p:nvPicPr>
        <p:blipFill>
          <a:blip r:embed="rId3"/>
          <a:srcRect/>
          <a:stretch>
            <a:fillRect/>
          </a:stretch>
        </p:blipFill>
        <p:spPr bwMode="auto">
          <a:xfrm>
            <a:off x="428625" y="1882775"/>
            <a:ext cx="1255713" cy="1325563"/>
          </a:xfrm>
          <a:prstGeom prst="rect">
            <a:avLst/>
          </a:prstGeom>
          <a:noFill/>
          <a:ln w="9525">
            <a:noFill/>
            <a:miter lim="800000"/>
            <a:headEnd/>
            <a:tailEnd/>
          </a:ln>
        </p:spPr>
      </p:pic>
      <p:pic>
        <p:nvPicPr>
          <p:cNvPr id="2053" name="Рисунок 4" descr="http://im8-tub.yandex.net/i?id=14219288&amp;tov=8&amp;n=6">
            <a:hlinkClick r:id="rId4"/>
          </p:cNvPr>
          <p:cNvPicPr>
            <a:picLocks noChangeAspect="1" noChangeArrowheads="1"/>
          </p:cNvPicPr>
          <p:nvPr/>
        </p:nvPicPr>
        <p:blipFill>
          <a:blip r:embed="rId5"/>
          <a:srcRect/>
          <a:stretch>
            <a:fillRect/>
          </a:stretch>
        </p:blipFill>
        <p:spPr bwMode="auto">
          <a:xfrm>
            <a:off x="2571750" y="1465263"/>
            <a:ext cx="3278188" cy="2928937"/>
          </a:xfrm>
          <a:prstGeom prst="rect">
            <a:avLst/>
          </a:prstGeom>
          <a:noFill/>
          <a:ln w="9525">
            <a:noFill/>
            <a:miter lim="800000"/>
            <a:headEnd/>
            <a:tailEnd/>
          </a:ln>
        </p:spPr>
      </p:pic>
      <p:pic>
        <p:nvPicPr>
          <p:cNvPr id="6" name="nachalo_voiny_levitan.mp3">
            <a:hlinkClick r:id="" action="ppaction://media"/>
          </p:cNvPr>
          <p:cNvPicPr>
            <a:picLocks noRot="1" noChangeAspect="1"/>
          </p:cNvPicPr>
          <p:nvPr>
            <a:audioFile r:link="rId1"/>
          </p:nvPr>
        </p:nvPicPr>
        <p:blipFill>
          <a:blip r:embed="rId6"/>
          <a:srcRect/>
          <a:stretch>
            <a:fillRect/>
          </a:stretch>
        </p:blipFill>
        <p:spPr bwMode="auto">
          <a:xfrm>
            <a:off x="857250" y="6069013"/>
            <a:ext cx="296863" cy="296862"/>
          </a:xfrm>
          <a:prstGeom prst="rect">
            <a:avLst/>
          </a:prstGeom>
          <a:noFill/>
          <a:ln w="9525">
            <a:noFill/>
            <a:miter lim="800000"/>
            <a:headEnd/>
            <a:tailEnd/>
          </a:ln>
        </p:spPr>
      </p:pic>
      <p:pic>
        <p:nvPicPr>
          <p:cNvPr id="7" name="i-main-pic" descr="Картинка 28 из 9366">
            <a:hlinkClick r:id="rId7"/>
          </p:cNvPr>
          <p:cNvPicPr>
            <a:picLocks noChangeAspect="1" noChangeArrowheads="1"/>
          </p:cNvPicPr>
          <p:nvPr/>
        </p:nvPicPr>
        <p:blipFill>
          <a:blip r:embed="rId8"/>
          <a:srcRect/>
          <a:stretch>
            <a:fillRect/>
          </a:stretch>
        </p:blipFill>
        <p:spPr bwMode="auto">
          <a:xfrm>
            <a:off x="285750" y="3557588"/>
            <a:ext cx="1804988" cy="2328862"/>
          </a:xfrm>
          <a:prstGeom prst="rect">
            <a:avLst/>
          </a:prstGeom>
          <a:noFill/>
          <a:ln w="9525">
            <a:noFill/>
            <a:miter lim="800000"/>
            <a:headEnd/>
            <a:tailEnd/>
          </a:ln>
        </p:spPr>
      </p:pic>
      <p:pic>
        <p:nvPicPr>
          <p:cNvPr id="9" name="Рисунок 8" descr="http://stat17.privet.ru/lr/09136e8a38ca9c1f77e8bd66b4ed8382"/>
          <p:cNvPicPr>
            <a:picLocks noChangeAspect="1" noChangeArrowheads="1"/>
          </p:cNvPicPr>
          <p:nvPr/>
        </p:nvPicPr>
        <p:blipFill>
          <a:blip r:embed="rId9"/>
          <a:srcRect/>
          <a:stretch>
            <a:fillRect/>
          </a:stretch>
        </p:blipFill>
        <p:spPr bwMode="auto">
          <a:xfrm>
            <a:off x="6286500" y="1535113"/>
            <a:ext cx="2371725" cy="1939925"/>
          </a:xfrm>
          <a:prstGeom prst="rect">
            <a:avLst/>
          </a:prstGeom>
          <a:noFill/>
          <a:ln w="9525">
            <a:noFill/>
            <a:miter lim="800000"/>
            <a:headEnd/>
            <a:tailEnd/>
          </a:ln>
        </p:spPr>
      </p:pic>
      <p:pic>
        <p:nvPicPr>
          <p:cNvPr id="10" name="Рисунок 9" descr="http://stat17.privet.ru/lr/09135365416b66e2890b991e4e5db572"/>
          <p:cNvPicPr>
            <a:picLocks noChangeAspect="1" noChangeArrowheads="1"/>
          </p:cNvPicPr>
          <p:nvPr/>
        </p:nvPicPr>
        <p:blipFill>
          <a:blip r:embed="rId10"/>
          <a:srcRect/>
          <a:stretch>
            <a:fillRect/>
          </a:stretch>
        </p:blipFill>
        <p:spPr bwMode="auto">
          <a:xfrm>
            <a:off x="5929313" y="3906838"/>
            <a:ext cx="2720975" cy="2371725"/>
          </a:xfrm>
          <a:prstGeom prst="rect">
            <a:avLst/>
          </a:prstGeom>
          <a:noFill/>
          <a:ln w="9525">
            <a:noFill/>
            <a:miter lim="800000"/>
            <a:headEnd/>
            <a:tailEnd/>
          </a:ln>
        </p:spPr>
      </p:pic>
      <p:pic>
        <p:nvPicPr>
          <p:cNvPr id="11" name="Рисунок 10" descr="Рабочие Кировского завода уходят на фронт 1941 г. Место съемки: Ленинград Автор съемки: Чертов Г. РГАКФД ед.хр. 0-325628"/>
          <p:cNvPicPr>
            <a:picLocks noChangeAspect="1" noChangeArrowheads="1"/>
          </p:cNvPicPr>
          <p:nvPr/>
        </p:nvPicPr>
        <p:blipFill>
          <a:blip r:embed="rId11"/>
          <a:srcRect/>
          <a:stretch>
            <a:fillRect/>
          </a:stretch>
        </p:blipFill>
        <p:spPr bwMode="auto">
          <a:xfrm>
            <a:off x="2428875" y="4883150"/>
            <a:ext cx="2459038" cy="1590675"/>
          </a:xfrm>
          <a:prstGeom prst="rect">
            <a:avLst/>
          </a:prstGeom>
          <a:noFill/>
          <a:ln w="9525">
            <a:noFill/>
            <a:miter lim="800000"/>
            <a:headEnd/>
            <a:tailEnd/>
          </a:ln>
        </p:spPr>
      </p:pic>
      <p:pic>
        <p:nvPicPr>
          <p:cNvPr id="12" name="Рисунок 11" descr="victory.rusarchives.ru Советские воины отправляются на фронт Июнь 1941 г.Место съемки: Тамбовcкая областьАвтор съемки: Чернов Д. ">
            <a:hlinkClick r:id="rId12"/>
          </p:cNvPr>
          <p:cNvPicPr>
            <a:picLocks noChangeAspect="1" noChangeArrowheads="1"/>
          </p:cNvPicPr>
          <p:nvPr/>
        </p:nvPicPr>
        <p:blipFill>
          <a:blip r:embed="rId13"/>
          <a:srcRect/>
          <a:stretch>
            <a:fillRect/>
          </a:stretch>
        </p:blipFill>
        <p:spPr bwMode="auto">
          <a:xfrm>
            <a:off x="2571750" y="1395413"/>
            <a:ext cx="3348038" cy="3240087"/>
          </a:xfrm>
          <a:prstGeom prst="rect">
            <a:avLst/>
          </a:prstGeom>
          <a:noFill/>
          <a:ln w="9525">
            <a:noFill/>
            <a:miter lim="800000"/>
            <a:headEnd/>
            <a:tailEnd/>
          </a:ln>
        </p:spPr>
      </p:pic>
      <p:sp>
        <p:nvSpPr>
          <p:cNvPr id="13" name="Скругленный прямоугольник 12">
            <a:hlinkClick r:id="rId14" tooltip=" Каталог презентаций "/>
          </p:cNvPr>
          <p:cNvSpPr/>
          <p:nvPr/>
        </p:nvSpPr>
        <p:spPr>
          <a:xfrm>
            <a:off x="3898900" y="6477000"/>
            <a:ext cx="1346200" cy="355600"/>
          </a:xfrm>
          <a:prstGeom prst="roundRect">
            <a:avLst/>
          </a:prstGeom>
          <a:gradFill flip="none" rotWithShape="1">
            <a:gsLst>
              <a:gs pos="0">
                <a:srgbClr val="FFFFFF"/>
              </a:gs>
              <a:gs pos="100000">
                <a:srgbClr val="FFFFFF">
                  <a:shade val="88000"/>
                </a:srgbClr>
              </a:gs>
            </a:gsLst>
            <a:lin ang="5400000" scaled="1"/>
            <a:tileRect/>
          </a:gradFill>
          <a:ln w="127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lIns="88900" tIns="25400" rIns="88900" bIns="50800" anchor="ctr"/>
          <a:lstStyle/>
          <a:p>
            <a:pPr algn="ctr">
              <a:defRPr/>
            </a:pPr>
            <a:r>
              <a:rPr lang="en-US" sz="2000" u="sng" dirty="0">
                <a:solidFill>
                  <a:srgbClr val="3333CC"/>
                </a:solidFill>
                <a:latin typeface="Arial"/>
              </a:rPr>
              <a:t>900igr.net</a:t>
            </a:r>
            <a:endParaRPr lang="ru-RU" sz="2000" u="sng" dirty="0">
              <a:solidFill>
                <a:srgbClr val="3333CC"/>
              </a:solidFill>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ox(in)">
                                      <p:cBhvr>
                                        <p:cTn id="17" dur="500"/>
                                        <p:tgtEl>
                                          <p:spTgt spid="11"/>
                                        </p:tgtEl>
                                      </p:cBhvr>
                                    </p:animEffect>
                                  </p:childTnLst>
                                </p:cTn>
                              </p:par>
                            </p:childTnLst>
                          </p:cTn>
                        </p:par>
                        <p:par>
                          <p:cTn id="18" fill="hold">
                            <p:stCondLst>
                              <p:cond delay="500"/>
                            </p:stCondLst>
                            <p:childTnLst>
                              <p:par>
                                <p:cTn id="19" presetID="4"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ox(in)">
                                      <p:cBhvr>
                                        <p:cTn id="21" dur="1000"/>
                                        <p:tgtEl>
                                          <p:spTgt spid="9"/>
                                        </p:tgtEl>
                                      </p:cBhvr>
                                    </p:animEffect>
                                  </p:childTnLst>
                                </p:cTn>
                              </p:par>
                            </p:childTnLst>
                          </p:cTn>
                        </p:par>
                        <p:par>
                          <p:cTn id="22" fill="hold">
                            <p:stCondLst>
                              <p:cond delay="1500"/>
                            </p:stCondLst>
                            <p:childTnLst>
                              <p:par>
                                <p:cTn id="23" presetID="4"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ox(in)">
                                      <p:cBhvr>
                                        <p:cTn id="25" dur="1000"/>
                                        <p:tgtEl>
                                          <p:spTgt spid="10"/>
                                        </p:tgtEl>
                                      </p:cBhvr>
                                    </p:animEffect>
                                  </p:childTnLst>
                                </p:cTn>
                              </p:par>
                            </p:childTnLst>
                          </p:cTn>
                        </p:par>
                        <p:par>
                          <p:cTn id="26" fill="hold">
                            <p:stCondLst>
                              <p:cond delay="2500"/>
                            </p:stCondLst>
                            <p:childTnLst>
                              <p:par>
                                <p:cTn id="27" presetID="7" presetClass="entr" presetSubtype="4"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2000" fill="hold"/>
                                        <p:tgtEl>
                                          <p:spTgt spid="12"/>
                                        </p:tgtEl>
                                        <p:attrNameLst>
                                          <p:attrName>ppt_x</p:attrName>
                                        </p:attrNameLst>
                                      </p:cBhvr>
                                      <p:tavLst>
                                        <p:tav tm="0">
                                          <p:val>
                                            <p:strVal val="#ppt_x"/>
                                          </p:val>
                                        </p:tav>
                                        <p:tav tm="100000">
                                          <p:val>
                                            <p:strVal val="#ppt_x"/>
                                          </p:val>
                                        </p:tav>
                                      </p:tavLst>
                                    </p:anim>
                                    <p:anim calcmode="lin" valueType="num">
                                      <p:cBhvr additive="base">
                                        <p:cTn id="30" dur="2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hidden="1"/>
          <p:cNvSpPr>
            <a:spLocks noGrp="1"/>
          </p:cNvSpPr>
          <p:nvPr>
            <p:ph type="title"/>
          </p:nvPr>
        </p:nvSpPr>
        <p:spPr/>
        <p:txBody>
          <a:bodyPr/>
          <a:lstStyle/>
          <a:p>
            <a:r>
              <a:rPr lang="en-US" dirty="0" smtClean="0"/>
              <a:t> </a:t>
            </a:r>
            <a:endParaRPr lang="ru-RU" dirty="0"/>
          </a:p>
        </p:txBody>
      </p:sp>
      <p:pic>
        <p:nvPicPr>
          <p:cNvPr id="4" name="Содержимое 3" descr="20090621_eremenko____.8uw6enofsn40o8kk4w44kkscw.ejcuplo1l0oo0sk8c40s8osc4.th.jpeg"/>
          <p:cNvPicPr>
            <a:picLocks noGrp="1" noChangeAspect="1"/>
          </p:cNvPicPr>
          <p:nvPr>
            <p:ph sz="half" idx="1"/>
          </p:nvPr>
        </p:nvPicPr>
        <p:blipFill>
          <a:blip r:embed="rId3" cstate="screen"/>
          <a:stretch>
            <a:fillRect/>
          </a:stretch>
        </p:blipFill>
        <p:spPr>
          <a:xfrm>
            <a:off x="1071538" y="428604"/>
            <a:ext cx="2571736" cy="2040689"/>
          </a:xfrm>
        </p:spPr>
      </p:pic>
      <p:pic>
        <p:nvPicPr>
          <p:cNvPr id="1030" name="Picture 6" descr="C:\Documents and Settings\Admin\Мои документы\Откр_урок ВОВ\Фото\Фото для презент\3bb12e6608b3__.jpg"/>
          <p:cNvPicPr>
            <a:picLocks noChangeAspect="1" noChangeArrowheads="1"/>
          </p:cNvPicPr>
          <p:nvPr/>
        </p:nvPicPr>
        <p:blipFill>
          <a:blip r:embed="rId4" cstate="screen"/>
          <a:srcRect/>
          <a:stretch>
            <a:fillRect/>
          </a:stretch>
        </p:blipFill>
        <p:spPr bwMode="auto">
          <a:xfrm>
            <a:off x="1071538" y="3429000"/>
            <a:ext cx="1838912" cy="2100690"/>
          </a:xfrm>
          <a:prstGeom prst="rect">
            <a:avLst/>
          </a:prstGeom>
          <a:noFill/>
        </p:spPr>
      </p:pic>
      <p:pic>
        <p:nvPicPr>
          <p:cNvPr id="1031" name="Picture 7" descr="C:\Documents and Settings\Admin\Мои документы\Откр_урок ВОВ\Фото\Фото для презент\8c4c82d01b11.jpg"/>
          <p:cNvPicPr>
            <a:picLocks noChangeAspect="1" noChangeArrowheads="1"/>
          </p:cNvPicPr>
          <p:nvPr/>
        </p:nvPicPr>
        <p:blipFill>
          <a:blip r:embed="rId5" cstate="screen"/>
          <a:srcRect/>
          <a:stretch>
            <a:fillRect/>
          </a:stretch>
        </p:blipFill>
        <p:spPr bwMode="auto">
          <a:xfrm>
            <a:off x="5214942" y="428604"/>
            <a:ext cx="2669525" cy="2143140"/>
          </a:xfrm>
          <a:prstGeom prst="rect">
            <a:avLst/>
          </a:prstGeom>
          <a:noFill/>
        </p:spPr>
      </p:pic>
      <p:pic>
        <p:nvPicPr>
          <p:cNvPr id="9" name="Содержимое 8" descr="20090723_____t_26.dfn779ijkgoc8800k40044kgw.ejcuplo1l0oo0sk8c40s8osc4.th.jpeg"/>
          <p:cNvPicPr>
            <a:picLocks noGrp="1" noChangeAspect="1"/>
          </p:cNvPicPr>
          <p:nvPr>
            <p:ph sz="half" idx="2"/>
          </p:nvPr>
        </p:nvPicPr>
        <p:blipFill>
          <a:blip r:embed="rId6" cstate="email"/>
          <a:stretch>
            <a:fillRect/>
          </a:stretch>
        </p:blipFill>
        <p:spPr>
          <a:xfrm>
            <a:off x="4357687" y="3357563"/>
            <a:ext cx="3929090" cy="2309202"/>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dirty="0"/>
          </a:p>
        </p:txBody>
      </p:sp>
      <p:pic>
        <p:nvPicPr>
          <p:cNvPr id="31746" name="Picture 2" descr="http://ppt4web.ru/images/23/1699/218/img0.jpg"/>
          <p:cNvPicPr>
            <a:picLocks noChangeAspect="1" noChangeArrowheads="1"/>
          </p:cNvPicPr>
          <p:nvPr/>
        </p:nvPicPr>
        <p:blipFill>
          <a:blip r:embed="rId2"/>
          <a:srcRect/>
          <a:stretch>
            <a:fillRect/>
          </a:stretch>
        </p:blipFill>
        <p:spPr bwMode="auto">
          <a:xfrm>
            <a:off x="0" y="214290"/>
            <a:ext cx="9144000" cy="578647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30722" name="Picture 2" descr="http://fs1.ppt4web.ru/images/13951/92119/218/img0.jpg"/>
          <p:cNvPicPr>
            <a:picLocks noChangeAspect="1" noChangeArrowheads="1"/>
          </p:cNvPicPr>
          <p:nvPr/>
        </p:nvPicPr>
        <p:blipFill>
          <a:blip r:embed="rId2"/>
          <a:srcRect/>
          <a:stretch>
            <a:fillRect/>
          </a:stretch>
        </p:blipFill>
        <p:spPr bwMode="auto">
          <a:xfrm>
            <a:off x="214282" y="285728"/>
            <a:ext cx="8715436" cy="607223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ChangeArrowheads="1"/>
          </p:cNvSpPr>
          <p:nvPr/>
        </p:nvSpPr>
        <p:spPr bwMode="auto">
          <a:xfrm>
            <a:off x="0" y="214290"/>
            <a:ext cx="914400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a:t>
            </a: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he Great Patriotic War</a:t>
            </a:r>
            <a:r>
              <a:rPr kumimoji="0" lang="ru-RU"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Великая Отечественная война</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fascist</a:t>
            </a:r>
            <a:r>
              <a:rPr kumimoji="0" lang="ru-RU"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фашист  </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declaration</a:t>
            </a:r>
            <a:r>
              <a:rPr kumimoji="0" lang="ru-RU"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объявление   </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anniversary </a:t>
            </a:r>
            <a:r>
              <a:rPr kumimoji="0" lang="ru-RU"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годовщина </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deed </a:t>
            </a:r>
            <a:r>
              <a:rPr kumimoji="0" lang="ru-RU"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подвиг </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enemy </a:t>
            </a:r>
            <a:r>
              <a:rPr kumimoji="0" lang="ru-RU"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враг </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0"/>
            <a:ext cx="9144000"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US" sz="11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4 a.m. on June 22, 1941 fascist Germany invaded the USSR without the declaration of war. Hitler boasted that he would smash the Soviet Union in 5-6 weeks. But his plan didn’t realize. Our people </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defended </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their Motherland for 1418 days and </a:t>
            </a:r>
            <a:r>
              <a:rPr lang="en-US" sz="2800" dirty="0" smtClean="0">
                <a:latin typeface="Times New Roman" pitchFamily="18" charset="0"/>
                <a:ea typeface="Times New Roman" pitchFamily="18" charset="0"/>
                <a:cs typeface="Times New Roman" pitchFamily="18" charset="0"/>
              </a:rPr>
              <a:t>nights heroically. </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This war finished with the victory of the USSR on May 9, 1945. This year we’ll celebrate the </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72</a:t>
            </a:r>
            <a:r>
              <a:rPr kumimoji="0" lang="en-US" sz="28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th</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anniversary of this Great Victory. Now we are going to speak about the deeds of our people during the Great Patriotic War.</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a:t>
            </a:r>
            <a:r>
              <a:rPr kumimoji="0" lang="en-US"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When did the Great Patriotic War begin?</a:t>
            </a:r>
            <a:endParaRPr kumimoji="0" lang="ru-RU" sz="28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 When did it finish</a:t>
            </a:r>
            <a:r>
              <a:rPr kumimoji="0" lang="en-US"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a:t>
            </a:r>
          </a:p>
          <a:p>
            <a:pPr algn="just" eaLnBrk="0" fontAlgn="base" hangingPunct="0">
              <a:spcBef>
                <a:spcPct val="0"/>
              </a:spcBef>
              <a:spcAft>
                <a:spcPct val="0"/>
              </a:spcAft>
            </a:pPr>
            <a:r>
              <a:rPr lang="en-US" sz="2800" b="1" dirty="0" smtClean="0">
                <a:solidFill>
                  <a:srgbClr val="002060"/>
                </a:solidFill>
                <a:latin typeface="Times New Roman" pitchFamily="18" charset="0"/>
                <a:cs typeface="Times New Roman" pitchFamily="18" charset="0"/>
              </a:rPr>
              <a:t>3. What </a:t>
            </a:r>
            <a:r>
              <a:rPr lang="en-US" sz="2800" b="1" dirty="0" smtClean="0">
                <a:solidFill>
                  <a:srgbClr val="002060"/>
                </a:solidFill>
                <a:latin typeface="Times New Roman" pitchFamily="18" charset="0"/>
                <a:ea typeface="Times New Roman" pitchFamily="18" charset="0"/>
                <a:cs typeface="Times New Roman" pitchFamily="18" charset="0"/>
              </a:rPr>
              <a:t>heroes  </a:t>
            </a:r>
            <a:r>
              <a:rPr lang="en-US" sz="2800" b="1" dirty="0" smtClean="0">
                <a:solidFill>
                  <a:srgbClr val="002060"/>
                </a:solidFill>
                <a:latin typeface="Times New Roman" pitchFamily="18" charset="0"/>
                <a:ea typeface="Times New Roman" pitchFamily="18" charset="0"/>
                <a:cs typeface="Times New Roman" pitchFamily="18" charset="0"/>
              </a:rPr>
              <a:t>of the war do you know?</a:t>
            </a:r>
            <a:endParaRPr lang="ru-RU" sz="2800" b="1" dirty="0" smtClean="0">
              <a:solidFill>
                <a:srgbClr val="002060"/>
              </a:solidFill>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GB" sz="2800" b="1" dirty="0" smtClean="0">
                <a:solidFill>
                  <a:srgbClr val="002060"/>
                </a:solidFill>
                <a:latin typeface="Times New Roman" pitchFamily="18" charset="0"/>
                <a:ea typeface="Times New Roman" pitchFamily="18" charset="0"/>
                <a:cs typeface="Times New Roman" pitchFamily="18" charset="0"/>
              </a:rPr>
              <a:t>4. And </a:t>
            </a:r>
            <a:r>
              <a:rPr lang="en-US" sz="2800" b="1" dirty="0" smtClean="0">
                <a:solidFill>
                  <a:srgbClr val="002060"/>
                </a:solidFill>
                <a:latin typeface="Times New Roman" pitchFamily="18" charset="0"/>
                <a:ea typeface="Times New Roman" pitchFamily="18" charset="0"/>
                <a:cs typeface="Times New Roman" pitchFamily="18" charset="0"/>
              </a:rPr>
              <a:t>w</a:t>
            </a:r>
            <a:r>
              <a:rPr kumimoji="0" lang="en-US"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hat</a:t>
            </a:r>
            <a:r>
              <a:rPr kumimoji="0" lang="en-US" sz="28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young </a:t>
            </a:r>
            <a:r>
              <a:rPr kumimoji="0" lang="en-US"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heroes  of the war do </a:t>
            </a:r>
            <a:r>
              <a:rPr kumimoji="0" lang="en-US"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you know?</a:t>
            </a:r>
            <a:endParaRPr kumimoji="0" lang="ru-RU" sz="28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sz="2800" b="1" dirty="0" smtClean="0">
                <a:solidFill>
                  <a:srgbClr val="002060"/>
                </a:solidFill>
                <a:latin typeface="Times New Roman" pitchFamily="18" charset="0"/>
                <a:ea typeface="Times New Roman" pitchFamily="18" charset="0"/>
                <a:cs typeface="Times New Roman" pitchFamily="18" charset="0"/>
              </a:rPr>
              <a:t>5</a:t>
            </a:r>
            <a:r>
              <a:rPr kumimoji="0" lang="en-US"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What Hero cities do you know?</a:t>
            </a:r>
            <a:endParaRPr kumimoji="0" lang="ru-RU" sz="28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sz="2800" b="1" dirty="0" smtClean="0">
                <a:solidFill>
                  <a:srgbClr val="002060"/>
                </a:solidFill>
                <a:latin typeface="Times New Roman" pitchFamily="18" charset="0"/>
                <a:ea typeface="Times New Roman" pitchFamily="18" charset="0"/>
                <a:cs typeface="Times New Roman" pitchFamily="18" charset="0"/>
              </a:rPr>
              <a:t>6</a:t>
            </a:r>
            <a:r>
              <a:rPr kumimoji="0" lang="en-US"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How do we celebrate Victory Day?</a:t>
            </a:r>
            <a:endParaRPr kumimoji="0" lang="ru-RU" sz="28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Young Heroes</a:t>
            </a:r>
            <a:br>
              <a:rPr lang="en-US" dirty="0" smtClean="0"/>
            </a:br>
            <a:r>
              <a:rPr lang="en-US" dirty="0" smtClean="0">
                <a:solidFill>
                  <a:srgbClr val="0070C0"/>
                </a:solidFill>
              </a:rPr>
              <a:t>Marat </a:t>
            </a:r>
            <a:r>
              <a:rPr lang="en-US" dirty="0" err="1" smtClean="0">
                <a:solidFill>
                  <a:srgbClr val="0070C0"/>
                </a:solidFill>
              </a:rPr>
              <a:t>Kazey</a:t>
            </a:r>
            <a:endParaRPr lang="ru-RU" dirty="0">
              <a:solidFill>
                <a:srgbClr val="0070C0"/>
              </a:solidFill>
            </a:endParaRPr>
          </a:p>
        </p:txBody>
      </p:sp>
      <p:pic>
        <p:nvPicPr>
          <p:cNvPr id="15367" name="Picture 7"/>
          <p:cNvPicPr>
            <a:picLocks noGrp="1" noChangeAspect="1" noChangeArrowheads="1"/>
          </p:cNvPicPr>
          <p:nvPr>
            <p:ph sz="half" idx="1"/>
          </p:nvPr>
        </p:nvPicPr>
        <p:blipFill>
          <a:blip r:embed="rId3"/>
          <a:stretch>
            <a:fillRect/>
          </a:stretch>
        </p:blipFill>
        <p:spPr bwMode="auto">
          <a:xfrm>
            <a:off x="1214414" y="4143380"/>
            <a:ext cx="1004597" cy="1071570"/>
          </a:xfrm>
          <a:prstGeom prst="rect">
            <a:avLst/>
          </a:prstGeom>
          <a:noFill/>
          <a:ln w="9525">
            <a:noFill/>
            <a:miter lim="800000"/>
            <a:headEnd/>
            <a:tailEnd/>
          </a:ln>
          <a:effectLst/>
        </p:spPr>
      </p:pic>
      <p:sp>
        <p:nvSpPr>
          <p:cNvPr id="16" name="Содержимое 15"/>
          <p:cNvSpPr>
            <a:spLocks noGrp="1"/>
          </p:cNvSpPr>
          <p:nvPr>
            <p:ph sz="half" idx="2"/>
          </p:nvPr>
        </p:nvSpPr>
        <p:spPr>
          <a:xfrm>
            <a:off x="4648200" y="1600200"/>
            <a:ext cx="4210080" cy="4525963"/>
          </a:xfrm>
        </p:spPr>
        <p:txBody>
          <a:bodyPr>
            <a:normAutofit/>
          </a:bodyPr>
          <a:lstStyle/>
          <a:p>
            <a:pPr>
              <a:buNone/>
            </a:pPr>
            <a:r>
              <a:rPr lang="en-US" dirty="0" smtClean="0"/>
              <a:t>Wounded – </a:t>
            </a:r>
            <a:r>
              <a:rPr lang="ru-RU" dirty="0" smtClean="0"/>
              <a:t>раненый</a:t>
            </a:r>
          </a:p>
          <a:p>
            <a:pPr>
              <a:buNone/>
            </a:pPr>
            <a:r>
              <a:rPr lang="en-US" dirty="0" smtClean="0"/>
              <a:t>To c</a:t>
            </a:r>
            <a:r>
              <a:rPr lang="en-US" dirty="0" smtClean="0"/>
              <a:t>ure </a:t>
            </a:r>
            <a:r>
              <a:rPr lang="en-US" dirty="0" smtClean="0"/>
              <a:t>– </a:t>
            </a:r>
            <a:r>
              <a:rPr lang="ru-RU" dirty="0" smtClean="0"/>
              <a:t>лечить</a:t>
            </a:r>
            <a:endParaRPr lang="en-US" dirty="0" smtClean="0"/>
          </a:p>
          <a:p>
            <a:pPr>
              <a:buNone/>
            </a:pPr>
            <a:r>
              <a:rPr lang="en-US" dirty="0" smtClean="0"/>
              <a:t>Courage – </a:t>
            </a:r>
            <a:r>
              <a:rPr lang="ru-RU" dirty="0" smtClean="0"/>
              <a:t>мужество</a:t>
            </a:r>
            <a:endParaRPr lang="en-US" dirty="0" smtClean="0"/>
          </a:p>
          <a:p>
            <a:pPr>
              <a:buNone/>
            </a:pPr>
            <a:r>
              <a:rPr lang="en-US" dirty="0" smtClean="0"/>
              <a:t>Sabotage – </a:t>
            </a:r>
            <a:r>
              <a:rPr lang="ru-RU" dirty="0" smtClean="0"/>
              <a:t>диверсия</a:t>
            </a:r>
            <a:endParaRPr lang="en-US" dirty="0" smtClean="0"/>
          </a:p>
          <a:p>
            <a:pPr>
              <a:buNone/>
            </a:pPr>
            <a:r>
              <a:rPr lang="en-US" dirty="0" smtClean="0"/>
              <a:t>Posthumously-</a:t>
            </a:r>
            <a:r>
              <a:rPr lang="ru-RU" dirty="0" smtClean="0"/>
              <a:t>				</a:t>
            </a:r>
            <a:r>
              <a:rPr lang="en-US" dirty="0" smtClean="0"/>
              <a:t>п</a:t>
            </a:r>
            <a:r>
              <a:rPr lang="ru-RU" dirty="0" err="1" smtClean="0"/>
              <a:t>осмертно</a:t>
            </a:r>
            <a:endParaRPr lang="ru-RU" dirty="0" smtClean="0"/>
          </a:p>
          <a:p>
            <a:pPr>
              <a:buNone/>
            </a:pPr>
            <a:r>
              <a:rPr lang="ru-RU" dirty="0" smtClean="0"/>
              <a:t>С</a:t>
            </a:r>
            <a:r>
              <a:rPr lang="en-US" dirty="0" err="1" smtClean="0"/>
              <a:t>ombat</a:t>
            </a:r>
            <a:r>
              <a:rPr lang="en-US" dirty="0" smtClean="0"/>
              <a:t> merits- </a:t>
            </a:r>
            <a:r>
              <a:rPr lang="ru-RU" dirty="0" smtClean="0"/>
              <a:t>боевые заслуги</a:t>
            </a:r>
          </a:p>
          <a:p>
            <a:pPr>
              <a:buNone/>
            </a:pPr>
            <a:r>
              <a:rPr lang="en-US" dirty="0" smtClean="0"/>
              <a:t>For </a:t>
            </a:r>
            <a:r>
              <a:rPr lang="en-US" dirty="0" err="1" smtClean="0"/>
              <a:t>Valour</a:t>
            </a:r>
            <a:r>
              <a:rPr lang="en-US" dirty="0" smtClean="0"/>
              <a:t> – </a:t>
            </a:r>
            <a:r>
              <a:rPr lang="ru-RU" dirty="0" smtClean="0"/>
              <a:t>за отвагу</a:t>
            </a:r>
            <a:endParaRPr lang="ru-RU" dirty="0"/>
          </a:p>
        </p:txBody>
      </p:sp>
      <p:pic>
        <p:nvPicPr>
          <p:cNvPr id="15368" name="Picture 8"/>
          <p:cNvPicPr>
            <a:picLocks noChangeAspect="1" noChangeArrowheads="1"/>
          </p:cNvPicPr>
          <p:nvPr/>
        </p:nvPicPr>
        <p:blipFill>
          <a:blip r:embed="rId4"/>
          <a:srcRect/>
          <a:stretch>
            <a:fillRect/>
          </a:stretch>
        </p:blipFill>
        <p:spPr bwMode="auto">
          <a:xfrm>
            <a:off x="357158" y="4143381"/>
            <a:ext cx="605567" cy="1143008"/>
          </a:xfrm>
          <a:prstGeom prst="rect">
            <a:avLst/>
          </a:prstGeom>
          <a:noFill/>
          <a:ln w="9525">
            <a:noFill/>
            <a:miter lim="800000"/>
            <a:headEnd/>
            <a:tailEnd/>
          </a:ln>
          <a:effectLst/>
        </p:spPr>
      </p:pic>
      <p:pic>
        <p:nvPicPr>
          <p:cNvPr id="15370" name="Picture 10"/>
          <p:cNvPicPr>
            <a:picLocks noChangeAspect="1" noChangeArrowheads="1"/>
          </p:cNvPicPr>
          <p:nvPr/>
        </p:nvPicPr>
        <p:blipFill>
          <a:blip r:embed="rId5"/>
          <a:srcRect/>
          <a:stretch>
            <a:fillRect/>
          </a:stretch>
        </p:blipFill>
        <p:spPr bwMode="auto">
          <a:xfrm>
            <a:off x="2786051" y="4143381"/>
            <a:ext cx="582378" cy="1143008"/>
          </a:xfrm>
          <a:prstGeom prst="rect">
            <a:avLst/>
          </a:prstGeom>
          <a:noFill/>
          <a:ln w="9525">
            <a:noFill/>
            <a:miter lim="800000"/>
            <a:headEnd/>
            <a:tailEnd/>
          </a:ln>
        </p:spPr>
      </p:pic>
      <p:pic>
        <p:nvPicPr>
          <p:cNvPr id="15371" name="Picture 11"/>
          <p:cNvPicPr>
            <a:picLocks noChangeAspect="1" noChangeArrowheads="1"/>
          </p:cNvPicPr>
          <p:nvPr/>
        </p:nvPicPr>
        <p:blipFill>
          <a:blip r:embed="rId6"/>
          <a:srcRect/>
          <a:stretch>
            <a:fillRect/>
          </a:stretch>
        </p:blipFill>
        <p:spPr bwMode="auto">
          <a:xfrm>
            <a:off x="3643306" y="4143381"/>
            <a:ext cx="583076" cy="1071570"/>
          </a:xfrm>
          <a:prstGeom prst="rect">
            <a:avLst/>
          </a:prstGeom>
          <a:noFill/>
          <a:ln w="9525">
            <a:noFill/>
            <a:miter lim="800000"/>
            <a:headEnd/>
            <a:tailEnd/>
          </a:ln>
        </p:spPr>
      </p:pic>
      <p:pic>
        <p:nvPicPr>
          <p:cNvPr id="15372" name="Picture 12"/>
          <p:cNvPicPr>
            <a:picLocks noChangeAspect="1" noChangeArrowheads="1"/>
          </p:cNvPicPr>
          <p:nvPr/>
        </p:nvPicPr>
        <p:blipFill>
          <a:blip r:embed="rId7" cstate="screen"/>
          <a:srcRect/>
          <a:stretch>
            <a:fillRect/>
          </a:stretch>
        </p:blipFill>
        <p:spPr bwMode="auto">
          <a:xfrm>
            <a:off x="1285852" y="2000240"/>
            <a:ext cx="1857388" cy="15355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solidFill>
                  <a:srgbClr val="0070C0"/>
                </a:solidFill>
              </a:rPr>
              <a:t>Valentin</a:t>
            </a:r>
            <a:r>
              <a:rPr lang="en-US" dirty="0" smtClean="0">
                <a:solidFill>
                  <a:srgbClr val="0070C0"/>
                </a:solidFill>
              </a:rPr>
              <a:t> </a:t>
            </a:r>
            <a:r>
              <a:rPr lang="en-US" dirty="0" err="1" smtClean="0">
                <a:solidFill>
                  <a:srgbClr val="0070C0"/>
                </a:solidFill>
              </a:rPr>
              <a:t>Kotik</a:t>
            </a:r>
            <a:endParaRPr lang="ru-RU" dirty="0">
              <a:solidFill>
                <a:srgbClr val="0070C0"/>
              </a:solidFill>
            </a:endParaRPr>
          </a:p>
        </p:txBody>
      </p:sp>
      <p:sp>
        <p:nvSpPr>
          <p:cNvPr id="3" name="Содержимое 2"/>
          <p:cNvSpPr>
            <a:spLocks noGrp="1"/>
          </p:cNvSpPr>
          <p:nvPr>
            <p:ph sz="half" idx="1"/>
          </p:nvPr>
        </p:nvSpPr>
        <p:spPr/>
        <p:txBody>
          <a:bodyPr/>
          <a:lstStyle/>
          <a:p>
            <a:endParaRPr lang="ru-RU" dirty="0"/>
          </a:p>
        </p:txBody>
      </p:sp>
      <p:sp>
        <p:nvSpPr>
          <p:cNvPr id="4" name="Содержимое 3"/>
          <p:cNvSpPr>
            <a:spLocks noGrp="1"/>
          </p:cNvSpPr>
          <p:nvPr>
            <p:ph sz="half" idx="2"/>
          </p:nvPr>
        </p:nvSpPr>
        <p:spPr/>
        <p:txBody>
          <a:bodyPr/>
          <a:lstStyle/>
          <a:p>
            <a:pPr>
              <a:buNone/>
            </a:pPr>
            <a:r>
              <a:rPr lang="en-US" dirty="0" smtClean="0"/>
              <a:t>Scout – </a:t>
            </a:r>
            <a:r>
              <a:rPr lang="ru-RU" dirty="0" smtClean="0"/>
              <a:t>разведчик</a:t>
            </a:r>
            <a:endParaRPr lang="en-US" dirty="0" smtClean="0"/>
          </a:p>
          <a:p>
            <a:pPr>
              <a:buNone/>
            </a:pPr>
            <a:r>
              <a:rPr lang="en-GB" dirty="0" smtClean="0"/>
              <a:t>To p</a:t>
            </a:r>
            <a:r>
              <a:rPr lang="en-US" dirty="0" err="1" smtClean="0"/>
              <a:t>articipate</a:t>
            </a:r>
            <a:r>
              <a:rPr lang="en-US" dirty="0" smtClean="0"/>
              <a:t> </a:t>
            </a:r>
            <a:r>
              <a:rPr lang="en-US" dirty="0" smtClean="0"/>
              <a:t>– </a:t>
            </a:r>
            <a:r>
              <a:rPr lang="ru-RU" dirty="0" smtClean="0"/>
              <a:t>			участвовать</a:t>
            </a:r>
            <a:endParaRPr lang="en-US" dirty="0" smtClean="0"/>
          </a:p>
          <a:p>
            <a:pPr>
              <a:buNone/>
            </a:pPr>
            <a:r>
              <a:rPr lang="en-US" dirty="0" smtClean="0"/>
              <a:t>Wounded – </a:t>
            </a:r>
            <a:r>
              <a:rPr lang="ru-RU" dirty="0" smtClean="0"/>
              <a:t>раненый</a:t>
            </a:r>
          </a:p>
          <a:p>
            <a:pPr>
              <a:buNone/>
            </a:pPr>
            <a:r>
              <a:rPr lang="en-US" dirty="0" smtClean="0"/>
              <a:t>Posthumously</a:t>
            </a:r>
            <a:r>
              <a:rPr lang="ru-RU" dirty="0" smtClean="0"/>
              <a:t> - 			посмертно</a:t>
            </a:r>
            <a:endParaRPr lang="ru-RU" dirty="0"/>
          </a:p>
        </p:txBody>
      </p:sp>
      <p:pic>
        <p:nvPicPr>
          <p:cNvPr id="16386" name="Picture 2"/>
          <p:cNvPicPr>
            <a:picLocks noChangeAspect="1" noChangeArrowheads="1"/>
          </p:cNvPicPr>
          <p:nvPr/>
        </p:nvPicPr>
        <p:blipFill>
          <a:blip r:embed="rId3"/>
          <a:srcRect/>
          <a:stretch>
            <a:fillRect/>
          </a:stretch>
        </p:blipFill>
        <p:spPr bwMode="auto">
          <a:xfrm>
            <a:off x="571472" y="4786322"/>
            <a:ext cx="714380" cy="1348392"/>
          </a:xfrm>
          <a:prstGeom prst="rect">
            <a:avLst/>
          </a:prstGeom>
          <a:noFill/>
          <a:ln w="9525">
            <a:noFill/>
            <a:miter lim="800000"/>
            <a:headEnd/>
            <a:tailEnd/>
          </a:ln>
          <a:effectLst/>
        </p:spPr>
      </p:pic>
      <p:pic>
        <p:nvPicPr>
          <p:cNvPr id="16387" name="Picture 3"/>
          <p:cNvPicPr>
            <a:picLocks noChangeAspect="1" noChangeArrowheads="1"/>
          </p:cNvPicPr>
          <p:nvPr/>
        </p:nvPicPr>
        <p:blipFill>
          <a:blip r:embed="rId4" cstate="screen"/>
          <a:srcRect/>
          <a:stretch>
            <a:fillRect/>
          </a:stretch>
        </p:blipFill>
        <p:spPr bwMode="auto">
          <a:xfrm>
            <a:off x="1500166" y="4857760"/>
            <a:ext cx="642942" cy="1248379"/>
          </a:xfrm>
          <a:prstGeom prst="rect">
            <a:avLst/>
          </a:prstGeom>
          <a:noFill/>
          <a:ln w="9525">
            <a:noFill/>
            <a:miter lim="800000"/>
            <a:headEnd/>
            <a:tailEnd/>
          </a:ln>
          <a:effectLst/>
        </p:spPr>
      </p:pic>
      <p:pic>
        <p:nvPicPr>
          <p:cNvPr id="16388" name="Picture 4"/>
          <p:cNvPicPr>
            <a:picLocks noChangeAspect="1" noChangeArrowheads="1"/>
          </p:cNvPicPr>
          <p:nvPr/>
        </p:nvPicPr>
        <p:blipFill>
          <a:blip r:embed="rId5"/>
          <a:srcRect/>
          <a:stretch>
            <a:fillRect/>
          </a:stretch>
        </p:blipFill>
        <p:spPr bwMode="auto">
          <a:xfrm>
            <a:off x="2357422" y="5000636"/>
            <a:ext cx="1071793" cy="1143008"/>
          </a:xfrm>
          <a:prstGeom prst="rect">
            <a:avLst/>
          </a:prstGeom>
          <a:noFill/>
          <a:ln w="9525">
            <a:noFill/>
            <a:miter lim="800000"/>
            <a:headEnd/>
            <a:tailEnd/>
          </a:ln>
        </p:spPr>
      </p:pic>
      <p:pic>
        <p:nvPicPr>
          <p:cNvPr id="16389" name="Picture 5"/>
          <p:cNvPicPr>
            <a:picLocks noChangeAspect="1" noChangeArrowheads="1"/>
          </p:cNvPicPr>
          <p:nvPr/>
        </p:nvPicPr>
        <p:blipFill>
          <a:blip r:embed="rId6"/>
          <a:srcRect/>
          <a:stretch>
            <a:fillRect/>
          </a:stretch>
        </p:blipFill>
        <p:spPr bwMode="auto">
          <a:xfrm>
            <a:off x="3714744" y="4929198"/>
            <a:ext cx="714776" cy="1285884"/>
          </a:xfrm>
          <a:prstGeom prst="rect">
            <a:avLst/>
          </a:prstGeom>
          <a:noFill/>
          <a:ln w="9525">
            <a:noFill/>
            <a:miter lim="800000"/>
            <a:headEnd/>
            <a:tailEnd/>
          </a:ln>
        </p:spPr>
      </p:pic>
      <p:pic>
        <p:nvPicPr>
          <p:cNvPr id="16390" name="Picture 6"/>
          <p:cNvPicPr>
            <a:picLocks noChangeAspect="1" noChangeArrowheads="1"/>
          </p:cNvPicPr>
          <p:nvPr/>
        </p:nvPicPr>
        <p:blipFill>
          <a:blip r:embed="rId7"/>
          <a:srcRect/>
          <a:stretch>
            <a:fillRect/>
          </a:stretch>
        </p:blipFill>
        <p:spPr bwMode="auto">
          <a:xfrm>
            <a:off x="500034" y="1357298"/>
            <a:ext cx="3714776" cy="32861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solidFill>
                  <a:srgbClr val="0070C0"/>
                </a:solidFill>
              </a:rPr>
              <a:t>Volodya</a:t>
            </a:r>
            <a:r>
              <a:rPr lang="en-US" dirty="0" smtClean="0">
                <a:solidFill>
                  <a:srgbClr val="0070C0"/>
                </a:solidFill>
              </a:rPr>
              <a:t> </a:t>
            </a:r>
            <a:r>
              <a:rPr lang="en-US" dirty="0" err="1" smtClean="0">
                <a:solidFill>
                  <a:srgbClr val="0070C0"/>
                </a:solidFill>
              </a:rPr>
              <a:t>Dubinin</a:t>
            </a:r>
            <a:endParaRPr lang="ru-RU" dirty="0">
              <a:solidFill>
                <a:srgbClr val="0070C0"/>
              </a:solidFill>
            </a:endParaRPr>
          </a:p>
        </p:txBody>
      </p:sp>
      <p:sp>
        <p:nvSpPr>
          <p:cNvPr id="3" name="Содержимое 2"/>
          <p:cNvSpPr>
            <a:spLocks noGrp="1"/>
          </p:cNvSpPr>
          <p:nvPr>
            <p:ph sz="half" idx="1"/>
          </p:nvPr>
        </p:nvSpPr>
        <p:spPr/>
        <p:txBody>
          <a:bodyPr/>
          <a:lstStyle/>
          <a:p>
            <a:endParaRPr lang="ru-RU" dirty="0"/>
          </a:p>
        </p:txBody>
      </p:sp>
      <p:sp>
        <p:nvSpPr>
          <p:cNvPr id="4" name="Содержимое 3"/>
          <p:cNvSpPr>
            <a:spLocks noGrp="1"/>
          </p:cNvSpPr>
          <p:nvPr>
            <p:ph sz="half" idx="2"/>
          </p:nvPr>
        </p:nvSpPr>
        <p:spPr>
          <a:xfrm>
            <a:off x="4648200" y="1600200"/>
            <a:ext cx="4281518" cy="4525963"/>
          </a:xfrm>
        </p:spPr>
        <p:txBody>
          <a:bodyPr/>
          <a:lstStyle/>
          <a:p>
            <a:pPr>
              <a:buNone/>
            </a:pPr>
            <a:r>
              <a:rPr lang="en-US" dirty="0" smtClean="0"/>
              <a:t>Abandoned quarry- </a:t>
            </a:r>
            <a:r>
              <a:rPr lang="ru-RU" dirty="0" smtClean="0"/>
              <a:t>заброшенная каменоломня</a:t>
            </a:r>
            <a:endParaRPr lang="en-US" dirty="0" smtClean="0"/>
          </a:p>
          <a:p>
            <a:pPr>
              <a:buNone/>
            </a:pPr>
            <a:r>
              <a:rPr lang="en-US" dirty="0" smtClean="0"/>
              <a:t>Trod on –</a:t>
            </a:r>
            <a:r>
              <a:rPr lang="ru-RU" dirty="0" smtClean="0"/>
              <a:t> наступил на</a:t>
            </a:r>
            <a:r>
              <a:rPr lang="en-US" dirty="0" smtClean="0"/>
              <a:t> </a:t>
            </a:r>
          </a:p>
          <a:p>
            <a:pPr>
              <a:buNone/>
            </a:pPr>
            <a:r>
              <a:rPr lang="en-US" dirty="0" smtClean="0"/>
              <a:t>Mine</a:t>
            </a:r>
            <a:r>
              <a:rPr lang="ru-RU" dirty="0" smtClean="0"/>
              <a:t> - мина</a:t>
            </a:r>
            <a:endParaRPr lang="en-US" dirty="0" smtClean="0"/>
          </a:p>
          <a:p>
            <a:pPr>
              <a:buNone/>
            </a:pPr>
            <a:r>
              <a:rPr lang="en-US" dirty="0" smtClean="0"/>
              <a:t>Posthumously</a:t>
            </a:r>
            <a:r>
              <a:rPr lang="ru-RU" dirty="0" smtClean="0"/>
              <a:t> - 			посмертно</a:t>
            </a:r>
            <a:endParaRPr lang="ru-RU" dirty="0"/>
          </a:p>
        </p:txBody>
      </p:sp>
      <p:pic>
        <p:nvPicPr>
          <p:cNvPr id="17410" name="Picture 2"/>
          <p:cNvPicPr>
            <a:picLocks noChangeAspect="1" noChangeArrowheads="1"/>
          </p:cNvPicPr>
          <p:nvPr/>
        </p:nvPicPr>
        <p:blipFill>
          <a:blip r:embed="rId3"/>
          <a:srcRect/>
          <a:stretch>
            <a:fillRect/>
          </a:stretch>
        </p:blipFill>
        <p:spPr bwMode="auto">
          <a:xfrm>
            <a:off x="571472" y="1571612"/>
            <a:ext cx="3286148" cy="4500594"/>
          </a:xfrm>
          <a:prstGeom prst="rect">
            <a:avLst/>
          </a:prstGeom>
          <a:noFill/>
          <a:ln w="9525">
            <a:noFill/>
            <a:miter lim="800000"/>
            <a:headEnd/>
            <a:tailEnd/>
          </a:ln>
        </p:spPr>
      </p:pic>
      <p:pic>
        <p:nvPicPr>
          <p:cNvPr id="17411" name="Picture 3"/>
          <p:cNvPicPr>
            <a:picLocks noChangeAspect="1" noChangeArrowheads="1"/>
          </p:cNvPicPr>
          <p:nvPr/>
        </p:nvPicPr>
        <p:blipFill>
          <a:blip r:embed="rId4"/>
          <a:srcRect/>
          <a:stretch>
            <a:fillRect/>
          </a:stretch>
        </p:blipFill>
        <p:spPr bwMode="auto">
          <a:xfrm>
            <a:off x="4000496" y="4786322"/>
            <a:ext cx="1143008" cy="131826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solidFill>
                  <a:srgbClr val="0070C0"/>
                </a:solidFill>
              </a:rPr>
              <a:t>Lyonya</a:t>
            </a:r>
            <a:r>
              <a:rPr lang="en-US" dirty="0" smtClean="0">
                <a:solidFill>
                  <a:srgbClr val="0070C0"/>
                </a:solidFill>
              </a:rPr>
              <a:t> </a:t>
            </a:r>
            <a:r>
              <a:rPr lang="en-US" dirty="0" err="1" smtClean="0">
                <a:solidFill>
                  <a:srgbClr val="0070C0"/>
                </a:solidFill>
              </a:rPr>
              <a:t>Golikov</a:t>
            </a:r>
            <a:endParaRPr lang="ru-RU" dirty="0">
              <a:solidFill>
                <a:srgbClr val="0070C0"/>
              </a:solidFill>
            </a:endParaRPr>
          </a:p>
        </p:txBody>
      </p:sp>
      <p:sp>
        <p:nvSpPr>
          <p:cNvPr id="4" name="Содержимое 3"/>
          <p:cNvSpPr>
            <a:spLocks noGrp="1"/>
          </p:cNvSpPr>
          <p:nvPr>
            <p:ph sz="half" idx="2"/>
          </p:nvPr>
        </p:nvSpPr>
        <p:spPr/>
        <p:txBody>
          <a:bodyPr/>
          <a:lstStyle/>
          <a:p>
            <a:pPr>
              <a:buNone/>
            </a:pPr>
            <a:r>
              <a:rPr lang="en-US" dirty="0" smtClean="0"/>
              <a:t>Scout – </a:t>
            </a:r>
            <a:r>
              <a:rPr lang="ru-RU" dirty="0" smtClean="0"/>
              <a:t>разведчик</a:t>
            </a:r>
            <a:endParaRPr lang="en-US" dirty="0" smtClean="0"/>
          </a:p>
          <a:p>
            <a:pPr>
              <a:buNone/>
            </a:pPr>
            <a:r>
              <a:rPr lang="en-US" dirty="0" smtClean="0"/>
              <a:t>Railway – </a:t>
            </a:r>
            <a:r>
              <a:rPr lang="ru-RU" dirty="0" smtClean="0"/>
              <a:t>железная 			дорога</a:t>
            </a:r>
            <a:endParaRPr lang="en-US" dirty="0" smtClean="0"/>
          </a:p>
          <a:p>
            <a:pPr>
              <a:buNone/>
            </a:pPr>
            <a:r>
              <a:rPr lang="en-US" dirty="0" smtClean="0"/>
              <a:t>Store</a:t>
            </a:r>
            <a:r>
              <a:rPr lang="ru-RU" dirty="0" smtClean="0"/>
              <a:t> - склад</a:t>
            </a:r>
            <a:endParaRPr lang="en-US" dirty="0" smtClean="0"/>
          </a:p>
          <a:p>
            <a:pPr>
              <a:buNone/>
            </a:pPr>
            <a:r>
              <a:rPr lang="en-US" dirty="0" smtClean="0"/>
              <a:t>Lorries of </a:t>
            </a:r>
            <a:r>
              <a:rPr lang="en-US" dirty="0" err="1" smtClean="0"/>
              <a:t>amunition</a:t>
            </a:r>
            <a:r>
              <a:rPr lang="en-US" dirty="0" smtClean="0"/>
              <a:t> –</a:t>
            </a:r>
            <a:r>
              <a:rPr lang="ru-RU" dirty="0" smtClean="0"/>
              <a:t> 	грузовики с 	боеприпасами</a:t>
            </a:r>
            <a:r>
              <a:rPr lang="en-US" dirty="0" smtClean="0"/>
              <a:t> </a:t>
            </a:r>
          </a:p>
          <a:p>
            <a:pPr>
              <a:buNone/>
            </a:pPr>
            <a:r>
              <a:rPr lang="en-US" dirty="0" smtClean="0"/>
              <a:t>Posthumously - </a:t>
            </a:r>
            <a:r>
              <a:rPr lang="ru-RU" dirty="0" smtClean="0"/>
              <a:t>			посмертно</a:t>
            </a:r>
            <a:endParaRPr lang="ru-RU" dirty="0"/>
          </a:p>
        </p:txBody>
      </p:sp>
      <p:pic>
        <p:nvPicPr>
          <p:cNvPr id="18434" name="Рисунок 13" descr="E:\_Мои документы_E\_Анаит-2\Откр_урок ВОВ\Фото\Котик.jpeg"/>
          <p:cNvPicPr>
            <a:picLocks noChangeAspect="1" noChangeArrowheads="1"/>
          </p:cNvPicPr>
          <p:nvPr/>
        </p:nvPicPr>
        <p:blipFill>
          <a:blip r:embed="rId3"/>
          <a:srcRect/>
          <a:stretch>
            <a:fillRect/>
          </a:stretch>
        </p:blipFill>
        <p:spPr bwMode="auto">
          <a:xfrm>
            <a:off x="357158" y="1428736"/>
            <a:ext cx="1785950" cy="1888919"/>
          </a:xfrm>
          <a:prstGeom prst="rect">
            <a:avLst/>
          </a:prstGeom>
          <a:noFill/>
          <a:ln w="9525">
            <a:noFill/>
            <a:miter lim="800000"/>
            <a:headEnd/>
            <a:tailEnd/>
          </a:ln>
        </p:spPr>
      </p:pic>
      <p:pic>
        <p:nvPicPr>
          <p:cNvPr id="6" name="Picture 8"/>
          <p:cNvPicPr>
            <a:picLocks noGrp="1" noChangeAspect="1" noChangeArrowheads="1"/>
          </p:cNvPicPr>
          <p:nvPr>
            <p:ph sz="half" idx="1"/>
          </p:nvPr>
        </p:nvPicPr>
        <p:blipFill>
          <a:blip r:embed="rId4"/>
          <a:srcRect/>
          <a:stretch>
            <a:fillRect/>
          </a:stretch>
        </p:blipFill>
        <p:spPr bwMode="auto">
          <a:xfrm>
            <a:off x="357158" y="4357694"/>
            <a:ext cx="643415" cy="1214446"/>
          </a:xfrm>
          <a:prstGeom prst="rect">
            <a:avLst/>
          </a:prstGeom>
          <a:noFill/>
          <a:ln w="9525">
            <a:noFill/>
            <a:miter lim="800000"/>
            <a:headEnd/>
            <a:tailEnd/>
          </a:ln>
          <a:effectLst/>
        </p:spPr>
      </p:pic>
      <p:pic>
        <p:nvPicPr>
          <p:cNvPr id="18435" name="Picture 3"/>
          <p:cNvPicPr>
            <a:picLocks noChangeAspect="1" noChangeArrowheads="1"/>
          </p:cNvPicPr>
          <p:nvPr/>
        </p:nvPicPr>
        <p:blipFill>
          <a:blip r:embed="rId5"/>
          <a:srcRect/>
          <a:stretch>
            <a:fillRect/>
          </a:stretch>
        </p:blipFill>
        <p:spPr bwMode="auto">
          <a:xfrm>
            <a:off x="1428728" y="4357695"/>
            <a:ext cx="991047" cy="1143008"/>
          </a:xfrm>
          <a:prstGeom prst="rect">
            <a:avLst/>
          </a:prstGeom>
          <a:noFill/>
          <a:ln w="9525">
            <a:noFill/>
            <a:miter lim="800000"/>
            <a:headEnd/>
            <a:tailEnd/>
          </a:ln>
          <a:effectLst/>
        </p:spPr>
      </p:pic>
      <p:pic>
        <p:nvPicPr>
          <p:cNvPr id="18436" name="Picture 4"/>
          <p:cNvPicPr>
            <a:picLocks noChangeAspect="1" noChangeArrowheads="1"/>
          </p:cNvPicPr>
          <p:nvPr/>
        </p:nvPicPr>
        <p:blipFill>
          <a:blip r:embed="rId6" cstate="screen"/>
          <a:srcRect/>
          <a:stretch>
            <a:fillRect/>
          </a:stretch>
        </p:blipFill>
        <p:spPr bwMode="auto">
          <a:xfrm>
            <a:off x="3000365" y="4286256"/>
            <a:ext cx="588674" cy="1143008"/>
          </a:xfrm>
          <a:prstGeom prst="rect">
            <a:avLst/>
          </a:prstGeom>
          <a:noFill/>
          <a:ln w="9525">
            <a:noFill/>
            <a:miter lim="800000"/>
            <a:headEnd/>
            <a:tailEnd/>
          </a:ln>
          <a:effectLst/>
        </p:spPr>
      </p:pic>
      <p:pic>
        <p:nvPicPr>
          <p:cNvPr id="18437" name="Picture 5"/>
          <p:cNvPicPr>
            <a:picLocks noChangeAspect="1" noChangeArrowheads="1"/>
          </p:cNvPicPr>
          <p:nvPr/>
        </p:nvPicPr>
        <p:blipFill>
          <a:blip r:embed="rId7"/>
          <a:srcRect/>
          <a:stretch>
            <a:fillRect/>
          </a:stretch>
        </p:blipFill>
        <p:spPr bwMode="auto">
          <a:xfrm>
            <a:off x="4000497" y="4286256"/>
            <a:ext cx="582378" cy="1143008"/>
          </a:xfrm>
          <a:prstGeom prst="rect">
            <a:avLst/>
          </a:prstGeom>
          <a:noFill/>
          <a:ln w="9525">
            <a:noFill/>
            <a:miter lim="800000"/>
            <a:headEnd/>
            <a:tailEnd/>
          </a:ln>
        </p:spPr>
      </p:pic>
      <p:pic>
        <p:nvPicPr>
          <p:cNvPr id="9" name="Рисунок 13" descr="E:\_Мои документы_E\_Анаит-2\Откр_урок ВОВ\Фото\Котик.jpeg"/>
          <p:cNvPicPr>
            <a:picLocks noChangeAspect="1" noChangeArrowheads="1"/>
          </p:cNvPicPr>
          <p:nvPr/>
        </p:nvPicPr>
        <p:blipFill>
          <a:blip r:embed="rId3"/>
          <a:srcRect/>
          <a:stretch>
            <a:fillRect/>
          </a:stretch>
        </p:blipFill>
        <p:spPr bwMode="auto">
          <a:xfrm>
            <a:off x="357156" y="1428736"/>
            <a:ext cx="2643207" cy="2786082"/>
          </a:xfrm>
          <a:prstGeom prst="rect">
            <a:avLst/>
          </a:prstGeom>
          <a:noFill/>
          <a:ln w="9525">
            <a:noFill/>
            <a:miter lim="800000"/>
            <a:headEnd/>
            <a:tailEnd/>
          </a:ln>
        </p:spPr>
      </p:pic>
      <p:pic>
        <p:nvPicPr>
          <p:cNvPr id="10" name="Picture 8"/>
          <p:cNvPicPr>
            <a:picLocks noChangeAspect="1" noChangeArrowheads="1"/>
          </p:cNvPicPr>
          <p:nvPr/>
        </p:nvPicPr>
        <p:blipFill>
          <a:blip r:embed="rId4"/>
          <a:srcRect/>
          <a:stretch>
            <a:fillRect/>
          </a:stretch>
        </p:blipFill>
        <p:spPr bwMode="auto">
          <a:xfrm>
            <a:off x="357157" y="4357694"/>
            <a:ext cx="643415" cy="1214446"/>
          </a:xfrm>
          <a:prstGeom prst="rect">
            <a:avLst/>
          </a:prstGeom>
          <a:noFill/>
          <a:ln w="9525">
            <a:noFill/>
            <a:miter lim="800000"/>
            <a:headEnd/>
            <a:tailEnd/>
          </a:ln>
          <a:effectLst/>
        </p:spPr>
      </p:pic>
      <p:pic>
        <p:nvPicPr>
          <p:cNvPr id="11" name="Picture 3"/>
          <p:cNvPicPr>
            <a:picLocks noChangeAspect="1" noChangeArrowheads="1"/>
          </p:cNvPicPr>
          <p:nvPr/>
        </p:nvPicPr>
        <p:blipFill>
          <a:blip r:embed="rId5"/>
          <a:srcRect/>
          <a:stretch>
            <a:fillRect/>
          </a:stretch>
        </p:blipFill>
        <p:spPr bwMode="auto">
          <a:xfrm>
            <a:off x="1428727" y="4357695"/>
            <a:ext cx="991047" cy="1143008"/>
          </a:xfrm>
          <a:prstGeom prst="rect">
            <a:avLst/>
          </a:prstGeom>
          <a:noFill/>
          <a:ln w="9525">
            <a:noFill/>
            <a:miter lim="800000"/>
            <a:headEnd/>
            <a:tailEnd/>
          </a:ln>
          <a:effectLst/>
        </p:spPr>
      </p:pic>
      <p:pic>
        <p:nvPicPr>
          <p:cNvPr id="12" name="Picture 4"/>
          <p:cNvPicPr>
            <a:picLocks noChangeAspect="1" noChangeArrowheads="1"/>
          </p:cNvPicPr>
          <p:nvPr/>
        </p:nvPicPr>
        <p:blipFill>
          <a:blip r:embed="rId6" cstate="screen"/>
          <a:srcRect/>
          <a:stretch>
            <a:fillRect/>
          </a:stretch>
        </p:blipFill>
        <p:spPr bwMode="auto">
          <a:xfrm>
            <a:off x="3000364" y="4286256"/>
            <a:ext cx="588674" cy="114300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solidFill>
                  <a:srgbClr val="0070C0"/>
                </a:solidFill>
              </a:rPr>
              <a:t>Zina</a:t>
            </a:r>
            <a:r>
              <a:rPr lang="en-US" dirty="0" smtClean="0">
                <a:solidFill>
                  <a:srgbClr val="0070C0"/>
                </a:solidFill>
              </a:rPr>
              <a:t> </a:t>
            </a:r>
            <a:r>
              <a:rPr lang="en-US" dirty="0" err="1" smtClean="0">
                <a:solidFill>
                  <a:srgbClr val="0070C0"/>
                </a:solidFill>
              </a:rPr>
              <a:t>Portnova</a:t>
            </a:r>
            <a:endParaRPr lang="ru-RU" dirty="0">
              <a:solidFill>
                <a:srgbClr val="0070C0"/>
              </a:solidFill>
            </a:endParaRPr>
          </a:p>
        </p:txBody>
      </p:sp>
      <p:sp>
        <p:nvSpPr>
          <p:cNvPr id="4" name="Содержимое 3"/>
          <p:cNvSpPr>
            <a:spLocks noGrp="1"/>
          </p:cNvSpPr>
          <p:nvPr>
            <p:ph sz="half" idx="2"/>
          </p:nvPr>
        </p:nvSpPr>
        <p:spPr>
          <a:xfrm>
            <a:off x="4648200" y="1600200"/>
            <a:ext cx="4210080" cy="4525963"/>
          </a:xfrm>
        </p:spPr>
        <p:txBody>
          <a:bodyPr/>
          <a:lstStyle/>
          <a:p>
            <a:pPr>
              <a:buNone/>
            </a:pPr>
            <a:r>
              <a:rPr lang="en-US" dirty="0" smtClean="0"/>
              <a:t>Distribute leaflets – </a:t>
            </a:r>
            <a:r>
              <a:rPr lang="ru-RU" dirty="0" smtClean="0"/>
              <a:t>распространять 			листовки</a:t>
            </a:r>
            <a:endParaRPr lang="en-US" dirty="0" smtClean="0"/>
          </a:p>
          <a:p>
            <a:pPr>
              <a:buNone/>
            </a:pPr>
            <a:r>
              <a:rPr lang="en-US" dirty="0" smtClean="0"/>
              <a:t>Sabotage – </a:t>
            </a:r>
            <a:r>
              <a:rPr lang="ru-RU" dirty="0" smtClean="0"/>
              <a:t>диверсия</a:t>
            </a:r>
            <a:endParaRPr lang="en-US" dirty="0" smtClean="0"/>
          </a:p>
          <a:p>
            <a:pPr>
              <a:buNone/>
            </a:pPr>
            <a:r>
              <a:rPr lang="en-US" dirty="0" smtClean="0"/>
              <a:t>Interrogation – </a:t>
            </a:r>
            <a:r>
              <a:rPr lang="ru-RU" dirty="0" smtClean="0"/>
              <a:t>				допрос</a:t>
            </a:r>
            <a:endParaRPr lang="en-US" dirty="0" smtClean="0"/>
          </a:p>
          <a:p>
            <a:pPr>
              <a:buNone/>
            </a:pPr>
            <a:r>
              <a:rPr lang="en-US" dirty="0" smtClean="0"/>
              <a:t>Execute – </a:t>
            </a:r>
            <a:r>
              <a:rPr lang="ru-RU" dirty="0" smtClean="0"/>
              <a:t>казнить</a:t>
            </a:r>
            <a:endParaRPr lang="en-US" dirty="0" smtClean="0"/>
          </a:p>
          <a:p>
            <a:pPr>
              <a:buNone/>
            </a:pPr>
            <a:r>
              <a:rPr lang="en-US" dirty="0" smtClean="0"/>
              <a:t>Jail </a:t>
            </a:r>
            <a:r>
              <a:rPr lang="ru-RU" dirty="0" smtClean="0"/>
              <a:t> - тюрьма</a:t>
            </a:r>
            <a:endParaRPr lang="ru-RU" dirty="0"/>
          </a:p>
        </p:txBody>
      </p:sp>
      <p:pic>
        <p:nvPicPr>
          <p:cNvPr id="19458" name="Picture 2"/>
          <p:cNvPicPr>
            <a:picLocks noGrp="1" noChangeAspect="1" noChangeArrowheads="1"/>
          </p:cNvPicPr>
          <p:nvPr>
            <p:ph sz="half" idx="1"/>
          </p:nvPr>
        </p:nvPicPr>
        <p:blipFill>
          <a:blip r:embed="rId3"/>
          <a:srcRect/>
          <a:stretch>
            <a:fillRect/>
          </a:stretch>
        </p:blipFill>
        <p:spPr bwMode="auto">
          <a:xfrm>
            <a:off x="714348" y="1714488"/>
            <a:ext cx="2571768" cy="3857652"/>
          </a:xfrm>
          <a:prstGeom prst="rect">
            <a:avLst/>
          </a:prstGeom>
          <a:noFill/>
          <a:ln w="9525">
            <a:noFill/>
            <a:miter lim="800000"/>
            <a:headEnd/>
            <a:tailEnd/>
          </a:ln>
        </p:spPr>
      </p:pic>
      <p:pic>
        <p:nvPicPr>
          <p:cNvPr id="7" name="Picture 8"/>
          <p:cNvPicPr>
            <a:picLocks noChangeAspect="1" noChangeArrowheads="1"/>
          </p:cNvPicPr>
          <p:nvPr/>
        </p:nvPicPr>
        <p:blipFill>
          <a:blip r:embed="rId4"/>
          <a:srcRect/>
          <a:stretch>
            <a:fillRect/>
          </a:stretch>
        </p:blipFill>
        <p:spPr bwMode="auto">
          <a:xfrm>
            <a:off x="3357554" y="4429133"/>
            <a:ext cx="567719" cy="107157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зина портнова скачать"/>
          <p:cNvPicPr>
            <a:picLocks noChangeAspect="1" noChangeArrowheads="1"/>
          </p:cNvPicPr>
          <p:nvPr/>
        </p:nvPicPr>
        <p:blipFill>
          <a:blip r:embed="rId2"/>
          <a:srcRect/>
          <a:stretch>
            <a:fillRect/>
          </a:stretch>
        </p:blipFill>
        <p:spPr bwMode="auto">
          <a:xfrm>
            <a:off x="785786" y="214290"/>
            <a:ext cx="7715304" cy="664371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0"/>
            <a:ext cx="9144000"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Not only grown-ups defended our country during the war. There were many young heroes who gave their lives for the Motherland. One of them was </a:t>
            </a:r>
            <a:r>
              <a:rPr kumimoji="0" lang="en-US" sz="3200" b="0" i="1"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Zina</a:t>
            </a:r>
            <a:r>
              <a:rPr kumimoji="0" lang="en-US" sz="3200" b="0"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en-US" sz="3200" b="0" i="1"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Portnova</a:t>
            </a:r>
            <a:r>
              <a:rPr kumimoji="0" lang="en-US" sz="3200" b="0"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a:t>
            </a:r>
            <a:endParaRPr kumimoji="0" lang="ru-RU" sz="32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ROMASHKA</a:t>
            </a:r>
            <a:endParaRPr kumimoji="0" lang="ru-RU" sz="32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Before the war </a:t>
            </a:r>
            <a:r>
              <a:rPr kumimoji="0" lang="en-US" sz="32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Zina</a:t>
            </a:r>
            <a:r>
              <a:rPr kumimoji="0" lang="en-US" sz="32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or </a:t>
            </a:r>
            <a:r>
              <a:rPr kumimoji="0" lang="en-US" sz="32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Romashka</a:t>
            </a:r>
            <a:r>
              <a:rPr kumimoji="0" lang="en-US" sz="32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as the partisans called her, was a school girl. She lived in Leningrad.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When the summer holidays of 1941 came, </a:t>
            </a:r>
            <a:r>
              <a:rPr kumimoji="0" lang="en-US" sz="32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Zina</a:t>
            </a:r>
            <a:r>
              <a:rPr kumimoji="0" lang="en-US" sz="32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who was 14 years old at that time, went together with her younger sister to a village near Vitebsk, to their grandmother. The war broke out. </a:t>
            </a:r>
            <a:r>
              <a:rPr kumimoji="0" lang="en-US" sz="32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Zina</a:t>
            </a:r>
            <a:r>
              <a:rPr kumimoji="0" lang="en-US" sz="32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and her sister could not come back to Leningrad. They stayed in the village. </a:t>
            </a:r>
            <a:r>
              <a:rPr kumimoji="0" lang="en-US" sz="32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Zina</a:t>
            </a:r>
            <a:r>
              <a:rPr kumimoji="0" lang="en-US" sz="32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decided to do all she could to help her people. Soon she joined a partisan unit.</a:t>
            </a:r>
            <a:r>
              <a:rPr kumimoji="0" lang="ru-RU" sz="3200" b="0" i="0" u="none" strike="noStrike" cap="none" normalizeH="0" baseline="0" dirty="0" smtClean="0">
                <a:ln>
                  <a:noFill/>
                </a:ln>
                <a:solidFill>
                  <a:srgbClr val="002060"/>
                </a:solidFill>
                <a:effectLst/>
                <a:latin typeface="Times New Roman" pitchFamily="18" charset="0"/>
                <a:cs typeface="Times New Roman" pitchFamily="18" charset="0"/>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0" y="0"/>
            <a:ext cx="9144000"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32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Zina</a:t>
            </a: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was very brave girl. She spread leaflets among the villagers, she told them about the heroic fight near Moscow. (p.3)</a:t>
            </a:r>
            <a:endParaRPr kumimoji="0" lang="ru-RU" sz="32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In 1942 the partisans destroyed the railways and bridges of the enemy and </a:t>
            </a:r>
            <a:r>
              <a:rPr kumimoji="0" lang="en-US" sz="32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Zina</a:t>
            </a: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took part in it too. She learned to shoot very well.</a:t>
            </a:r>
            <a:endParaRPr kumimoji="0" lang="ru-RU" sz="32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The fascist officers were looking for the partisans. In 1943 they caught some partisans. </a:t>
            </a:r>
            <a:r>
              <a:rPr kumimoji="0" lang="en-US" sz="32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Zina</a:t>
            </a: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was among them. They beat her, but she didn’t say anything.</a:t>
            </a:r>
            <a:endParaRPr kumimoji="0" lang="ru-RU" sz="32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“Where are the partisans?” shouted the officer. </a:t>
            </a:r>
            <a:r>
              <a:rPr kumimoji="0" lang="en-US" sz="32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Zina</a:t>
            </a: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did not say a word. Again they beat her bitterly and again the officer shouted: “Where are the partisans?” </a:t>
            </a:r>
            <a:endParaRPr kumimoji="0" lang="en-US" sz="32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0"/>
            <a:ext cx="9144000"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just"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Zina</a:t>
            </a: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was looking into the officer’s face, but she said nothing.</a:t>
            </a:r>
            <a:r>
              <a:rPr lang="en-GB" sz="3200" b="1" dirty="0">
                <a:solidFill>
                  <a:srgbClr val="002060"/>
                </a:solidFill>
                <a:latin typeface="Times New Roman" pitchFamily="18" charset="0"/>
                <a:ea typeface="Times New Roman" pitchFamily="18" charset="0"/>
                <a:cs typeface="Times New Roman" pitchFamily="18" charset="0"/>
              </a:rPr>
              <a:t> </a:t>
            </a:r>
            <a:endParaRPr lang="en-GB" sz="3200" b="1" dirty="0" smtClean="0">
              <a:solidFill>
                <a:srgbClr val="002060"/>
              </a:solidFill>
              <a:latin typeface="Times New Roman" pitchFamily="18" charset="0"/>
              <a:ea typeface="Times New Roman" pitchFamily="18"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Suddenly </a:t>
            </a:r>
            <a:r>
              <a:rPr kumimoji="0" lang="en-US" sz="32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Zina</a:t>
            </a: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saw a revolver on officer’s table. She quickly took it up and shot the officer. Then she jumped out into the yard and ran across the garden to the river that was near the house. She was a good swimmer and she hoped to swim across the river to the other bank where she knew the partisans were. But the fascist soldiers were running after her. They caught her at the river.</a:t>
            </a:r>
            <a:r>
              <a:rPr lang="en-GB" sz="3200" b="1" dirty="0">
                <a:solidFill>
                  <a:srgbClr val="002060"/>
                </a:solidFill>
                <a:latin typeface="Times New Roman" pitchFamily="18" charset="0"/>
                <a:ea typeface="Times New Roman" pitchFamily="18" charset="0"/>
                <a:cs typeface="Times New Roman" pitchFamily="18" charset="0"/>
              </a:rPr>
              <a:t> </a:t>
            </a: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The young partisan perished but did not surrender. She died for the happiness of the people. </a:t>
            </a:r>
            <a:endParaRPr kumimoji="0" lang="ru-RU" sz="32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11430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Now one of the streets in St. </a:t>
            </a:r>
            <a:r>
              <a:rPr kumimoji="0" lang="en-US" sz="32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Petersburgh</a:t>
            </a:r>
            <a:r>
              <a:rPr kumimoji="0" lang="en-US"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is named after her.   </a:t>
            </a:r>
            <a:endParaRPr kumimoji="0" lang="en-US" sz="32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0"/>
            <a:ext cx="9144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just"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The war was broke out – </a:t>
            </a:r>
            <a:r>
              <a:rPr kumimoji="0" lang="ru-RU"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Разразилась</a:t>
            </a:r>
            <a:r>
              <a:rPr kumimoji="0" lang="en-US"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война</a:t>
            </a:r>
            <a:r>
              <a:rPr kumimoji="0" lang="en-US"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3200" b="1"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1430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She spread leaflets among the villagers</a:t>
            </a:r>
            <a:r>
              <a:rPr kumimoji="0" lang="ru-RU"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 Она распространяла листовки среди жителей      деревни.</a:t>
            </a:r>
            <a:endParaRPr kumimoji="0" lang="ru-RU" sz="3200" b="1"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1430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bitterly – </a:t>
            </a:r>
            <a:r>
              <a:rPr kumimoji="0" lang="ru-RU"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жестоко</a:t>
            </a:r>
            <a:r>
              <a:rPr kumimoji="0" lang="en-US"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endParaRPr kumimoji="0" lang="ru-RU" sz="3200" b="1"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1430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perished but did not surrender – </a:t>
            </a:r>
            <a:r>
              <a:rPr kumimoji="0" lang="ru-RU"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погибла</a:t>
            </a:r>
            <a:r>
              <a:rPr kumimoji="0" lang="en-US"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но</a:t>
            </a:r>
            <a:r>
              <a:rPr kumimoji="0" lang="en-US"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не</a:t>
            </a:r>
            <a:r>
              <a:rPr kumimoji="0" lang="en-US"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3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сдалась</a:t>
            </a:r>
            <a:endParaRPr kumimoji="0" lang="ru-RU" sz="3200" b="1"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1430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1. How did the partisans call </a:t>
            </a:r>
            <a:r>
              <a:rPr kumimoji="0" lang="en-US" sz="3200" b="1" i="0" u="none" strike="noStrike" cap="none" normalizeH="0" baseline="0" dirty="0" err="1" smtClean="0">
                <a:ln>
                  <a:noFill/>
                </a:ln>
                <a:solidFill>
                  <a:srgbClr val="0070C0"/>
                </a:solidFill>
                <a:effectLst/>
                <a:latin typeface="Times New Roman" pitchFamily="18" charset="0"/>
                <a:ea typeface="Times New Roman" pitchFamily="18" charset="0"/>
                <a:cs typeface="Times New Roman" pitchFamily="18" charset="0"/>
              </a:rPr>
              <a:t>Zina</a:t>
            </a:r>
            <a:r>
              <a:rPr kumimoji="0" lang="en-US"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err="1" smtClean="0">
                <a:ln>
                  <a:noFill/>
                </a:ln>
                <a:solidFill>
                  <a:srgbClr val="0070C0"/>
                </a:solidFill>
                <a:effectLst/>
                <a:latin typeface="Times New Roman" pitchFamily="18" charset="0"/>
                <a:ea typeface="Times New Roman" pitchFamily="18" charset="0"/>
                <a:cs typeface="Times New Roman" pitchFamily="18" charset="0"/>
              </a:rPr>
              <a:t>Portnova</a:t>
            </a:r>
            <a:r>
              <a:rPr kumimoji="0" lang="en-US"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a:t>
            </a:r>
            <a:endParaRPr kumimoji="0" lang="ru-RU" sz="3200" b="1"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11430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2. How old was she when the war began?</a:t>
            </a:r>
            <a:endParaRPr kumimoji="0" lang="ru-RU" sz="3200" b="1"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11430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3. What did she do to help the people during the war?</a:t>
            </a:r>
            <a:endParaRPr kumimoji="0" lang="ru-RU" sz="3200" b="1"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11430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4. When did </a:t>
            </a:r>
            <a:r>
              <a:rPr kumimoji="0" lang="en-US" sz="3200" b="1" i="0" u="none" strike="noStrike" cap="none" normalizeH="0" baseline="0" dirty="0" err="1" smtClean="0">
                <a:ln>
                  <a:noFill/>
                </a:ln>
                <a:solidFill>
                  <a:srgbClr val="0070C0"/>
                </a:solidFill>
                <a:effectLst/>
                <a:latin typeface="Times New Roman" pitchFamily="18" charset="0"/>
                <a:ea typeface="Times New Roman" pitchFamily="18" charset="0"/>
                <a:cs typeface="Times New Roman" pitchFamily="18" charset="0"/>
              </a:rPr>
              <a:t>Zina</a:t>
            </a:r>
            <a:r>
              <a:rPr kumimoji="0" lang="en-US"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perish?</a:t>
            </a:r>
            <a:endParaRPr kumimoji="0" lang="ru-RU" sz="3200" b="1"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11430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5. What other young heroes do you know?</a:t>
            </a:r>
            <a:endParaRPr kumimoji="0" lang="en-US" sz="3200" b="1" i="0" u="none" strike="noStrike" cap="none" normalizeH="0" baseline="0" dirty="0" smtClean="0">
              <a:ln>
                <a:noFill/>
              </a:ln>
              <a:solidFill>
                <a:srgbClr val="0070C0"/>
              </a:solidFill>
              <a:effectLst/>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upload.wikimedia.org/wikipedia/commons/thumb/2/28/Zinaida_Portnov%D0%B0.jpg/260px-Zinaida_Portnov%D0%B0.jpg"/>
          <p:cNvPicPr>
            <a:picLocks noChangeAspect="1" noChangeArrowheads="1"/>
          </p:cNvPicPr>
          <p:nvPr/>
        </p:nvPicPr>
        <p:blipFill>
          <a:blip r:embed="rId2"/>
          <a:srcRect/>
          <a:stretch>
            <a:fillRect/>
          </a:stretch>
        </p:blipFill>
        <p:spPr bwMode="auto">
          <a:xfrm>
            <a:off x="155574" y="214290"/>
            <a:ext cx="8702705" cy="642942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0" y="0"/>
            <a:ext cx="9144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32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What do you know about </a:t>
            </a:r>
            <a:r>
              <a:rPr kumimoji="0" lang="en-US" sz="32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Victory </a:t>
            </a:r>
            <a:r>
              <a:rPr kumimoji="0" lang="en-US" sz="32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Day?</a:t>
            </a:r>
            <a:endParaRPr kumimoji="0" lang="ru-RU" sz="32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1" u="none" strike="noStrike" cap="none" normalizeH="0" baseline="0" dirty="0" smtClean="0">
                <a:ln>
                  <a:noFill/>
                </a:ln>
                <a:solidFill>
                  <a:schemeClr val="accent2"/>
                </a:solidFill>
                <a:effectLst/>
                <a:latin typeface="Times New Roman" pitchFamily="18" charset="0"/>
                <a:ea typeface="Times New Roman" pitchFamily="18" charset="0"/>
                <a:cs typeface="Times New Roman" pitchFamily="18" charset="0"/>
              </a:rPr>
              <a:t>Fill in the words: war, peace, Patriotic, memory, heroes, </a:t>
            </a:r>
            <a:r>
              <a:rPr kumimoji="0" lang="en-US" sz="3200" b="1" i="1" u="none" strike="noStrike" cap="none" normalizeH="0" baseline="0" dirty="0" err="1" smtClean="0">
                <a:ln>
                  <a:noFill/>
                </a:ln>
                <a:solidFill>
                  <a:schemeClr val="accent2"/>
                </a:solidFill>
                <a:effectLst/>
                <a:latin typeface="Times New Roman" pitchFamily="18" charset="0"/>
                <a:ea typeface="Times New Roman" pitchFamily="18" charset="0"/>
                <a:cs typeface="Times New Roman" pitchFamily="18" charset="0"/>
              </a:rPr>
              <a:t>honour</a:t>
            </a:r>
            <a:r>
              <a:rPr kumimoji="0" lang="en-US" sz="3200" b="1" i="1" u="none" strike="noStrike" cap="none" normalizeH="0" baseline="0" dirty="0" smtClean="0">
                <a:ln>
                  <a:noFill/>
                </a:ln>
                <a:solidFill>
                  <a:schemeClr val="accent2"/>
                </a:solidFill>
                <a:effectLst/>
                <a:latin typeface="Times New Roman" pitchFamily="18" charset="0"/>
                <a:ea typeface="Times New Roman" pitchFamily="18" charset="0"/>
                <a:cs typeface="Times New Roman" pitchFamily="18" charset="0"/>
              </a:rPr>
              <a:t>.</a:t>
            </a:r>
            <a:endParaRPr kumimoji="0" lang="ru-RU" sz="3200" b="1" i="0" u="none" strike="noStrike" cap="none" normalizeH="0" baseline="0" dirty="0" smtClean="0">
              <a:ln>
                <a:noFill/>
              </a:ln>
              <a:solidFill>
                <a:schemeClr val="accent2"/>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7030A0"/>
                </a:solidFill>
                <a:effectLst/>
                <a:latin typeface="Times New Roman" pitchFamily="18" charset="0"/>
                <a:ea typeface="Times New Roman" pitchFamily="18" charset="0"/>
                <a:cs typeface="Times New Roman" pitchFamily="18" charset="0"/>
              </a:rPr>
              <a:t>1. The Great … War began in 1941. It was over in 1945. 2. People all over the world were happy when the … was over. 3. The people of the whole world are against war, they want … 4. A lot of Soviet people became real … during the Great Patriotic War. 5. We shall never forget the names of the war heroes, they will live in our … for ever. 6. As a tradition Russian people go to the memorials and monuments to … the memory of the war heroes on Victory Day.</a:t>
            </a:r>
            <a:endParaRPr kumimoji="0" lang="en-US" sz="3200" b="1" i="0" u="none" strike="noStrike" cap="none" normalizeH="0" baseline="0" dirty="0" smtClean="0">
              <a:ln>
                <a:noFill/>
              </a:ln>
              <a:solidFill>
                <a:srgbClr val="7030A0"/>
              </a:solidFill>
              <a:effectLst/>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0"/>
            <a:ext cx="8715436" cy="6986528"/>
          </a:xfrm>
          <a:prstGeom prst="rect">
            <a:avLst/>
          </a:prstGeom>
        </p:spPr>
        <p:txBody>
          <a:bodyPr wrap="square">
            <a:spAutoFit/>
          </a:bodyPr>
          <a:lstStyle/>
          <a:p>
            <a:r>
              <a:rPr lang="en-US" sz="3200" b="1" dirty="0">
                <a:solidFill>
                  <a:srgbClr val="0070C0"/>
                </a:solidFill>
                <a:latin typeface="Times New Roman" pitchFamily="18" charset="0"/>
                <a:cs typeface="Times New Roman" pitchFamily="18" charset="0"/>
              </a:rPr>
              <a:t>Every year War veterans in large cities and small villages come together to celebrate Victory Day. They traditionally go to the War memorials to </a:t>
            </a:r>
            <a:r>
              <a:rPr lang="en-US" sz="3200" b="1" dirty="0" err="1">
                <a:solidFill>
                  <a:srgbClr val="0070C0"/>
                </a:solidFill>
                <a:latin typeface="Times New Roman" pitchFamily="18" charset="0"/>
                <a:cs typeface="Times New Roman" pitchFamily="18" charset="0"/>
              </a:rPr>
              <a:t>honour</a:t>
            </a:r>
            <a:r>
              <a:rPr lang="en-US" sz="3200" b="1" dirty="0">
                <a:solidFill>
                  <a:srgbClr val="0070C0"/>
                </a:solidFill>
                <a:latin typeface="Times New Roman" pitchFamily="18" charset="0"/>
                <a:cs typeface="Times New Roman" pitchFamily="18" charset="0"/>
              </a:rPr>
              <a:t> the memory of war heroes. But the numbers of veterans become fewer from year to year. Time takes that historic day farther away from us, but we always must remember it because it is closely related with our grandparents or great grandparents who did all to bring this victory closer. Our country lost more than 40 </a:t>
            </a:r>
            <a:r>
              <a:rPr lang="en-US" sz="3200" b="1" dirty="0" smtClean="0">
                <a:solidFill>
                  <a:srgbClr val="0070C0"/>
                </a:solidFill>
                <a:latin typeface="Times New Roman" pitchFamily="18" charset="0"/>
                <a:cs typeface="Times New Roman" pitchFamily="18" charset="0"/>
              </a:rPr>
              <a:t>million </a:t>
            </a:r>
            <a:r>
              <a:rPr lang="en-US" sz="3200" b="1" dirty="0">
                <a:solidFill>
                  <a:srgbClr val="0070C0"/>
                </a:solidFill>
                <a:latin typeface="Times New Roman" pitchFamily="18" charset="0"/>
                <a:cs typeface="Times New Roman" pitchFamily="18" charset="0"/>
              </a:rPr>
              <a:t>of people in that war and saved the world from fascism. We should never forget those who gave their lives for our Motherland. </a:t>
            </a:r>
            <a:endParaRPr lang="ru-RU" sz="3200" b="1" dirty="0">
              <a:solidFill>
                <a:srgbClr val="0070C0"/>
              </a:solidFill>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endParaRPr lang="ru-RU" dirty="0"/>
          </a:p>
        </p:txBody>
      </p:sp>
      <p:sp>
        <p:nvSpPr>
          <p:cNvPr id="10" name="Содержимое 9"/>
          <p:cNvSpPr>
            <a:spLocks noGrp="1"/>
          </p:cNvSpPr>
          <p:nvPr>
            <p:ph sz="half" idx="1"/>
          </p:nvPr>
        </p:nvSpPr>
        <p:spPr>
          <a:xfrm>
            <a:off x="214282" y="571480"/>
            <a:ext cx="4281518" cy="5554683"/>
          </a:xfrm>
        </p:spPr>
        <p:txBody>
          <a:bodyPr>
            <a:normAutofit/>
          </a:bodyPr>
          <a:lstStyle/>
          <a:p>
            <a:pPr algn="ctr">
              <a:buNone/>
            </a:pPr>
            <a:r>
              <a:rPr lang="en-US" sz="3200" b="1" dirty="0" smtClean="0">
                <a:solidFill>
                  <a:srgbClr val="FF0000"/>
                </a:solidFill>
                <a:latin typeface="Times New Roman" pitchFamily="18" charset="0"/>
                <a:cs typeface="Times New Roman" pitchFamily="18" charset="0"/>
              </a:rPr>
              <a:t>What helped our people to win?</a:t>
            </a:r>
          </a:p>
          <a:p>
            <a:pPr>
              <a:buNone/>
            </a:pPr>
            <a:endParaRPr lang="ru-RU" b="1" dirty="0" smtClean="0">
              <a:latin typeface="Times New Roman" pitchFamily="18" charset="0"/>
              <a:cs typeface="Times New Roman" pitchFamily="18" charset="0"/>
            </a:endParaRPr>
          </a:p>
          <a:p>
            <a:pPr>
              <a:buNone/>
            </a:pPr>
            <a:r>
              <a:rPr lang="en-US" sz="3200" b="1" dirty="0" smtClean="0">
                <a:latin typeface="Times New Roman" pitchFamily="18" charset="0"/>
                <a:cs typeface="Times New Roman" pitchFamily="18" charset="0"/>
              </a:rPr>
              <a:t>Courageous</a:t>
            </a:r>
            <a:r>
              <a:rPr lang="ru-RU" sz="3200" b="1" dirty="0" smtClean="0">
                <a:latin typeface="Times New Roman" pitchFamily="18" charset="0"/>
                <a:cs typeface="Times New Roman" pitchFamily="18" charset="0"/>
              </a:rPr>
              <a:t> -храбрый, мужественный</a:t>
            </a:r>
            <a:endParaRPr lang="en-US" sz="3200" b="1" dirty="0" smtClean="0">
              <a:latin typeface="Times New Roman" pitchFamily="18" charset="0"/>
              <a:cs typeface="Times New Roman" pitchFamily="18" charset="0"/>
            </a:endParaRPr>
          </a:p>
          <a:p>
            <a:pPr>
              <a:buNone/>
            </a:pPr>
            <a:r>
              <a:rPr lang="en-US" sz="3200" b="1" dirty="0" smtClean="0">
                <a:latin typeface="Times New Roman" pitchFamily="18" charset="0"/>
                <a:cs typeface="Times New Roman" pitchFamily="18" charset="0"/>
              </a:rPr>
              <a:t>Brave</a:t>
            </a:r>
            <a:r>
              <a:rPr lang="ru-RU" sz="3200" b="1" dirty="0" smtClean="0">
                <a:latin typeface="Times New Roman" pitchFamily="18" charset="0"/>
                <a:cs typeface="Times New Roman" pitchFamily="18" charset="0"/>
              </a:rPr>
              <a:t> – смелый, храбрый</a:t>
            </a:r>
            <a:endParaRPr lang="en-US" sz="3200" b="1" dirty="0" smtClean="0">
              <a:latin typeface="Times New Roman" pitchFamily="18" charset="0"/>
              <a:cs typeface="Times New Roman" pitchFamily="18" charset="0"/>
            </a:endParaRPr>
          </a:p>
          <a:p>
            <a:pPr>
              <a:buNone/>
            </a:pPr>
            <a:r>
              <a:rPr lang="en-US" sz="3200" b="1" dirty="0" smtClean="0">
                <a:latin typeface="Times New Roman" pitchFamily="18" charset="0"/>
                <a:cs typeface="Times New Roman" pitchFamily="18" charset="0"/>
              </a:rPr>
              <a:t>Motherland –</a:t>
            </a:r>
            <a:r>
              <a:rPr lang="ru-RU" sz="3200" b="1" dirty="0" smtClean="0">
                <a:latin typeface="Times New Roman" pitchFamily="18" charset="0"/>
                <a:cs typeface="Times New Roman" pitchFamily="18" charset="0"/>
              </a:rPr>
              <a:t> Родина</a:t>
            </a:r>
            <a:r>
              <a:rPr lang="en-US" sz="3200" b="1" dirty="0" smtClean="0">
                <a:latin typeface="Times New Roman" pitchFamily="18" charset="0"/>
                <a:cs typeface="Times New Roman" pitchFamily="18" charset="0"/>
              </a:rPr>
              <a:t> </a:t>
            </a:r>
          </a:p>
          <a:p>
            <a:pPr>
              <a:buNone/>
            </a:pPr>
            <a:r>
              <a:rPr lang="en-US" sz="3200" b="1" dirty="0" smtClean="0">
                <a:latin typeface="Times New Roman" pitchFamily="18" charset="0"/>
                <a:cs typeface="Times New Roman" pitchFamily="18" charset="0"/>
              </a:rPr>
              <a:t>Under the yoke of</a:t>
            </a:r>
            <a:r>
              <a:rPr lang="ru-RU" sz="3200" b="1" dirty="0" smtClean="0">
                <a:latin typeface="Times New Roman" pitchFamily="18" charset="0"/>
                <a:cs typeface="Times New Roman" pitchFamily="18" charset="0"/>
              </a:rPr>
              <a:t> – под игом</a:t>
            </a:r>
            <a:endParaRPr lang="en-US" sz="3200" b="1" dirty="0" smtClean="0">
              <a:latin typeface="Times New Roman" pitchFamily="18" charset="0"/>
              <a:cs typeface="Times New Roman" pitchFamily="18" charset="0"/>
            </a:endParaRPr>
          </a:p>
          <a:p>
            <a:pPr>
              <a:buNone/>
            </a:pPr>
            <a:endParaRPr lang="en-US" sz="3200" dirty="0" smtClean="0"/>
          </a:p>
        </p:txBody>
      </p:sp>
      <p:sp>
        <p:nvSpPr>
          <p:cNvPr id="11" name="Содержимое 10"/>
          <p:cNvSpPr>
            <a:spLocks noGrp="1"/>
          </p:cNvSpPr>
          <p:nvPr>
            <p:ph sz="half" idx="2"/>
          </p:nvPr>
        </p:nvSpPr>
        <p:spPr>
          <a:xfrm>
            <a:off x="4572000" y="500042"/>
            <a:ext cx="4038600" cy="5554683"/>
          </a:xfrm>
        </p:spPr>
        <p:txBody>
          <a:bodyPr>
            <a:noAutofit/>
          </a:bodyPr>
          <a:lstStyle/>
          <a:p>
            <a:pPr algn="ctr">
              <a:buNone/>
            </a:pPr>
            <a:r>
              <a:rPr lang="en-US" sz="3200" b="1" dirty="0" smtClean="0">
                <a:solidFill>
                  <a:srgbClr val="FF0000"/>
                </a:solidFill>
                <a:latin typeface="Times New Roman" pitchFamily="18" charset="0"/>
                <a:cs typeface="Times New Roman" pitchFamily="18" charset="0"/>
              </a:rPr>
              <a:t>What did the victory give us?</a:t>
            </a:r>
            <a:endParaRPr lang="ru-RU" sz="3200" b="1" dirty="0" smtClean="0">
              <a:solidFill>
                <a:srgbClr val="FF0000"/>
              </a:solidFill>
              <a:latin typeface="Times New Roman" pitchFamily="18" charset="0"/>
              <a:cs typeface="Times New Roman" pitchFamily="18" charset="0"/>
            </a:endParaRPr>
          </a:p>
          <a:p>
            <a:pPr>
              <a:buNone/>
            </a:pPr>
            <a:r>
              <a:rPr lang="en-US" sz="3200" b="1" dirty="0" smtClean="0">
                <a:latin typeface="Times New Roman" pitchFamily="18" charset="0"/>
                <a:cs typeface="Times New Roman" pitchFamily="18" charset="0"/>
              </a:rPr>
              <a:t>To be glad/happy, full of joy</a:t>
            </a:r>
          </a:p>
          <a:p>
            <a:pPr>
              <a:buNone/>
            </a:pPr>
            <a:r>
              <a:rPr lang="en-US" sz="3200" b="1" dirty="0" smtClean="0">
                <a:latin typeface="Times New Roman" pitchFamily="18" charset="0"/>
                <a:cs typeface="Times New Roman" pitchFamily="18" charset="0"/>
              </a:rPr>
              <a:t>Careless, carefree – </a:t>
            </a:r>
            <a:r>
              <a:rPr lang="ru-RU" sz="3200" b="1" dirty="0" smtClean="0">
                <a:latin typeface="Times New Roman" pitchFamily="18" charset="0"/>
                <a:cs typeface="Times New Roman" pitchFamily="18" charset="0"/>
              </a:rPr>
              <a:t>беззаботный</a:t>
            </a:r>
            <a:endParaRPr lang="en-US" sz="3200" b="1" dirty="0" smtClean="0">
              <a:latin typeface="Times New Roman" pitchFamily="18" charset="0"/>
              <a:cs typeface="Times New Roman" pitchFamily="18" charset="0"/>
            </a:endParaRPr>
          </a:p>
          <a:p>
            <a:pPr>
              <a:buNone/>
            </a:pPr>
            <a:r>
              <a:rPr lang="en-US" sz="3200" b="1" dirty="0" err="1" smtClean="0">
                <a:latin typeface="Times New Roman" pitchFamily="18" charset="0"/>
                <a:cs typeface="Times New Roman" pitchFamily="18" charset="0"/>
              </a:rPr>
              <a:t>Honour</a:t>
            </a:r>
            <a:r>
              <a:rPr lang="en-US" sz="3200" b="1" dirty="0" smtClean="0">
                <a:latin typeface="Times New Roman" pitchFamily="18" charset="0"/>
                <a:cs typeface="Times New Roman" pitchFamily="18" charset="0"/>
              </a:rPr>
              <a:t> the memory of fallen heroes  –</a:t>
            </a:r>
            <a:r>
              <a:rPr lang="ru-RU" sz="3200" b="1" dirty="0" smtClean="0">
                <a:latin typeface="Times New Roman" pitchFamily="18" charset="0"/>
                <a:cs typeface="Times New Roman" pitchFamily="18" charset="0"/>
              </a:rPr>
              <a:t> чтить память погибших героев</a:t>
            </a:r>
            <a:endParaRPr lang="en-US" sz="3200" b="1" dirty="0" smtClean="0">
              <a:latin typeface="Times New Roman" pitchFamily="18" charset="0"/>
              <a:cs typeface="Times New Roman" pitchFamily="18" charset="0"/>
            </a:endParaRPr>
          </a:p>
          <a:p>
            <a:pPr>
              <a:buNone/>
            </a:pPr>
            <a:r>
              <a:rPr lang="en-US" sz="3200" b="1" dirty="0" smtClean="0">
                <a:latin typeface="Times New Roman" pitchFamily="18" charset="0"/>
                <a:cs typeface="Times New Roman" pitchFamily="18" charset="0"/>
              </a:rPr>
              <a:t>Peace –</a:t>
            </a:r>
            <a:r>
              <a:rPr lang="ru-RU" sz="3200" b="1" dirty="0" smtClean="0">
                <a:latin typeface="Times New Roman" pitchFamily="18" charset="0"/>
                <a:cs typeface="Times New Roman" pitchFamily="18" charset="0"/>
              </a:rPr>
              <a:t> мир</a:t>
            </a:r>
          </a:p>
          <a:p>
            <a:pPr>
              <a:buNone/>
            </a:pPr>
            <a:r>
              <a:rPr lang="en-US" sz="3200" b="1" dirty="0" smtClean="0">
                <a:latin typeface="Times New Roman" pitchFamily="18" charset="0"/>
                <a:cs typeface="Times New Roman" pitchFamily="18" charset="0"/>
              </a:rPr>
              <a:t>Defend - </a:t>
            </a:r>
            <a:r>
              <a:rPr lang="ru-RU" sz="3200" b="1" dirty="0" smtClean="0">
                <a:latin typeface="Times New Roman" pitchFamily="18" charset="0"/>
                <a:cs typeface="Times New Roman" pitchFamily="18" charset="0"/>
              </a:rPr>
              <a:t>защищать</a:t>
            </a:r>
            <a:endParaRPr lang="ru-RU" sz="3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Users\1\Downloads\513084d42f.jpg"/>
          <p:cNvPicPr>
            <a:picLocks noChangeAspect="1" noChangeArrowheads="1"/>
          </p:cNvPicPr>
          <p:nvPr/>
        </p:nvPicPr>
        <p:blipFill>
          <a:blip r:embed="rId2"/>
          <a:srcRect/>
          <a:stretch>
            <a:fillRect/>
          </a:stretch>
        </p:blipFill>
        <p:spPr bwMode="auto">
          <a:xfrm>
            <a:off x="357158" y="571480"/>
            <a:ext cx="8072494" cy="6000791"/>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0" y="0"/>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VICTORY DAY</a:t>
            </a:r>
            <a:endParaRPr kumimoji="0" lang="ru-RU" sz="3200" b="1" i="0" u="none" strike="noStrike" cap="none" normalizeH="0" baseline="0" dirty="0" smtClean="0">
              <a:ln>
                <a:noFill/>
              </a:ln>
              <a:solidFill>
                <a:srgbClr val="C0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3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ninth of May,</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The heart of spring…</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Of peace on Earth,</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Of joyous Spring</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All people sing</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voices ring.</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everyone is gay</a:t>
            </a:r>
            <a:endParaRPr kumimoji="0" 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On such a glorious day! </a:t>
            </a:r>
            <a:endParaRPr kumimoji="0" lang="en-US" sz="32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Victory_flowers"/>
          <p:cNvPicPr>
            <a:picLocks noChangeAspect="1" noChangeArrowheads="1"/>
          </p:cNvPicPr>
          <p:nvPr/>
        </p:nvPicPr>
        <p:blipFill>
          <a:blip r:embed="rId2"/>
          <a:srcRect/>
          <a:stretch>
            <a:fillRect/>
          </a:stretch>
        </p:blipFill>
        <p:spPr bwMode="auto">
          <a:xfrm>
            <a:off x="857224" y="285728"/>
            <a:ext cx="7766061" cy="5786477"/>
          </a:xfrm>
          <a:prstGeom prst="rect">
            <a:avLst/>
          </a:prstGeom>
          <a:noFill/>
        </p:spPr>
      </p:pic>
      <p:sp>
        <p:nvSpPr>
          <p:cNvPr id="3" name="Прямоугольник 2"/>
          <p:cNvSpPr/>
          <p:nvPr/>
        </p:nvSpPr>
        <p:spPr>
          <a:xfrm>
            <a:off x="714348" y="6072206"/>
            <a:ext cx="7929618" cy="646331"/>
          </a:xfrm>
          <a:prstGeom prst="rect">
            <a:avLst/>
          </a:prstGeom>
        </p:spPr>
        <p:txBody>
          <a:bodyPr wrap="square">
            <a:spAutoFit/>
          </a:bodyPr>
          <a:lstStyle/>
          <a:p>
            <a:r>
              <a:rPr kumimoji="0" lang="en-US" sz="3600" b="1" i="0" u="none" strike="noStrike" cap="none" normalizeH="0" baseline="0" dirty="0" smtClean="0">
                <a:ln>
                  <a:noFill/>
                </a:ln>
                <a:solidFill>
                  <a:srgbClr val="7030A0"/>
                </a:solidFill>
                <a:effectLst/>
                <a:latin typeface="Times New Roman" pitchFamily="18" charset="0"/>
                <a:ea typeface="Times New Roman" pitchFamily="18" charset="0"/>
                <a:cs typeface="Times New Roman" pitchFamily="18" charset="0"/>
              </a:rPr>
              <a:t>We</a:t>
            </a:r>
            <a:r>
              <a:rPr kumimoji="0" lang="en-US" sz="3600" b="1" i="0" u="none" strike="noStrike" cap="none" normalizeH="0" dirty="0" smtClean="0">
                <a:ln>
                  <a:noFill/>
                </a:ln>
                <a:solidFill>
                  <a:srgbClr val="7030A0"/>
                </a:solidFill>
                <a:effectLst/>
                <a:latin typeface="Times New Roman" pitchFamily="18" charset="0"/>
                <a:ea typeface="Times New Roman" pitchFamily="18" charset="0"/>
                <a:cs typeface="Times New Roman" pitchFamily="18" charset="0"/>
              </a:rPr>
              <a:t> will </a:t>
            </a:r>
            <a:r>
              <a:rPr lang="en-US" sz="3600" b="1" dirty="0" smtClean="0">
                <a:solidFill>
                  <a:srgbClr val="7030A0"/>
                </a:solidFill>
                <a:latin typeface="Times New Roman" pitchFamily="18" charset="0"/>
                <a:ea typeface="Times New Roman" pitchFamily="18" charset="0"/>
                <a:cs typeface="Times New Roman" pitchFamily="18" charset="0"/>
              </a:rPr>
              <a:t>always remember </a:t>
            </a:r>
            <a:r>
              <a:rPr lang="en-GB" sz="3600" b="1" smtClean="0">
                <a:solidFill>
                  <a:srgbClr val="7030A0"/>
                </a:solidFill>
                <a:latin typeface="Times New Roman" pitchFamily="18" charset="0"/>
                <a:ea typeface="Times New Roman" pitchFamily="18" charset="0"/>
                <a:cs typeface="Times New Roman" pitchFamily="18" charset="0"/>
              </a:rPr>
              <a:t>our</a:t>
            </a:r>
            <a:r>
              <a:rPr lang="en-US" sz="3600" b="1" smtClean="0">
                <a:solidFill>
                  <a:srgbClr val="7030A0"/>
                </a:solidFill>
                <a:latin typeface="Times New Roman" pitchFamily="18" charset="0"/>
                <a:ea typeface="Times New Roman" pitchFamily="18" charset="0"/>
                <a:cs typeface="Times New Roman" pitchFamily="18" charset="0"/>
              </a:rPr>
              <a:t> </a:t>
            </a:r>
            <a:r>
              <a:rPr lang="en-US" sz="3600" b="1" dirty="0" smtClean="0">
                <a:solidFill>
                  <a:srgbClr val="7030A0"/>
                </a:solidFill>
                <a:latin typeface="Times New Roman" pitchFamily="18" charset="0"/>
                <a:ea typeface="Times New Roman" pitchFamily="18" charset="0"/>
                <a:cs typeface="Times New Roman" pitchFamily="18" charset="0"/>
              </a:rPr>
              <a:t>heroes</a:t>
            </a:r>
            <a:r>
              <a:rPr lang="en-US" sz="3600" b="1" dirty="0">
                <a:solidFill>
                  <a:srgbClr val="7030A0"/>
                </a:solidFill>
                <a:latin typeface="Times New Roman" pitchFamily="18" charset="0"/>
                <a:ea typeface="Times New Roman" pitchFamily="18" charset="0"/>
                <a:cs typeface="Times New Roman" pitchFamily="18" charset="0"/>
              </a:rPr>
              <a:t>!</a:t>
            </a:r>
            <a:endParaRPr lang="ru-RU" sz="3600" b="1" dirty="0">
              <a:solidFill>
                <a:srgbClr val="7030A0"/>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317</TotalTime>
  <Words>1091</Words>
  <Application>Microsoft Office PowerPoint</Application>
  <PresentationFormat>Экран (4:3)</PresentationFormat>
  <Paragraphs>109</Paragraphs>
  <Slides>25</Slides>
  <Notes>7</Notes>
  <HiddenSlides>0</HiddenSlides>
  <MMClips>1</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Слайд 1</vt:lpstr>
      <vt:lpstr> </vt:lpstr>
      <vt:lpstr>Слайд 3</vt:lpstr>
      <vt:lpstr> </vt:lpstr>
      <vt:lpstr>Слайд 5</vt:lpstr>
      <vt:lpstr>Слайд 6</vt:lpstr>
      <vt:lpstr>Слайд 7</vt:lpstr>
      <vt:lpstr>Слайд 8</vt:lpstr>
      <vt:lpstr>Young Heroes Marat Kazey</vt:lpstr>
      <vt:lpstr>Valentin Kotik</vt:lpstr>
      <vt:lpstr>Volodya Dubinin</vt:lpstr>
      <vt:lpstr>Lyonya Golikov</vt:lpstr>
      <vt:lpstr>Zina Portnova</vt:lpstr>
      <vt:lpstr>Слайд 14</vt:lpstr>
      <vt:lpstr>Слайд 15</vt:lpstr>
      <vt:lpstr>Слайд 16</vt:lpstr>
      <vt:lpstr>Слайд 17</vt:lpstr>
      <vt:lpstr>Слайд 18</vt:lpstr>
      <vt:lpstr>Слайд 19</vt:lpstr>
      <vt:lpstr>Слайд 20</vt:lpstr>
      <vt:lpstr>Слайд 21</vt:lpstr>
      <vt:lpstr> </vt:lpstr>
      <vt:lpstr>Слайд 23</vt:lpstr>
      <vt:lpstr>Слайд 24</vt:lpstr>
      <vt:lpstr>Слайд 25</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1</cp:lastModifiedBy>
  <cp:revision>32</cp:revision>
  <dcterms:created xsi:type="dcterms:W3CDTF">2015-02-16T15:49:34Z</dcterms:created>
  <dcterms:modified xsi:type="dcterms:W3CDTF">2017-02-26T14:06:20Z</dcterms:modified>
</cp:coreProperties>
</file>