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3" r:id="rId3"/>
    <p:sldId id="264" r:id="rId4"/>
    <p:sldId id="265" r:id="rId5"/>
    <p:sldId id="262" r:id="rId6"/>
    <p:sldId id="267" r:id="rId7"/>
    <p:sldId id="268" r:id="rId8"/>
    <p:sldId id="266" r:id="rId9"/>
    <p:sldId id="27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CC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E95D3-D9CE-4E80-99E4-BE4B1A2C31FE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9BB30-9AC2-47E9-9DE4-7500ED403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3E7C2-5FDE-484C-B283-DE1248BB4A87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EACE1-521C-4BEA-AB09-797544E8C5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0BE8-9BE3-4400-A170-C11200563208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C3578-B74A-4284-A856-F04FC40BB3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85626-6531-4DE2-809F-9CEA0A842B3A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0FA84-FB5C-40CF-A399-4FD629929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B6C9-3B1F-4FA5-A5C3-2434223D02C2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24FDE-D021-498D-9247-60BBEC5CE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A4D0E-D22D-4C11-9F6D-E0D375B3A3BF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BBFF7-E907-4B72-8EC0-7EB5C7821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DC99E-0D58-4679-ADED-B9F16C318240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1D2DD-961A-4208-9AFF-02962AFE50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5A1FF-5D51-49B7-92FD-95AF70C50E3E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48567-FB56-4CB5-BB7C-A640012379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C24EC-F4A6-424C-AA1C-BC9DCDF6F121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09B21-0F89-4793-8710-3F2E1B886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EF655-0271-4246-8902-CE2F126CD35D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8E9FC-51A3-4C7E-AD50-CE90A99E00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910C0-B1E5-4424-A846-9961B4D6D07E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24B88-5C2E-4909-BA5B-E1E10F00EE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FF">
            <a:alpha val="4705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85B1B4-1348-4EEA-8BC6-2A6B60176424}" type="datetimeFigureOut">
              <a:rPr lang="ru-RU"/>
              <a:pPr>
                <a:defRPr/>
              </a:pPr>
              <a:t>03.10.2016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E3AFAD-C8BB-4669-9428-A507AF68D8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 txBox="1">
            <a:spLocks/>
          </p:cNvSpPr>
          <p:nvPr/>
        </p:nvSpPr>
        <p:spPr bwMode="auto">
          <a:xfrm>
            <a:off x="900113" y="201613"/>
            <a:ext cx="75707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4400">
                <a:solidFill>
                  <a:srgbClr val="000066"/>
                </a:solidFill>
                <a:latin typeface="Arial Black" pitchFamily="34" charset="0"/>
              </a:rPr>
              <a:t>Иван Андреевич Крылов</a:t>
            </a:r>
          </a:p>
        </p:txBody>
      </p:sp>
      <p:pic>
        <p:nvPicPr>
          <p:cNvPr id="3" name="Рисунок 2" descr="img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/>
            </a:extLst>
          </a:blip>
          <a:srcRect b="50000"/>
          <a:stretch/>
        </p:blipFill>
        <p:spPr bwMode="auto">
          <a:xfrm>
            <a:off x="2786336" y="1695451"/>
            <a:ext cx="3797300" cy="4590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Содержимое 4" descr="62785113_289689281_tonnel.gif"/>
          <p:cNvPicPr>
            <a:picLocks noGrp="1"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76250"/>
            <a:ext cx="2286000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Текст 3"/>
          <p:cNvSpPr>
            <a:spLocks noGrp="1"/>
          </p:cNvSpPr>
          <p:nvPr/>
        </p:nvSpPr>
        <p:spPr bwMode="auto">
          <a:xfrm>
            <a:off x="3081338" y="476250"/>
            <a:ext cx="5832475" cy="309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938" algn="just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r>
              <a:rPr lang="ru-RU" sz="3200">
                <a:latin typeface="Calibri" pitchFamily="34" charset="0"/>
              </a:rPr>
              <a:t>   </a:t>
            </a:r>
            <a:r>
              <a:rPr lang="ru-RU" sz="2600">
                <a:solidFill>
                  <a:srgbClr val="000066"/>
                </a:solidFill>
                <a:latin typeface="Arial Black" pitchFamily="34" charset="0"/>
              </a:rPr>
              <a:t>Родился 2 февраля 1769 года в семье армейского офицера.</a:t>
            </a:r>
          </a:p>
          <a:p>
            <a:pPr marL="7938" algn="just"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</a:pPr>
            <a:r>
              <a:rPr lang="ru-RU" sz="2600">
                <a:solidFill>
                  <a:srgbClr val="000066"/>
                </a:solidFill>
                <a:latin typeface="Arial Black" pitchFamily="34" charset="0"/>
              </a:rPr>
              <a:t>Семья была бедной и Ваня Крылов не смог получить в детстве хорошего образования</a:t>
            </a:r>
          </a:p>
        </p:txBody>
      </p:sp>
      <p:sp>
        <p:nvSpPr>
          <p:cNvPr id="19459" name="Прямоугольник 4"/>
          <p:cNvSpPr>
            <a:spLocks noChangeArrowheads="1"/>
          </p:cNvSpPr>
          <p:nvPr/>
        </p:nvSpPr>
        <p:spPr bwMode="auto">
          <a:xfrm>
            <a:off x="250825" y="3933825"/>
            <a:ext cx="8516938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rgbClr val="000000"/>
              </a:buClr>
            </a:pPr>
            <a:r>
              <a:rPr lang="ru-RU" sz="2600">
                <a:solidFill>
                  <a:srgbClr val="000066"/>
                </a:solidFill>
                <a:latin typeface="Arial Black" pitchFamily="34" charset="0"/>
              </a:rPr>
              <a:t>В свободное время мальчик читал книги из отцовского сундучка, восполняя тем самым недостаток образования.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813" y="34925"/>
            <a:ext cx="6484937" cy="1939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sz="2400" dirty="0">
                <a:solidFill>
                  <a:srgbClr val="000066"/>
                </a:solidFill>
                <a:latin typeface="Arial Black" pitchFamily="34" charset="0"/>
              </a:rPr>
              <a:t>Свою литературную деятельность Иван Андреевич начал как    драматург.     Писать басни он начал в 37 лет и подписывался          «НАВИ   ВОЛЫРК</a:t>
            </a:r>
            <a:r>
              <a:rPr lang="ru-RU" sz="2400" dirty="0">
                <a:solidFill>
                  <a:srgbClr val="000066"/>
                </a:solidFill>
                <a:latin typeface="Arial Black" pitchFamily="34" charset="0"/>
              </a:rPr>
              <a:t>»</a:t>
            </a:r>
            <a:endParaRPr lang="ru-RU" sz="2400" dirty="0">
              <a:solidFill>
                <a:srgbClr val="000066"/>
              </a:solidFill>
              <a:latin typeface="Arial Black" pitchFamily="34" charset="0"/>
            </a:endParaRPr>
          </a:p>
        </p:txBody>
      </p:sp>
      <p:pic>
        <p:nvPicPr>
          <p:cNvPr id="20482" name="Рисунок 2" descr="978535303859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8750" y="260350"/>
            <a:ext cx="24336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Рисунок 3" descr="1205478239_2b_krylov_vorona_i_lisic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20687">
            <a:off x="4832350" y="1706563"/>
            <a:ext cx="1673225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Содержимое 4" descr="biograf1.jpg"/>
          <p:cNvPicPr>
            <a:picLocks noChangeAspect="1" noChangeArrowheads="1"/>
          </p:cNvPicPr>
          <p:nvPr/>
        </p:nvPicPr>
        <p:blipFill>
          <a:blip r:embed="rId4"/>
          <a:srcRect b="50319"/>
          <a:stretch>
            <a:fillRect/>
          </a:stretch>
        </p:blipFill>
        <p:spPr bwMode="auto">
          <a:xfrm>
            <a:off x="133350" y="2339975"/>
            <a:ext cx="2998788" cy="43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132138" y="4432300"/>
            <a:ext cx="6011862" cy="23098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37160" algn="just" fontAlgn="auto"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sz="2400" dirty="0">
                <a:solidFill>
                  <a:srgbClr val="000066"/>
                </a:solidFill>
                <a:latin typeface="Arial Black" pitchFamily="34" charset="0"/>
              </a:rPr>
              <a:t>Прожил долгую жизнь, он умер на 76 году и написал более 200 басен.</a:t>
            </a:r>
          </a:p>
          <a:p>
            <a:pPr marL="137160" algn="just" fontAlgn="auto">
              <a:spcBef>
                <a:spcPts val="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defRPr/>
            </a:pPr>
            <a:r>
              <a:rPr lang="ru-RU" sz="2400" dirty="0">
                <a:solidFill>
                  <a:srgbClr val="000066"/>
                </a:solidFill>
                <a:latin typeface="Arial Black" pitchFamily="34" charset="0"/>
              </a:rPr>
              <a:t>Популярность басен Крылова была огромна уже при жизни </a:t>
            </a:r>
            <a:r>
              <a:rPr lang="ru-RU" sz="2400" dirty="0">
                <a:solidFill>
                  <a:srgbClr val="000066"/>
                </a:solidFill>
                <a:latin typeface="Arial Black" pitchFamily="34" charset="0"/>
              </a:rPr>
              <a:t>поэта</a:t>
            </a:r>
            <a:endParaRPr lang="ru-RU" sz="2400" dirty="0">
              <a:solidFill>
                <a:srgbClr val="00006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Крылов Иван Андреевич.Дню рождения посвящается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9825" y="549275"/>
            <a:ext cx="3908425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107950" y="1052513"/>
            <a:ext cx="475138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rgbClr val="000066"/>
                </a:solidFill>
                <a:latin typeface="Arial Black" pitchFamily="34" charset="0"/>
              </a:rPr>
              <a:t>Па́мятник Крыло́ву</a:t>
            </a:r>
            <a:r>
              <a:rPr lang="ru-RU">
                <a:solidFill>
                  <a:srgbClr val="000066"/>
                </a:solidFill>
                <a:latin typeface="Arial Black" pitchFamily="34" charset="0"/>
              </a:rPr>
              <a:t> был установлен в Санкт-Петербурге. Скульптор Клодт установил бронзовую статую баснописца на гранитном пьедестале, украшенном бронзовыми изображениями лиц и животных — персонажей басен Крылова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3"/>
          <p:cNvSpPr>
            <a:spLocks noChangeArrowheads="1"/>
          </p:cNvSpPr>
          <p:nvPr/>
        </p:nvSpPr>
        <p:spPr bwMode="auto">
          <a:xfrm>
            <a:off x="-14288" y="254000"/>
            <a:ext cx="890746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Небольшое произведение, написанное стихами или прозой, в котором высмеиваются недостатки людей – хитрость, жадность, глупость, лень. В баснях обычно действуют животные, в которых мы легко узнаем людей и их пороки. Басня начинается или заканчивается моралью – выводом, поучением, в котором объясняется смысл басни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Прямоугольник 1"/>
          <p:cNvSpPr>
            <a:spLocks noChangeArrowheads="1"/>
          </p:cNvSpPr>
          <p:nvPr/>
        </p:nvSpPr>
        <p:spPr bwMode="auto">
          <a:xfrm>
            <a:off x="179388" y="188913"/>
            <a:ext cx="45720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Птица медленно плывёт,</a:t>
            </a:r>
            <a:br>
              <a:rPr lang="ru-RU" sz="2000">
                <a:solidFill>
                  <a:srgbClr val="000066"/>
                </a:solidFill>
                <a:latin typeface="Arial Black" pitchFamily="34" charset="0"/>
              </a:rPr>
            </a:br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Словно белый теплоход.</a:t>
            </a:r>
            <a:br>
              <a:rPr lang="ru-RU" sz="2000">
                <a:solidFill>
                  <a:srgbClr val="000066"/>
                </a:solidFill>
                <a:latin typeface="Arial Black" pitchFamily="34" charset="0"/>
              </a:rPr>
            </a:br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Горделива и красива,</a:t>
            </a:r>
            <a:br>
              <a:rPr lang="ru-RU" sz="2000">
                <a:solidFill>
                  <a:srgbClr val="000066"/>
                </a:solidFill>
                <a:latin typeface="Arial Black" pitchFamily="34" charset="0"/>
              </a:rPr>
            </a:br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Терпелива и пуглива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203575" y="2133600"/>
            <a:ext cx="45720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Полосатая злодейка</a:t>
            </a:r>
            <a:br>
              <a:rPr lang="ru-RU" sz="2000">
                <a:solidFill>
                  <a:srgbClr val="000066"/>
                </a:solidFill>
                <a:latin typeface="Arial Black" pitchFamily="34" charset="0"/>
              </a:rPr>
            </a:br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Съест любого малыша:</a:t>
            </a:r>
            <a:br>
              <a:rPr lang="ru-RU" sz="2000">
                <a:solidFill>
                  <a:srgbClr val="000066"/>
                </a:solidFill>
                <a:latin typeface="Arial Black" pitchFamily="34" charset="0"/>
              </a:rPr>
            </a:br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Пескаря, плотву, уклейку,</a:t>
            </a:r>
            <a:br>
              <a:rPr lang="ru-RU" sz="2000">
                <a:solidFill>
                  <a:srgbClr val="000066"/>
                </a:solidFill>
                <a:latin typeface="Arial Black" pitchFamily="34" charset="0"/>
              </a:rPr>
            </a:br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Не проглотит лишь ерша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44488" y="4221163"/>
            <a:ext cx="4572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Все движутся вперёд, </a:t>
            </a:r>
          </a:p>
          <a:p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А он наоборот. </a:t>
            </a:r>
          </a:p>
          <a:p>
            <a:r>
              <a:rPr lang="ru-RU" sz="2000">
                <a:solidFill>
                  <a:srgbClr val="000066"/>
                </a:solidFill>
                <a:latin typeface="Arial Black" pitchFamily="34" charset="0"/>
              </a:rPr>
              <a:t>Он может два часа подряд Всё время пятиться назад</a:t>
            </a:r>
          </a:p>
        </p:txBody>
      </p:sp>
      <p:pic>
        <p:nvPicPr>
          <p:cNvPr id="2051" name="Picture 3" descr="http://planets-ua.com/images/rak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4167188"/>
            <a:ext cx="2071688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http://www.stihi.ru/photos/lebedandsw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84150"/>
            <a:ext cx="2149475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http://vurd.name/wp-content/uploads/2009/07/hauk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8" y="2038350"/>
            <a:ext cx="226695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1"/>
          <p:cNvSpPr>
            <a:spLocks noChangeArrowheads="1"/>
          </p:cNvSpPr>
          <p:nvPr/>
        </p:nvSpPr>
        <p:spPr bwMode="auto">
          <a:xfrm>
            <a:off x="1835150" y="333375"/>
            <a:ext cx="6192838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solidFill>
                  <a:srgbClr val="000066"/>
                </a:solidFill>
                <a:latin typeface="Arial Black" pitchFamily="34" charset="0"/>
              </a:rPr>
              <a:t>Лебедь, щука и рак</a:t>
            </a:r>
          </a:p>
        </p:txBody>
      </p:sp>
      <p:pic>
        <p:nvPicPr>
          <p:cNvPr id="24578" name="Picture 2" descr="http://www.stihi.ru/pics/2012/01/01/9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1193800"/>
            <a:ext cx="3916363" cy="543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1"/>
          <p:cNvSpPr>
            <a:spLocks noChangeArrowheads="1"/>
          </p:cNvSpPr>
          <p:nvPr/>
        </p:nvSpPr>
        <p:spPr bwMode="auto">
          <a:xfrm>
            <a:off x="1476375" y="333375"/>
            <a:ext cx="63039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66"/>
                </a:solidFill>
                <a:latin typeface="Arial Black" pitchFamily="34" charset="0"/>
              </a:rPr>
              <a:t>Что общего у всех этих животных?</a:t>
            </a:r>
          </a:p>
        </p:txBody>
      </p:sp>
      <p:pic>
        <p:nvPicPr>
          <p:cNvPr id="25602" name="Рисунок 2" descr="Lebed_Rak_shu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052513"/>
            <a:ext cx="33623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Рисунок 3" descr="0a05b6a608dd127bd34adb520b9db62e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1081088"/>
            <a:ext cx="3438525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Рисунок 4" descr="1260964584_1260857057_4434b9226c9fcb81181d55ed08118ff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775" y="3500438"/>
            <a:ext cx="3395663" cy="271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757488" y="6229350"/>
            <a:ext cx="39957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solidFill>
                  <a:srgbClr val="000066"/>
                </a:solidFill>
                <a:latin typeface="Arial Black" pitchFamily="34" charset="0"/>
              </a:rPr>
              <a:t>Чем они отличаются?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ямоугольник 2"/>
          <p:cNvSpPr>
            <a:spLocks noChangeArrowheads="1"/>
          </p:cNvSpPr>
          <p:nvPr/>
        </p:nvSpPr>
        <p:spPr bwMode="auto">
          <a:xfrm>
            <a:off x="107950" y="115888"/>
            <a:ext cx="6119813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solidFill>
                  <a:srgbClr val="C00000"/>
                </a:solidFill>
                <a:latin typeface="Arial Black" pitchFamily="34" charset="0"/>
              </a:rPr>
              <a:t>О чём стоит задуматься после чтения басни Ивана Андреевича Крылова?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09550" y="2997200"/>
            <a:ext cx="842486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solidFill>
                  <a:srgbClr val="000066"/>
                </a:solidFill>
                <a:latin typeface="Arial Black" pitchFamily="34" charset="0"/>
              </a:rPr>
              <a:t>В любом деле нужно действовать сообща и дружно</a:t>
            </a:r>
          </a:p>
        </p:txBody>
      </p:sp>
      <p:pic>
        <p:nvPicPr>
          <p:cNvPr id="31747" name="Picture 2" descr="http://krilov.velchel.ru/img/kril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4488" y="188913"/>
            <a:ext cx="19145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http://diafilmy.su/uploads/posts/2011-10/1318784864_p_0035.jpg"/>
          <p:cNvPicPr>
            <a:picLocks noChangeAspect="1" noChangeArrowheads="1"/>
          </p:cNvPicPr>
          <p:nvPr/>
        </p:nvPicPr>
        <p:blipFill>
          <a:blip r:embed="rId3"/>
          <a:srcRect b="14534"/>
          <a:stretch>
            <a:fillRect/>
          </a:stretch>
        </p:blipFill>
        <p:spPr bwMode="auto">
          <a:xfrm>
            <a:off x="2365375" y="4073525"/>
            <a:ext cx="3932238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215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Arial</vt:lpstr>
      <vt:lpstr>Arial Black</vt:lpstr>
      <vt:lpstr>Georgia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XTreme</cp:lastModifiedBy>
  <cp:revision>17</cp:revision>
  <dcterms:created xsi:type="dcterms:W3CDTF">2013-11-02T07:50:24Z</dcterms:created>
  <dcterms:modified xsi:type="dcterms:W3CDTF">2016-10-03T12:44:31Z</dcterms:modified>
</cp:coreProperties>
</file>