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0" r:id="rId1"/>
    <p:sldMasterId id="2147483853" r:id="rId2"/>
    <p:sldMasterId id="2147483862" r:id="rId3"/>
  </p:sldMasterIdLst>
  <p:notesMasterIdLst>
    <p:notesMasterId r:id="rId20"/>
  </p:notesMasterIdLst>
  <p:sldIdLst>
    <p:sldId id="256" r:id="rId4"/>
    <p:sldId id="289" r:id="rId5"/>
    <p:sldId id="310" r:id="rId6"/>
    <p:sldId id="311" r:id="rId7"/>
    <p:sldId id="291" r:id="rId8"/>
    <p:sldId id="312" r:id="rId9"/>
    <p:sldId id="290" r:id="rId10"/>
    <p:sldId id="314" r:id="rId11"/>
    <p:sldId id="308" r:id="rId12"/>
    <p:sldId id="298" r:id="rId13"/>
    <p:sldId id="303" r:id="rId14"/>
    <p:sldId id="302" r:id="rId15"/>
    <p:sldId id="304" r:id="rId16"/>
    <p:sldId id="316" r:id="rId17"/>
    <p:sldId id="306" r:id="rId18"/>
    <p:sldId id="319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FF33"/>
    <a:srgbClr val="FF9900"/>
    <a:srgbClr val="FF3300"/>
    <a:srgbClr val="FF6600"/>
    <a:srgbClr val="CC0000"/>
    <a:srgbClr val="FFCCFF"/>
    <a:srgbClr val="FF3399"/>
    <a:srgbClr val="003300"/>
    <a:srgbClr val="92D05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D9DC4-BBF1-4D62-9EAE-305178F944C1}" type="datetimeFigureOut">
              <a:rPr lang="ru-RU" smtClean="0"/>
              <a:pPr/>
              <a:t>06.03.2017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CD9C0A-C708-4893-96CF-EBBB7452DA9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32393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C6BA8CCE-AE81-4351-A7E7-9DE0C8159B8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FEB80243-F43D-4BBB-A483-D32F0A0031E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944BB4-4043-4B72-9822-F8432352E2F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D2A215-C0F2-43A3-A15F-98951B3024D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923F47A0-68A1-492E-80FC-7B214086435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06D9CB-5D9A-4542-9295-804861FC9CF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0843F4-4772-4AED-95C4-BDFD907CE60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D04433-6ED1-4C6C-94EA-43FC2F600C7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098A92-A910-4C06-AB56-BE74D192F9D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8A5F5D-484E-4C0E-AF49-BE9678CD394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509FBD-B9E2-4866-882B-38016FF48E9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Рабочий стол\угадай\Синий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5375" y="6500813"/>
            <a:ext cx="1673225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4282" y="1214422"/>
            <a:ext cx="8572560" cy="5286412"/>
          </a:xfrm>
          <a:prstGeom prst="roundRect">
            <a:avLst/>
          </a:prstGeom>
          <a:solidFill>
            <a:srgbClr val="99FF99">
              <a:alpha val="65000"/>
            </a:srgb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14282" y="1214422"/>
            <a:ext cx="8572560" cy="5286412"/>
          </a:xfrm>
          <a:prstGeom prst="roundRect">
            <a:avLst/>
          </a:prstGeom>
          <a:solidFill>
            <a:srgbClr val="99FF99">
              <a:alpha val="65000"/>
            </a:srgb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14282" y="1214422"/>
            <a:ext cx="8572560" cy="5286412"/>
          </a:xfrm>
          <a:prstGeom prst="roundRect">
            <a:avLst/>
          </a:prstGeom>
          <a:solidFill>
            <a:srgbClr val="99FF99">
              <a:alpha val="65000"/>
            </a:srgb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D2A215-C0F2-43A3-A15F-98951B3024D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00EC1-DF4F-450A-8516-B991C802DF48}" type="datetimeFigureOut">
              <a:rPr lang="ru-RU" smtClean="0"/>
              <a:pPr/>
              <a:t>06.03.2017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BEAD4-CFA3-42E1-9827-E39A9851BF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00EC1-DF4F-450A-8516-B991C802DF48}" type="datetimeFigureOut">
              <a:rPr lang="ru-RU" smtClean="0"/>
              <a:pPr/>
              <a:t>06.03.2017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BEAD4-CFA3-42E1-9827-E39A9851BF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AEE07-A472-4857-8F56-EEA6AA769C7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D2A215-C0F2-43A3-A15F-98951B3024D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00EC1-DF4F-450A-8516-B991C802DF48}" type="datetimeFigureOut">
              <a:rPr lang="ru-RU" smtClean="0"/>
              <a:pPr/>
              <a:t>06.03.2017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BEAD4-CFA3-42E1-9827-E39A9851BF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00EC1-DF4F-450A-8516-B991C802DF48}" type="datetimeFigureOut">
              <a:rPr lang="ru-RU" smtClean="0"/>
              <a:pPr/>
              <a:t>06.03.2017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BEAD4-CFA3-42E1-9827-E39A9851BF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00EC1-DF4F-450A-8516-B991C802DF48}" type="datetimeFigureOut">
              <a:rPr lang="ru-RU" smtClean="0"/>
              <a:pPr/>
              <a:t>06.03.2017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BEAD4-CFA3-42E1-9827-E39A9851BF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00EC1-DF4F-450A-8516-B991C802DF48}" type="datetimeFigureOut">
              <a:rPr lang="ru-RU" smtClean="0"/>
              <a:pPr/>
              <a:t>06.03.2017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BEAD4-CFA3-42E1-9827-E39A9851BF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00EC1-DF4F-450A-8516-B991C802DF48}" type="datetimeFigureOut">
              <a:rPr lang="ru-RU" smtClean="0"/>
              <a:pPr/>
              <a:t>06.03.2017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BEAD4-CFA3-42E1-9827-E39A9851BF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AEE07-A472-4857-8F56-EEA6AA769C7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4AEE07-A472-4857-8F56-EEA6AA769C7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6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5.gif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image" Target="../media/image4.gif"/><Relationship Id="rId5" Type="http://schemas.openxmlformats.org/officeDocument/2006/relationships/slideLayout" Target="../slideLayouts/slideLayout16.xml"/><Relationship Id="rId10" Type="http://schemas.openxmlformats.org/officeDocument/2006/relationships/image" Target="../media/image3.jpeg"/><Relationship Id="rId4" Type="http://schemas.openxmlformats.org/officeDocument/2006/relationships/slideLayout" Target="../slideLayouts/slideLayout15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74AEE07-A472-4857-8F56-EEA6AA769C7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0" grpId="0"/>
    </p:bld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357188" y="17145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74AEE07-A472-4857-8F56-EEA6AA769C7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31" name="Picture 6" descr="C:\Documents and Settings\Admin\Мои документы\Мои рисунки\Анимашки\Бабочки жучки и т п\borb30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15250" y="0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6" descr="C:\Documents and Settings\Admin\Мои документы\Мои рисунки\Анимашки\Бабочки жучки и т п\borb30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00938" y="4643438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2" descr="C:\Documents and Settings\Admin\Мои документы\Мои рисунки\Анимашки\цветочки\cvetok42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714750" y="5186363"/>
            <a:ext cx="2000250" cy="167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5" descr="C:\Documents and Settings\Admin\Мои документы\Мои рисунки\Анимашки\Бабочки жучки и т п\166.gif"/>
          <p:cNvPicPr>
            <a:picLocks noChangeAspect="1" noChangeArrowheads="1" noCrop="1"/>
          </p:cNvPicPr>
          <p:nvPr/>
        </p:nvPicPr>
        <p:blipFill>
          <a:blip r:embed="rId1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43563" y="5783263"/>
            <a:ext cx="1362075" cy="107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2" descr="C:\Documents and Settings\Admin\Мои документы\Мои рисунки\Анимашки\цветочки\cvetok42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786688" y="6000750"/>
            <a:ext cx="10255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Picture 4" descr="C:\Documents and Settings\Admin\Мои документы\Мои рисунки\Анимашки\Бабочки жучки и т п\166.gif"/>
          <p:cNvPicPr>
            <a:picLocks noChangeAspect="1" noChangeArrowheads="1" noCrop="1"/>
          </p:cNvPicPr>
          <p:nvPr/>
        </p:nvPicPr>
        <p:blipFill>
          <a:blip r:embed="rId1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8875" y="5726113"/>
            <a:ext cx="1433513" cy="113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2" descr="C:\Documents and Settings\Admin\Мои документы\Мои рисунки\Анимашки\цветочки\cvetok42.gif"/>
          <p:cNvPicPr>
            <a:picLocks noChangeAspect="1" noChangeArrowheads="1" noCrop="1"/>
          </p:cNvPicPr>
          <p:nvPr/>
        </p:nvPicPr>
        <p:blipFill>
          <a:blip r:embed="rId1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75" y="6072188"/>
            <a:ext cx="941388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/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74AEE07-A472-4857-8F56-EEA6AA769C7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</p:sldLayoutIdLst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700808"/>
            <a:ext cx="7772400" cy="2643205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ru-RU" sz="3600" b="1" dirty="0" smtClean="0">
                <a:solidFill>
                  <a:srgbClr val="C00000"/>
                </a:solidFill>
              </a:rPr>
              <a:t>ПРИМЕНЕНИЕ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C00000"/>
                </a:solidFill>
              </a:rPr>
              <a:t> АКТИВНЫХ МЕТОДОВ ОБУЧЕНИЯ 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C00000"/>
                </a:solidFill>
              </a:rPr>
              <a:t>НА ЗАНЯТИЯХ В ДЕТСКОМ САДУ</a:t>
            </a:r>
            <a:r>
              <a:rPr lang="ru-RU" sz="3200" b="1" dirty="0" smtClean="0">
                <a:solidFill>
                  <a:srgbClr val="C00000"/>
                </a:solidFill>
              </a:rPr>
              <a:t/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2000" b="1" dirty="0" err="1" smtClean="0">
                <a:solidFill>
                  <a:srgbClr val="C00000"/>
                </a:solidFill>
              </a:rPr>
              <a:t>Велигорская</a:t>
            </a:r>
            <a:r>
              <a:rPr lang="ru-RU" sz="2000" b="1" dirty="0" smtClean="0">
                <a:solidFill>
                  <a:srgbClr val="C00000"/>
                </a:solidFill>
              </a:rPr>
              <a:t> М. Г</a:t>
            </a:r>
            <a:r>
              <a:rPr lang="ru-RU" sz="3200" b="1" dirty="0" smtClean="0">
                <a:solidFill>
                  <a:srgbClr val="C00000"/>
                </a:solidFill>
              </a:rPr>
              <a:t>.</a:t>
            </a:r>
            <a:endParaRPr lang="ru-RU" sz="3200" b="1" dirty="0" smtClean="0">
              <a:solidFill>
                <a:srgbClr val="C000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00125" y="642938"/>
            <a:ext cx="7143750" cy="928674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defRPr/>
            </a:pPr>
            <a:r>
              <a:rPr lang="ru-RU" sz="8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214438" y="4071938"/>
            <a:ext cx="714375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defRPr/>
            </a:pPr>
            <a:endParaRPr lang="ru-RU" kern="0" dirty="0">
              <a:latin typeface="+mn-lt"/>
            </a:endParaRPr>
          </a:p>
          <a:p>
            <a:pPr algn="r">
              <a:defRPr/>
            </a:pPr>
            <a:r>
              <a:rPr lang="ru-RU" b="1" i="1" kern="0" dirty="0">
                <a:solidFill>
                  <a:srgbClr val="002060"/>
                </a:solidFill>
                <a:latin typeface="+mn-lt"/>
              </a:rPr>
              <a:t> </a:t>
            </a:r>
            <a:endParaRPr lang="ru-RU" sz="3200" kern="0" dirty="0">
              <a:latin typeface="+mn-lt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642934" y="183361"/>
            <a:ext cx="8501066" cy="6466131"/>
            <a:chOff x="2463" y="2997"/>
            <a:chExt cx="7746" cy="6481"/>
          </a:xfrm>
        </p:grpSpPr>
        <p:sp>
          <p:nvSpPr>
            <p:cNvPr id="1027" name="AutoShape 3"/>
            <p:cNvSpPr>
              <a:spLocks noChangeAspect="1" noChangeArrowheads="1"/>
            </p:cNvSpPr>
            <p:nvPr/>
          </p:nvSpPr>
          <p:spPr bwMode="auto">
            <a:xfrm>
              <a:off x="3353" y="3177"/>
              <a:ext cx="5256" cy="6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28" name="_s1102"/>
            <p:cNvSpPr>
              <a:spLocks noChangeArrowheads="1"/>
            </p:cNvSpPr>
            <p:nvPr/>
          </p:nvSpPr>
          <p:spPr bwMode="auto">
            <a:xfrm flipV="1">
              <a:off x="5718" y="3744"/>
              <a:ext cx="778" cy="853"/>
            </a:xfrm>
            <a:custGeom>
              <a:avLst/>
              <a:gdLst>
                <a:gd name="G0" fmla="+- 10800 0 0"/>
                <a:gd name="G1" fmla="+- 21600 0 10800"/>
                <a:gd name="G2" fmla="*/ 10800 1 2"/>
                <a:gd name="G3" fmla="+- 21600 0 G2"/>
                <a:gd name="G4" fmla="+/ 10800 21600 2"/>
                <a:gd name="G5" fmla="+/ G1 0 2"/>
                <a:gd name="G6" fmla="*/ 21600 21600 10800"/>
                <a:gd name="G7" fmla="*/ G6 1 2"/>
                <a:gd name="G8" fmla="+- 21600 0 G7"/>
                <a:gd name="G9" fmla="*/ 21600 1 2"/>
                <a:gd name="G10" fmla="+- 10800 0 G9"/>
                <a:gd name="G11" fmla="?: G10 G8 0"/>
                <a:gd name="G12" fmla="?: G10 G7 21600"/>
                <a:gd name="T0" fmla="*/ 16200 w 21600"/>
                <a:gd name="T1" fmla="*/ 10800 h 21600"/>
                <a:gd name="T2" fmla="*/ 10800 w 21600"/>
                <a:gd name="T3" fmla="*/ 21600 h 21600"/>
                <a:gd name="T4" fmla="*/ 5400 w 21600"/>
                <a:gd name="T5" fmla="*/ 10800 h 21600"/>
                <a:gd name="T6" fmla="*/ 10800 w 21600"/>
                <a:gd name="T7" fmla="*/ 0 h 21600"/>
                <a:gd name="T8" fmla="*/ 7200 w 21600"/>
                <a:gd name="T9" fmla="*/ 7200 h 21600"/>
                <a:gd name="T10" fmla="*/ 14400 w 21600"/>
                <a:gd name="T11" fmla="*/ 144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10800" y="21600"/>
                  </a:lnTo>
                  <a:lnTo>
                    <a:pt x="108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rgbClr val="BBE0E3"/>
                </a:gs>
                <a:gs pos="100000">
                  <a:srgbClr val="FFFFFF"/>
                </a:gs>
              </a:gsLst>
              <a:path path="rect">
                <a:fillToRect l="100000" b="100000"/>
              </a:path>
            </a:gradFill>
            <a:ln w="9525" algn="in">
              <a:solidFill>
                <a:srgbClr val="333399"/>
              </a:solidFill>
              <a:miter lim="800000"/>
              <a:headEnd/>
              <a:tailEnd/>
            </a:ln>
            <a:effectLst>
              <a:outerShdw dist="141990" dir="1593903" algn="ctr" rotWithShape="0">
                <a:srgbClr val="333399"/>
              </a:outerShdw>
            </a:effectLst>
          </p:spPr>
          <p:txBody>
            <a:bodyPr rot="10800000"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9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 </a:t>
              </a:r>
              <a:r>
                <a:rPr kumimoji="0" lang="ru-RU" sz="17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!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29" name="_s1103"/>
            <p:cNvSpPr>
              <a:spLocks noChangeArrowheads="1"/>
            </p:cNvSpPr>
            <p:nvPr/>
          </p:nvSpPr>
          <p:spPr bwMode="auto">
            <a:xfrm flipV="1">
              <a:off x="5357" y="4621"/>
              <a:ext cx="1558" cy="853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rgbClr val="BBE0E3"/>
                </a:gs>
                <a:gs pos="100000">
                  <a:srgbClr val="FFFFFF"/>
                </a:gs>
              </a:gsLst>
              <a:path path="rect">
                <a:fillToRect l="100000" b="100000"/>
              </a:path>
            </a:gradFill>
            <a:ln w="9525" algn="in">
              <a:solidFill>
                <a:srgbClr val="009999"/>
              </a:solidFill>
              <a:miter lim="800000"/>
              <a:headEnd/>
              <a:tailEnd/>
            </a:ln>
            <a:effectLst>
              <a:outerShdw dist="141990" dir="1593903" algn="ctr" rotWithShape="0">
                <a:srgbClr val="009999"/>
              </a:outerShdw>
            </a:effectLst>
          </p:spPr>
          <p:txBody>
            <a:bodyPr rot="10800000"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dirty="0" smtClean="0">
                  <a:ln>
                    <a:noFill/>
                  </a:ln>
                  <a:solidFill>
                    <a:srgbClr val="006666"/>
                  </a:solidFill>
                  <a:effectLst/>
                  <a:latin typeface="Arial" pitchFamily="34" charset="0"/>
                </a:rPr>
                <a:t>Восприятие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dirty="0" smtClean="0">
                  <a:ln>
                    <a:noFill/>
                  </a:ln>
                  <a:solidFill>
                    <a:srgbClr val="006666"/>
                  </a:solidFill>
                  <a:effectLst/>
                  <a:latin typeface="Arial" pitchFamily="34" charset="0"/>
                </a:rPr>
                <a:t>слов.</a:t>
              </a:r>
              <a:endPara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30" name="_s1104"/>
            <p:cNvSpPr>
              <a:spLocks noChangeArrowheads="1"/>
            </p:cNvSpPr>
            <p:nvPr/>
          </p:nvSpPr>
          <p:spPr bwMode="auto">
            <a:xfrm flipV="1">
              <a:off x="4968" y="5477"/>
              <a:ext cx="2338" cy="851"/>
            </a:xfrm>
            <a:custGeom>
              <a:avLst/>
              <a:gdLst>
                <a:gd name="G0" fmla="+- 3600 0 0"/>
                <a:gd name="G1" fmla="+- 21600 0 3600"/>
                <a:gd name="G2" fmla="*/ 3600 1 2"/>
                <a:gd name="G3" fmla="+- 21600 0 G2"/>
                <a:gd name="G4" fmla="+/ 3600 21600 2"/>
                <a:gd name="G5" fmla="+/ G1 0 2"/>
                <a:gd name="G6" fmla="*/ 21600 21600 3600"/>
                <a:gd name="G7" fmla="*/ G6 1 2"/>
                <a:gd name="G8" fmla="+- 21600 0 G7"/>
                <a:gd name="G9" fmla="*/ 21600 1 2"/>
                <a:gd name="G10" fmla="+- 3600 0 G9"/>
                <a:gd name="G11" fmla="?: G10 G8 0"/>
                <a:gd name="G12" fmla="?: G10 G7 21600"/>
                <a:gd name="T0" fmla="*/ 19800 w 21600"/>
                <a:gd name="T1" fmla="*/ 10800 h 21600"/>
                <a:gd name="T2" fmla="*/ 10800 w 21600"/>
                <a:gd name="T3" fmla="*/ 21600 h 21600"/>
                <a:gd name="T4" fmla="*/ 1800 w 21600"/>
                <a:gd name="T5" fmla="*/ 10800 h 21600"/>
                <a:gd name="T6" fmla="*/ 10800 w 21600"/>
                <a:gd name="T7" fmla="*/ 0 h 21600"/>
                <a:gd name="T8" fmla="*/ 3600 w 21600"/>
                <a:gd name="T9" fmla="*/ 3600 h 21600"/>
                <a:gd name="T10" fmla="*/ 18000 w 21600"/>
                <a:gd name="T11" fmla="*/ 180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3600" y="21600"/>
                  </a:lnTo>
                  <a:lnTo>
                    <a:pt x="180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rgbClr val="BBE0E3"/>
                </a:gs>
                <a:gs pos="100000">
                  <a:srgbClr val="FFFFFF"/>
                </a:gs>
              </a:gsLst>
              <a:path path="rect">
                <a:fillToRect l="100000" b="100000"/>
              </a:path>
            </a:gradFill>
            <a:ln w="9525" algn="in">
              <a:solidFill>
                <a:srgbClr val="99CC00"/>
              </a:solidFill>
              <a:miter lim="800000"/>
              <a:headEnd/>
              <a:tailEnd/>
            </a:ln>
            <a:effectLst>
              <a:outerShdw dist="141990" dir="1593903" algn="ctr" rotWithShape="0">
                <a:srgbClr val="99CC00"/>
              </a:outerShdw>
            </a:effectLst>
          </p:spPr>
          <p:txBody>
            <a:bodyPr rot="10800000"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dirty="0" smtClean="0">
                  <a:ln>
                    <a:noFill/>
                  </a:ln>
                  <a:solidFill>
                    <a:srgbClr val="003300"/>
                  </a:solidFill>
                  <a:effectLst/>
                  <a:latin typeface="Arial" pitchFamily="34" charset="0"/>
                </a:rPr>
                <a:t>Иллюстрация.</a:t>
              </a:r>
              <a:endPara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31" name="_s1105"/>
            <p:cNvSpPr>
              <a:spLocks noChangeArrowheads="1"/>
            </p:cNvSpPr>
            <p:nvPr/>
          </p:nvSpPr>
          <p:spPr bwMode="auto">
            <a:xfrm flipV="1">
              <a:off x="4577" y="6328"/>
              <a:ext cx="3118" cy="853"/>
            </a:xfrm>
            <a:custGeom>
              <a:avLst/>
              <a:gdLst>
                <a:gd name="G0" fmla="+- 2700 0 0"/>
                <a:gd name="G1" fmla="+- 21600 0 2700"/>
                <a:gd name="G2" fmla="*/ 2700 1 2"/>
                <a:gd name="G3" fmla="+- 21600 0 G2"/>
                <a:gd name="G4" fmla="+/ 2700 21600 2"/>
                <a:gd name="G5" fmla="+/ G1 0 2"/>
                <a:gd name="G6" fmla="*/ 21600 21600 2700"/>
                <a:gd name="G7" fmla="*/ G6 1 2"/>
                <a:gd name="G8" fmla="+- 21600 0 G7"/>
                <a:gd name="G9" fmla="*/ 21600 1 2"/>
                <a:gd name="G10" fmla="+- 2700 0 G9"/>
                <a:gd name="G11" fmla="?: G10 G8 0"/>
                <a:gd name="G12" fmla="?: G10 G7 21600"/>
                <a:gd name="T0" fmla="*/ 20250 w 21600"/>
                <a:gd name="T1" fmla="*/ 10800 h 21600"/>
                <a:gd name="T2" fmla="*/ 10800 w 21600"/>
                <a:gd name="T3" fmla="*/ 21600 h 21600"/>
                <a:gd name="T4" fmla="*/ 1350 w 21600"/>
                <a:gd name="T5" fmla="*/ 10800 h 21600"/>
                <a:gd name="T6" fmla="*/ 10800 w 21600"/>
                <a:gd name="T7" fmla="*/ 0 h 21600"/>
                <a:gd name="T8" fmla="*/ 3150 w 21600"/>
                <a:gd name="T9" fmla="*/ 3150 h 21600"/>
                <a:gd name="T10" fmla="*/ 18450 w 21600"/>
                <a:gd name="T11" fmla="*/ 1845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2700" y="21600"/>
                  </a:lnTo>
                  <a:lnTo>
                    <a:pt x="189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rgbClr val="BBE0E3"/>
                </a:gs>
                <a:gs pos="100000">
                  <a:srgbClr val="FFFFFF"/>
                </a:gs>
              </a:gsLst>
              <a:path path="rect">
                <a:fillToRect l="100000" b="100000"/>
              </a:path>
            </a:gradFill>
            <a:ln w="9525" algn="in">
              <a:solidFill>
                <a:srgbClr val="808080"/>
              </a:solidFill>
              <a:miter lim="800000"/>
              <a:headEnd/>
              <a:tailEnd/>
            </a:ln>
            <a:effectLst>
              <a:outerShdw dist="141990" dir="1593903" algn="ctr" rotWithShape="0">
                <a:srgbClr val="808080"/>
              </a:outerShdw>
            </a:effectLst>
          </p:spPr>
          <p:txBody>
            <a:bodyPr rot="10800000"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itchFamily="34" charset="0"/>
                </a:rPr>
                <a:t>Фильмы, выставки, экскурсии.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32" name="_s1106"/>
            <p:cNvSpPr>
              <a:spLocks noChangeArrowheads="1"/>
            </p:cNvSpPr>
            <p:nvPr/>
          </p:nvSpPr>
          <p:spPr bwMode="auto">
            <a:xfrm flipV="1">
              <a:off x="4188" y="7181"/>
              <a:ext cx="3896" cy="853"/>
            </a:xfrm>
            <a:custGeom>
              <a:avLst/>
              <a:gdLst>
                <a:gd name="G0" fmla="+- 2160 0 0"/>
                <a:gd name="G1" fmla="+- 21600 0 2160"/>
                <a:gd name="G2" fmla="*/ 2160 1 2"/>
                <a:gd name="G3" fmla="+- 21600 0 G2"/>
                <a:gd name="G4" fmla="+/ 2160 21600 2"/>
                <a:gd name="G5" fmla="+/ G1 0 2"/>
                <a:gd name="G6" fmla="*/ 21600 21600 2160"/>
                <a:gd name="G7" fmla="*/ G6 1 2"/>
                <a:gd name="G8" fmla="+- 21600 0 G7"/>
                <a:gd name="G9" fmla="*/ 21600 1 2"/>
                <a:gd name="G10" fmla="+- 2160 0 G9"/>
                <a:gd name="G11" fmla="?: G10 G8 0"/>
                <a:gd name="G12" fmla="?: G10 G7 21600"/>
                <a:gd name="T0" fmla="*/ 20520 w 21600"/>
                <a:gd name="T1" fmla="*/ 10800 h 21600"/>
                <a:gd name="T2" fmla="*/ 10800 w 21600"/>
                <a:gd name="T3" fmla="*/ 21600 h 21600"/>
                <a:gd name="T4" fmla="*/ 1080 w 21600"/>
                <a:gd name="T5" fmla="*/ 10800 h 21600"/>
                <a:gd name="T6" fmla="*/ 10800 w 21600"/>
                <a:gd name="T7" fmla="*/ 0 h 21600"/>
                <a:gd name="T8" fmla="*/ 2880 w 21600"/>
                <a:gd name="T9" fmla="*/ 2880 h 21600"/>
                <a:gd name="T10" fmla="*/ 18720 w 21600"/>
                <a:gd name="T11" fmla="*/ 1872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2160" y="21600"/>
                  </a:lnTo>
                  <a:lnTo>
                    <a:pt x="1944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rgbClr val="BBE0E3"/>
                </a:gs>
                <a:gs pos="100000">
                  <a:srgbClr val="FFFFFF"/>
                </a:gs>
              </a:gsLst>
              <a:path path="rect">
                <a:fillToRect l="100000" b="100000"/>
              </a:path>
            </a:gradFill>
            <a:ln w="9525" algn="in">
              <a:solidFill>
                <a:srgbClr val="000000"/>
              </a:solidFill>
              <a:miter lim="800000"/>
              <a:headEnd/>
              <a:tailEnd/>
            </a:ln>
            <a:effectLst>
              <a:outerShdw dist="141990" dir="1593903" algn="ctr" rotWithShape="0">
                <a:srgbClr val="000000"/>
              </a:outerShdw>
            </a:effectLst>
          </p:spPr>
          <p:txBody>
            <a:bodyPr rot="10800000"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Участие в дискуссиях</a:t>
              </a:r>
              <a:r>
                <a:rPr kumimoji="0" lang="ru-RU" sz="8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.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33" name="_s1107"/>
            <p:cNvSpPr>
              <a:spLocks noChangeArrowheads="1"/>
            </p:cNvSpPr>
            <p:nvPr/>
          </p:nvSpPr>
          <p:spPr bwMode="auto">
            <a:xfrm flipV="1">
              <a:off x="3799" y="8034"/>
              <a:ext cx="4676" cy="977"/>
            </a:xfrm>
            <a:custGeom>
              <a:avLst/>
              <a:gdLst>
                <a:gd name="G0" fmla="+- 1800 0 0"/>
                <a:gd name="G1" fmla="+- 21600 0 1800"/>
                <a:gd name="G2" fmla="*/ 1800 1 2"/>
                <a:gd name="G3" fmla="+- 21600 0 G2"/>
                <a:gd name="G4" fmla="+/ 1800 21600 2"/>
                <a:gd name="G5" fmla="+/ G1 0 2"/>
                <a:gd name="G6" fmla="*/ 21600 21600 1800"/>
                <a:gd name="G7" fmla="*/ G6 1 2"/>
                <a:gd name="G8" fmla="+- 21600 0 G7"/>
                <a:gd name="G9" fmla="*/ 21600 1 2"/>
                <a:gd name="G10" fmla="+- 1800 0 G9"/>
                <a:gd name="G11" fmla="?: G10 G8 0"/>
                <a:gd name="G12" fmla="?: G10 G7 21600"/>
                <a:gd name="T0" fmla="*/ 20700 w 21600"/>
                <a:gd name="T1" fmla="*/ 10800 h 21600"/>
                <a:gd name="T2" fmla="*/ 10800 w 21600"/>
                <a:gd name="T3" fmla="*/ 21600 h 21600"/>
                <a:gd name="T4" fmla="*/ 900 w 21600"/>
                <a:gd name="T5" fmla="*/ 10800 h 21600"/>
                <a:gd name="T6" fmla="*/ 10800 w 21600"/>
                <a:gd name="T7" fmla="*/ 0 h 21600"/>
                <a:gd name="T8" fmla="*/ 2700 w 21600"/>
                <a:gd name="T9" fmla="*/ 2700 h 21600"/>
                <a:gd name="T10" fmla="*/ 18900 w 21600"/>
                <a:gd name="T11" fmla="*/ 189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1800" y="21600"/>
                  </a:lnTo>
                  <a:lnTo>
                    <a:pt x="198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rgbClr val="BBE0E3"/>
                </a:gs>
                <a:gs pos="100000">
                  <a:srgbClr val="FFFFFF"/>
                </a:gs>
              </a:gsLst>
              <a:path path="rect">
                <a:fillToRect l="100000" b="100000"/>
              </a:path>
            </a:gradFill>
            <a:ln w="9525" algn="in">
              <a:solidFill>
                <a:srgbClr val="333399"/>
              </a:solidFill>
              <a:miter lim="800000"/>
              <a:headEnd/>
              <a:tailEnd/>
            </a:ln>
            <a:effectLst>
              <a:outerShdw dist="141990" dir="1593903" algn="ctr" rotWithShape="0">
                <a:srgbClr val="333399"/>
              </a:outerShdw>
            </a:effectLst>
          </p:spPr>
          <p:txBody>
            <a:bodyPr rot="10800000"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solidFill>
                    <a:srgbClr val="333399"/>
                  </a:solidFill>
                  <a:effectLst/>
                  <a:latin typeface="Arial" pitchFamily="34" charset="0"/>
                </a:rPr>
                <a:t>Имитация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 smtClean="0">
                  <a:ln>
                    <a:noFill/>
                  </a:ln>
                  <a:solidFill>
                    <a:srgbClr val="333399"/>
                  </a:solidFill>
                  <a:effectLst/>
                  <a:latin typeface="Arial" pitchFamily="34" charset="0"/>
                </a:rPr>
                <a:t>участия в реальном процессе</a:t>
              </a:r>
              <a:r>
                <a:rPr kumimoji="0" lang="ru-RU" sz="800" b="1" i="0" u="none" strike="noStrike" cap="none" normalizeH="0" baseline="0" dirty="0" smtClean="0">
                  <a:ln>
                    <a:noFill/>
                  </a:ln>
                  <a:solidFill>
                    <a:srgbClr val="333399"/>
                  </a:solidFill>
                  <a:effectLst/>
                  <a:latin typeface="Arial" pitchFamily="34" charset="0"/>
                </a:rPr>
                <a:t>.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34" name="WordArt 10"/>
            <p:cNvSpPr>
              <a:spLocks noChangeArrowheads="1" noChangeShapeType="1" noTextEdit="1"/>
            </p:cNvSpPr>
            <p:nvPr/>
          </p:nvSpPr>
          <p:spPr bwMode="auto">
            <a:xfrm rot="17809806">
              <a:off x="1444" y="4991"/>
              <a:ext cx="4296" cy="409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rtl="0"/>
              <a:r>
                <a:rPr lang="ru-RU" sz="1600" kern="10" spc="0" dirty="0" smtClean="0">
                  <a:ln w="9525">
                    <a:noFill/>
                    <a:round/>
                    <a:headEnd/>
                    <a:tailEnd/>
                  </a:ln>
                  <a:solidFill>
                    <a:srgbClr val="FF0000"/>
                  </a:solidFill>
                  <a:effectLst/>
                  <a:latin typeface="Arial"/>
                  <a:cs typeface="Arial"/>
                </a:rPr>
                <a:t> запоминание</a:t>
              </a:r>
              <a:endParaRPr lang="ru-RU" sz="1600" kern="10" spc="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/>
                <a:latin typeface="Arial"/>
                <a:cs typeface="Arial"/>
              </a:endParaRPr>
            </a:p>
          </p:txBody>
        </p:sp>
        <p:sp>
          <p:nvSpPr>
            <p:cNvPr id="1035" name="Text Box 11"/>
            <p:cNvSpPr txBox="1">
              <a:spLocks noChangeArrowheads="1"/>
            </p:cNvSpPr>
            <p:nvPr/>
          </p:nvSpPr>
          <p:spPr bwMode="auto">
            <a:xfrm>
              <a:off x="6818" y="4811"/>
              <a:ext cx="1891" cy="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     словесная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    расшифровка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36" name="Text Box 12"/>
            <p:cNvSpPr txBox="1">
              <a:spLocks noChangeArrowheads="1"/>
            </p:cNvSpPr>
            <p:nvPr/>
          </p:nvSpPr>
          <p:spPr bwMode="auto">
            <a:xfrm>
              <a:off x="4217" y="4811"/>
              <a:ext cx="1655" cy="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</a:rPr>
                <a:t>20%</a:t>
              </a: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 то, что слышим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37" name="Text Box 13"/>
            <p:cNvSpPr txBox="1">
              <a:spLocks noChangeArrowheads="1"/>
            </p:cNvSpPr>
            <p:nvPr/>
          </p:nvSpPr>
          <p:spPr bwMode="auto">
            <a:xfrm>
              <a:off x="4453" y="4110"/>
              <a:ext cx="1655" cy="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</a:rPr>
                <a:t>10%</a:t>
              </a: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 то, что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читаем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38" name="Text Box 14"/>
            <p:cNvSpPr txBox="1">
              <a:spLocks noChangeArrowheads="1"/>
            </p:cNvSpPr>
            <p:nvPr/>
          </p:nvSpPr>
          <p:spPr bwMode="auto">
            <a:xfrm>
              <a:off x="3826" y="5511"/>
              <a:ext cx="1655" cy="6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</a:rPr>
                <a:t>30%</a:t>
              </a: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 то, что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видим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39" name="Text Box 15"/>
            <p:cNvSpPr txBox="1">
              <a:spLocks noChangeArrowheads="1"/>
            </p:cNvSpPr>
            <p:nvPr/>
          </p:nvSpPr>
          <p:spPr bwMode="auto">
            <a:xfrm>
              <a:off x="3589" y="6211"/>
              <a:ext cx="1655" cy="9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</a:rPr>
                <a:t>50%</a:t>
              </a: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 то, что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видим и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слышим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40" name="Text Box 16"/>
            <p:cNvSpPr txBox="1">
              <a:spLocks noChangeArrowheads="1"/>
            </p:cNvSpPr>
            <p:nvPr/>
          </p:nvSpPr>
          <p:spPr bwMode="auto">
            <a:xfrm>
              <a:off x="3116" y="7144"/>
              <a:ext cx="1655" cy="6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</a:rPr>
                <a:t>70%</a:t>
              </a: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 то, что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говорим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41" name="Text Box 17"/>
            <p:cNvSpPr txBox="1">
              <a:spLocks noChangeArrowheads="1"/>
            </p:cNvSpPr>
            <p:nvPr/>
          </p:nvSpPr>
          <p:spPr bwMode="auto">
            <a:xfrm>
              <a:off x="2643" y="8078"/>
              <a:ext cx="1655" cy="9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</a:rPr>
                <a:t>90%</a:t>
              </a: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 то, что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говорим и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делаем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42" name="Line 18"/>
            <p:cNvSpPr>
              <a:spLocks noChangeShapeType="1"/>
            </p:cNvSpPr>
            <p:nvPr/>
          </p:nvSpPr>
          <p:spPr bwMode="auto">
            <a:xfrm flipH="1">
              <a:off x="2463" y="3463"/>
              <a:ext cx="2364" cy="5134"/>
            </a:xfrm>
            <a:prstGeom prst="line">
              <a:avLst/>
            </a:prstGeom>
            <a:ln>
              <a:solidFill>
                <a:srgbClr val="FF0000"/>
              </a:solidFill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b="1" dirty="0"/>
            </a:p>
          </p:txBody>
        </p:sp>
        <p:sp>
          <p:nvSpPr>
            <p:cNvPr id="1043" name="Line 19"/>
            <p:cNvSpPr>
              <a:spLocks noChangeShapeType="1"/>
            </p:cNvSpPr>
            <p:nvPr/>
          </p:nvSpPr>
          <p:spPr bwMode="auto">
            <a:xfrm>
              <a:off x="4453" y="4811"/>
              <a:ext cx="1183" cy="0"/>
            </a:xfrm>
            <a:prstGeom prst="line">
              <a:avLst/>
            </a:prstGeom>
            <a:noFill/>
            <a:ln w="12700">
              <a:solidFill>
                <a:srgbClr val="00008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44" name="Line 20"/>
            <p:cNvSpPr>
              <a:spLocks noChangeShapeType="1"/>
            </p:cNvSpPr>
            <p:nvPr/>
          </p:nvSpPr>
          <p:spPr bwMode="auto">
            <a:xfrm flipH="1">
              <a:off x="3981" y="5511"/>
              <a:ext cx="1182" cy="0"/>
            </a:xfrm>
            <a:prstGeom prst="line">
              <a:avLst/>
            </a:prstGeom>
            <a:noFill/>
            <a:ln w="12700">
              <a:solidFill>
                <a:srgbClr val="00008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45" name="Line 21"/>
            <p:cNvSpPr>
              <a:spLocks noChangeShapeType="1"/>
            </p:cNvSpPr>
            <p:nvPr/>
          </p:nvSpPr>
          <p:spPr bwMode="auto">
            <a:xfrm flipH="1">
              <a:off x="3744" y="6211"/>
              <a:ext cx="1182" cy="0"/>
            </a:xfrm>
            <a:prstGeom prst="line">
              <a:avLst/>
            </a:prstGeom>
            <a:noFill/>
            <a:ln w="12700">
              <a:solidFill>
                <a:srgbClr val="00008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46" name="Line 22"/>
            <p:cNvSpPr>
              <a:spLocks noChangeShapeType="1"/>
            </p:cNvSpPr>
            <p:nvPr/>
          </p:nvSpPr>
          <p:spPr bwMode="auto">
            <a:xfrm>
              <a:off x="3271" y="7144"/>
              <a:ext cx="1182" cy="0"/>
            </a:xfrm>
            <a:prstGeom prst="line">
              <a:avLst/>
            </a:prstGeom>
            <a:noFill/>
            <a:ln w="12700">
              <a:solidFill>
                <a:srgbClr val="00008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47" name="Line 23"/>
            <p:cNvSpPr>
              <a:spLocks noChangeShapeType="1"/>
            </p:cNvSpPr>
            <p:nvPr/>
          </p:nvSpPr>
          <p:spPr bwMode="auto">
            <a:xfrm>
              <a:off x="2880" y="8078"/>
              <a:ext cx="1182" cy="2"/>
            </a:xfrm>
            <a:prstGeom prst="line">
              <a:avLst/>
            </a:prstGeom>
            <a:noFill/>
            <a:ln w="12700">
              <a:solidFill>
                <a:srgbClr val="00008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48" name="Line 24"/>
            <p:cNvSpPr>
              <a:spLocks noChangeShapeType="1"/>
            </p:cNvSpPr>
            <p:nvPr/>
          </p:nvSpPr>
          <p:spPr bwMode="auto">
            <a:xfrm>
              <a:off x="7290" y="5511"/>
              <a:ext cx="1264" cy="2"/>
            </a:xfrm>
            <a:prstGeom prst="line">
              <a:avLst/>
            </a:prstGeom>
            <a:noFill/>
            <a:ln w="12700">
              <a:solidFill>
                <a:srgbClr val="00008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49" name="Line 25"/>
            <p:cNvSpPr>
              <a:spLocks noChangeShapeType="1"/>
            </p:cNvSpPr>
            <p:nvPr/>
          </p:nvSpPr>
          <p:spPr bwMode="auto">
            <a:xfrm>
              <a:off x="8000" y="7144"/>
              <a:ext cx="1263" cy="3"/>
            </a:xfrm>
            <a:prstGeom prst="line">
              <a:avLst/>
            </a:prstGeom>
            <a:noFill/>
            <a:ln w="12700">
              <a:solidFill>
                <a:srgbClr val="00008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50" name="Text Box 26"/>
            <p:cNvSpPr txBox="1">
              <a:spLocks noChangeArrowheads="1"/>
            </p:cNvSpPr>
            <p:nvPr/>
          </p:nvSpPr>
          <p:spPr bwMode="auto">
            <a:xfrm>
              <a:off x="7372" y="5977"/>
              <a:ext cx="1891" cy="6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     визуальная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       расшифровка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51" name="Line 27"/>
            <p:cNvSpPr>
              <a:spLocks noChangeShapeType="1"/>
            </p:cNvSpPr>
            <p:nvPr/>
          </p:nvSpPr>
          <p:spPr bwMode="auto">
            <a:xfrm>
              <a:off x="8473" y="8078"/>
              <a:ext cx="1263" cy="2"/>
            </a:xfrm>
            <a:prstGeom prst="line">
              <a:avLst/>
            </a:prstGeom>
            <a:noFill/>
            <a:ln w="12700">
              <a:solidFill>
                <a:srgbClr val="00008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52" name="Text Box 28"/>
            <p:cNvSpPr txBox="1">
              <a:spLocks noChangeArrowheads="1"/>
            </p:cNvSpPr>
            <p:nvPr/>
          </p:nvSpPr>
          <p:spPr bwMode="auto">
            <a:xfrm>
              <a:off x="7845" y="7144"/>
              <a:ext cx="1655" cy="9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восприятие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и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 участие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53" name="Text Box 29"/>
            <p:cNvSpPr txBox="1">
              <a:spLocks noChangeArrowheads="1"/>
            </p:cNvSpPr>
            <p:nvPr/>
          </p:nvSpPr>
          <p:spPr bwMode="auto">
            <a:xfrm>
              <a:off x="8318" y="8078"/>
              <a:ext cx="1891" cy="6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</a:rPr>
                <a:t>деятельность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054" name="Line 30"/>
            <p:cNvSpPr>
              <a:spLocks noChangeShapeType="1"/>
            </p:cNvSpPr>
            <p:nvPr/>
          </p:nvSpPr>
          <p:spPr bwMode="auto">
            <a:xfrm>
              <a:off x="7670" y="3535"/>
              <a:ext cx="2364" cy="5163"/>
            </a:xfrm>
            <a:prstGeom prst="line">
              <a:avLst/>
            </a:prstGeom>
            <a:noFill/>
            <a:ln w="28575">
              <a:solidFill>
                <a:srgbClr val="333399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55" name="WordArt 31"/>
            <p:cNvSpPr>
              <a:spLocks noChangeArrowheads="1" noChangeShapeType="1" noTextEdit="1"/>
            </p:cNvSpPr>
            <p:nvPr/>
          </p:nvSpPr>
          <p:spPr bwMode="auto">
            <a:xfrm rot="3767940">
              <a:off x="6770" y="4883"/>
              <a:ext cx="4440" cy="6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rtl="0"/>
              <a:r>
                <a:rPr lang="ru-RU" sz="1600" kern="10" spc="0" dirty="0" smtClean="0">
                  <a:ln w="9525">
                    <a:noFill/>
                    <a:round/>
                    <a:headEnd/>
                    <a:tailEnd/>
                  </a:ln>
                  <a:solidFill>
                    <a:srgbClr val="000080"/>
                  </a:solidFill>
                  <a:effectLst/>
                  <a:latin typeface="Arial"/>
                  <a:cs typeface="Arial"/>
                </a:rPr>
                <a:t> вовлечённость </a:t>
              </a:r>
              <a:r>
                <a:rPr lang="ru-RU" sz="1600" kern="10" dirty="0" smtClean="0">
                  <a:ln w="9525">
                    <a:noFill/>
                    <a:round/>
                    <a:headEnd/>
                    <a:tailEnd/>
                  </a:ln>
                  <a:solidFill>
                    <a:srgbClr val="000080"/>
                  </a:solidFill>
                  <a:latin typeface="Arial"/>
                  <a:cs typeface="Arial"/>
                </a:rPr>
                <a:t>дошкольников</a:t>
              </a:r>
              <a:endParaRPr lang="ru-RU" sz="1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Arial"/>
                <a:cs typeface="Arial"/>
              </a:endParaRPr>
            </a:p>
            <a:p>
              <a:pPr algn="ctr" rtl="0"/>
              <a:r>
                <a:rPr lang="ru-RU" sz="1600" kern="10" spc="0" dirty="0" smtClean="0">
                  <a:ln w="9525">
                    <a:noFill/>
                    <a:round/>
                    <a:headEnd/>
                    <a:tailEnd/>
                  </a:ln>
                  <a:solidFill>
                    <a:srgbClr val="000080"/>
                  </a:solidFill>
                  <a:effectLst/>
                  <a:latin typeface="Arial"/>
                  <a:cs typeface="Arial"/>
                </a:rPr>
                <a:t> в процесс познания</a:t>
              </a:r>
              <a:endParaRPr lang="ru-RU" sz="1600" kern="10" spc="0" dirty="0">
                <a:ln w="9525">
                  <a:noFill/>
                  <a:round/>
                  <a:headEnd/>
                  <a:tailEnd/>
                </a:ln>
                <a:solidFill>
                  <a:srgbClr val="000080"/>
                </a:solidFill>
                <a:effectLst/>
                <a:latin typeface="Arial"/>
                <a:cs typeface="Arial"/>
              </a:endParaRPr>
            </a:p>
          </p:txBody>
        </p:sp>
      </p:grp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u="sng" dirty="0" smtClean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ru-RU" sz="3600" b="1" u="sng" dirty="0" smtClean="0">
                <a:solidFill>
                  <a:srgbClr val="FF0000"/>
                </a:solidFill>
                <a:latin typeface="Calibri" pitchFamily="34" charset="0"/>
              </a:rPr>
            </a:br>
            <a:r>
              <a:rPr lang="ru-RU" sz="3600" b="1" u="sng" dirty="0" smtClean="0">
                <a:solidFill>
                  <a:srgbClr val="FF0000"/>
                </a:solidFill>
                <a:latin typeface="Calibri" pitchFamily="34" charset="0"/>
              </a:rPr>
              <a:t>АМ  </a:t>
            </a:r>
            <a:r>
              <a:rPr lang="ru-RU" sz="3600" b="1" u="sng" dirty="0">
                <a:solidFill>
                  <a:srgbClr val="FF0000"/>
                </a:solidFill>
                <a:latin typeface="Calibri" pitchFamily="34" charset="0"/>
              </a:rPr>
              <a:t>начала </a:t>
            </a:r>
            <a:r>
              <a:rPr lang="ru-RU" sz="3600" b="1" u="sng" dirty="0" smtClean="0">
                <a:solidFill>
                  <a:srgbClr val="FF0000"/>
                </a:solidFill>
                <a:latin typeface="Calibri" pitchFamily="34" charset="0"/>
              </a:rPr>
              <a:t>образовательного  мероприятия</a:t>
            </a:r>
            <a:r>
              <a:rPr lang="ru-RU" b="1" dirty="0">
                <a:solidFill>
                  <a:srgbClr val="333300"/>
                </a:solidFill>
              </a:rPr>
              <a:t/>
            </a:r>
            <a:br>
              <a:rPr lang="ru-RU" b="1" dirty="0">
                <a:solidFill>
                  <a:srgbClr val="333300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556791"/>
            <a:ext cx="8003232" cy="2664297"/>
          </a:xfrm>
        </p:spPr>
        <p:txBody>
          <a:bodyPr/>
          <a:lstStyle/>
          <a:p>
            <a:pPr algn="ctr">
              <a:buNone/>
            </a:pPr>
            <a:r>
              <a:rPr lang="ru-RU" b="1" dirty="0">
                <a:solidFill>
                  <a:schemeClr val="accent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«Поздоровайся глазами</a:t>
            </a:r>
            <a:r>
              <a:rPr lang="ru-RU" b="1" dirty="0" smtClean="0">
                <a:solidFill>
                  <a:schemeClr val="accent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»,</a:t>
            </a:r>
            <a:endParaRPr lang="ru-RU" b="1" dirty="0">
              <a:solidFill>
                <a:schemeClr val="accent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ctr">
              <a:spcBef>
                <a:spcPct val="0"/>
              </a:spcBef>
              <a:buNone/>
            </a:pPr>
            <a:r>
              <a:rPr lang="ru-RU" b="1" dirty="0">
                <a:solidFill>
                  <a:schemeClr val="accent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«Поздоровайся локтями».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lvl="0" indent="0" algn="ctr">
              <a:spcBef>
                <a:spcPct val="0"/>
              </a:spcBef>
              <a:buNone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 </a:t>
            </a:r>
            <a:r>
              <a:rPr lang="ru-RU" b="1" dirty="0">
                <a:solidFill>
                  <a:srgbClr val="66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положительный настрой на работу</a:t>
            </a:r>
            <a:r>
              <a:rPr lang="ru-RU" b="1" dirty="0" smtClean="0">
                <a:solidFill>
                  <a:srgbClr val="66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endParaRPr lang="ru-RU" b="1" dirty="0">
              <a:solidFill>
                <a:srgbClr val="6600FF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lvl="0" indent="0" algn="ctr">
              <a:spcBef>
                <a:spcPct val="0"/>
              </a:spcBef>
              <a:buNone/>
            </a:pPr>
            <a:r>
              <a:rPr lang="ru-RU" b="1" dirty="0">
                <a:solidFill>
                  <a:srgbClr val="66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установление контакта </a:t>
            </a:r>
            <a:r>
              <a:rPr lang="ru-RU" b="1" dirty="0" smtClean="0">
                <a:solidFill>
                  <a:srgbClr val="66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между детьми.</a:t>
            </a:r>
            <a:endParaRPr lang="ru-RU" b="1" dirty="0"/>
          </a:p>
          <a:p>
            <a:pPr algn="ctr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29311948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28596" y="1714489"/>
            <a:ext cx="8229600" cy="3730736"/>
          </a:xfrm>
        </p:spPr>
        <p:txBody>
          <a:bodyPr/>
          <a:lstStyle/>
          <a:p>
            <a:pPr algn="ctr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«Фруктовый сад»,  «Поляна снежинок»,              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Разноцветные листья», </a:t>
            </a:r>
          </a:p>
          <a:p>
            <a:pPr algn="ctr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«Гроза- солнце», «Воздушные шарики», </a:t>
            </a:r>
          </a:p>
          <a:p>
            <a:pPr algn="ctr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  «Цветные ладошки»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lang="ru-RU" b="1" dirty="0" smtClean="0">
                <a:solidFill>
                  <a:srgbClr val="66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66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помогает </a:t>
            </a:r>
            <a:r>
              <a:rPr lang="ru-RU" b="1" dirty="0" smtClean="0">
                <a:solidFill>
                  <a:srgbClr val="66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воспитателю </a:t>
            </a:r>
            <a:r>
              <a:rPr lang="ru-RU" b="1" dirty="0">
                <a:solidFill>
                  <a:srgbClr val="66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эффективно провести выяснение ожиданий и опасений, лучше понять </a:t>
            </a:r>
            <a:r>
              <a:rPr lang="ru-RU" b="1" dirty="0" smtClean="0">
                <a:solidFill>
                  <a:srgbClr val="66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группу </a:t>
            </a:r>
            <a:r>
              <a:rPr lang="ru-RU" b="1" dirty="0">
                <a:solidFill>
                  <a:srgbClr val="66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каждого </a:t>
            </a:r>
            <a:r>
              <a:rPr lang="ru-RU" b="1" dirty="0" smtClean="0">
                <a:solidFill>
                  <a:srgbClr val="66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ребенка</a:t>
            </a:r>
            <a:r>
              <a:rPr lang="ru-RU" b="1" dirty="0">
                <a:solidFill>
                  <a:srgbClr val="66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определить цели </a:t>
            </a:r>
            <a:r>
              <a:rPr lang="ru-RU" b="1" dirty="0" smtClean="0">
                <a:solidFill>
                  <a:srgbClr val="66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занятия.</a:t>
            </a:r>
            <a:endParaRPr lang="ru-RU" b="1" dirty="0">
              <a:solidFill>
                <a:srgbClr val="6600FF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>
                <a:solidFill>
                  <a:srgbClr val="FF0000"/>
                </a:solidFill>
              </a:rPr>
              <a:t>АМ выяснения целей, </a:t>
            </a:r>
            <a:r>
              <a:rPr lang="ru-RU" b="1" u="sng" dirty="0" smtClean="0">
                <a:solidFill>
                  <a:srgbClr val="FF0000"/>
                </a:solidFill>
              </a:rPr>
              <a:t/>
            </a:r>
            <a:br>
              <a:rPr lang="ru-RU" b="1" u="sng" dirty="0" smtClean="0">
                <a:solidFill>
                  <a:srgbClr val="FF0000"/>
                </a:solidFill>
              </a:rPr>
            </a:br>
            <a:r>
              <a:rPr lang="ru-RU" b="1" u="sng" dirty="0" smtClean="0">
                <a:solidFill>
                  <a:srgbClr val="FF0000"/>
                </a:solidFill>
              </a:rPr>
              <a:t>ожиданий </a:t>
            </a:r>
            <a:r>
              <a:rPr lang="ru-RU" b="1" u="sng" dirty="0">
                <a:solidFill>
                  <a:srgbClr val="FF0000"/>
                </a:solidFill>
              </a:rPr>
              <a:t>и опасений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043">
            <a:off x="-333947" y="41787"/>
            <a:ext cx="2429213" cy="24049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40643061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785786" y="214290"/>
            <a:ext cx="6929486" cy="714380"/>
          </a:xfrm>
          <a:prstGeom prst="roundRect">
            <a:avLst/>
          </a:prstGeom>
          <a:solidFill>
            <a:srgbClr val="CCFFCC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0" y="214290"/>
            <a:ext cx="8686800" cy="75722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МЕТОД «ФРУКТОВЫЙ САД»</a:t>
            </a:r>
            <a:endParaRPr lang="ru-RU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1" name="Содержимое 10" descr="12857a4edda0.jpg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lum bright="-2000" contrast="2000"/>
          </a:blip>
          <a:stretch>
            <a:fillRect/>
          </a:stretch>
        </p:blipFill>
        <p:spPr>
          <a:xfrm>
            <a:off x="571500" y="1142984"/>
            <a:ext cx="4000500" cy="4625197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12" name="Содержимое 11" descr="LemonTree.jpg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lum bright="-3000" contrast="4000"/>
          </a:blip>
          <a:stretch>
            <a:fillRect/>
          </a:stretch>
        </p:blipFill>
        <p:spPr>
          <a:xfrm>
            <a:off x="4429124" y="1285860"/>
            <a:ext cx="3667126" cy="4857783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6" name="Волна 5"/>
          <p:cNvSpPr/>
          <p:nvPr/>
        </p:nvSpPr>
        <p:spPr>
          <a:xfrm>
            <a:off x="1643042" y="4286256"/>
            <a:ext cx="2286016" cy="785818"/>
          </a:xfrm>
          <a:prstGeom prst="wave">
            <a:avLst>
              <a:gd name="adj1" fmla="val 11587"/>
              <a:gd name="adj2" fmla="val 1731"/>
            </a:avLst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ОЖИДАНИЯ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Волна 12"/>
          <p:cNvSpPr/>
          <p:nvPr/>
        </p:nvSpPr>
        <p:spPr>
          <a:xfrm>
            <a:off x="5286380" y="4214818"/>
            <a:ext cx="2286016" cy="785818"/>
          </a:xfrm>
          <a:prstGeom prst="wave">
            <a:avLst>
              <a:gd name="adj1" fmla="val 11587"/>
              <a:gd name="adj2" fmla="val 1731"/>
            </a:avLst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ОПАСЕНИЯ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«Мозговой штурм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«Инфо-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угадайка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dirty="0"/>
          </a:p>
          <a:p>
            <a:pPr marL="0" indent="0" algn="just">
              <a:buNone/>
            </a:pP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представление нового материала, структурирование материала, оживление внимания обучающихся.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АМ презентации учебного материала</a:t>
            </a:r>
            <a:endParaRPr lang="ru-RU" dirty="0"/>
          </a:p>
        </p:txBody>
      </p:sp>
      <p:pic>
        <p:nvPicPr>
          <p:cNvPr id="4" name="Picture 2" descr="C:\Users\PC\Desktop\animashki-sport-133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427984" y="3943439"/>
            <a:ext cx="1800200" cy="1741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1535561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500034" y="1357298"/>
            <a:ext cx="2000264" cy="928694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понятие</a:t>
            </a:r>
            <a:endParaRPr lang="ru-RU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00034" y="2285992"/>
            <a:ext cx="2000264" cy="4214842"/>
          </a:xfrm>
          <a:prstGeom prst="rect">
            <a:avLst/>
          </a:prstGeom>
          <a:solidFill>
            <a:srgbClr val="FFFFCC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500298" y="1357298"/>
            <a:ext cx="2000264" cy="928694"/>
          </a:xfrm>
          <a:prstGeom prst="rect">
            <a:avLst/>
          </a:prstGeom>
          <a:solidFill>
            <a:srgbClr val="FFFFCC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этапы</a:t>
            </a:r>
          </a:p>
          <a:p>
            <a:pPr algn="ctr"/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занятия</a:t>
            </a:r>
            <a:endParaRPr lang="ru-RU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00298" y="2285992"/>
            <a:ext cx="2000264" cy="4214842"/>
          </a:xfrm>
          <a:prstGeom prst="rect">
            <a:avLst/>
          </a:prstGeom>
          <a:solidFill>
            <a:srgbClr val="FFFFFF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i="1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500562" y="2285992"/>
            <a:ext cx="1928826" cy="4214842"/>
          </a:xfrm>
          <a:prstGeom prst="rect">
            <a:avLst/>
          </a:prstGeom>
          <a:solidFill>
            <a:srgbClr val="FFFFCC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500562" y="1357298"/>
            <a:ext cx="1928826" cy="928694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виды</a:t>
            </a:r>
            <a:endParaRPr lang="ru-RU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429388" y="1357298"/>
            <a:ext cx="2286016" cy="928694"/>
          </a:xfrm>
          <a:prstGeom prst="rect">
            <a:avLst/>
          </a:prstGeom>
          <a:solidFill>
            <a:srgbClr val="FFFFCC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цели применения</a:t>
            </a:r>
            <a:endParaRPr lang="ru-RU" sz="2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0034" y="2285992"/>
            <a:ext cx="192882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Система методов, которая обеспечивает активность и разнообразие мыслительной и практической деятельности детей.</a:t>
            </a:r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6429388" y="2285992"/>
            <a:ext cx="2286016" cy="421484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500298" y="2285992"/>
            <a:ext cx="2000264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7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Организация группы, постановка целей и задач занятия, объяснение нового, закрепление изученного, обобщение знаний, организация самостоятельной работы, подведение итогов занятия, релаксация.</a:t>
            </a:r>
            <a:endParaRPr lang="ru-RU" sz="1700" b="1" i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4500562" y="2428868"/>
            <a:ext cx="192882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«Поздоровайся глазами», «Фруктовый сад», </a:t>
            </a:r>
          </a:p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Инфо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– угадай-ка»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572264" y="2357430"/>
            <a:ext cx="2143140" cy="286232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Развитие мотивации, интереса к предмету,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коммуникатив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ctr"/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ных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, учебно-информационных и учебно-организационных умений.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9552" y="764704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Тема: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Активные методы обучения</a:t>
            </a:r>
            <a:endParaRPr lang="ru-RU" sz="3200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9" grpId="0"/>
      <p:bldP spid="30" grpId="0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28596" y="1340768"/>
            <a:ext cx="8229600" cy="4899683"/>
          </a:xfrm>
        </p:spPr>
        <p:txBody>
          <a:bodyPr/>
          <a:lstStyle/>
          <a:p>
            <a:pPr marL="0" indent="0" algn="just">
              <a:buNone/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8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повысить уровень энергии в группе, прийти в бодрое настроение, активно подвигаться перед началом работы.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FF00"/>
                </a:solidFill>
              </a:rPr>
              <a:t>«Четыре стихии»</a:t>
            </a:r>
            <a:br>
              <a:rPr lang="ru-RU" b="1" dirty="0" smtClean="0">
                <a:solidFill>
                  <a:srgbClr val="FFFF00"/>
                </a:solidFill>
              </a:rPr>
            </a:br>
            <a:r>
              <a:rPr lang="ru-RU" b="1" dirty="0" smtClean="0">
                <a:solidFill>
                  <a:srgbClr val="FFFF00"/>
                </a:solidFill>
              </a:rPr>
              <a:t> «</a:t>
            </a:r>
            <a:r>
              <a:rPr lang="ru-RU" b="1" dirty="0" err="1" smtClean="0">
                <a:solidFill>
                  <a:srgbClr val="FFFF00"/>
                </a:solidFill>
              </a:rPr>
              <a:t>Физминутка</a:t>
            </a:r>
            <a:r>
              <a:rPr lang="ru-RU" b="1" dirty="0" smtClean="0">
                <a:solidFill>
                  <a:srgbClr val="FFFF00"/>
                </a:solidFill>
              </a:rPr>
              <a:t>»</a:t>
            </a:r>
            <a:br>
              <a:rPr lang="ru-RU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/>
            </a:r>
            <a:br>
              <a:rPr lang="ru-RU" sz="2400" b="1" dirty="0" smtClean="0">
                <a:solidFill>
                  <a:srgbClr val="FFFF00"/>
                </a:solidFill>
              </a:rPr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u="sng" dirty="0">
                <a:solidFill>
                  <a:srgbClr val="FF0000"/>
                </a:solidFill>
              </a:rPr>
              <a:t>АМ релаксации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908155">
            <a:off x="5509614" y="3142478"/>
            <a:ext cx="3193640" cy="3193640"/>
          </a:xfrm>
          <a:prstGeom prst="rect">
            <a:avLst/>
          </a:prstGeom>
        </p:spPr>
      </p:pic>
      <p:pic>
        <p:nvPicPr>
          <p:cNvPr id="5" name="Picture 1" descr="C:\Users\PC\Desktop\animashki-sport-136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149080"/>
            <a:ext cx="1728192" cy="1903069"/>
          </a:xfrm>
          <a:prstGeom prst="rect">
            <a:avLst/>
          </a:prstGeom>
          <a:noFill/>
        </p:spPr>
      </p:pic>
      <p:pic>
        <p:nvPicPr>
          <p:cNvPr id="6" name="Picture 2" descr="C:\Users\PC\Desktop\animashki-sport-133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347863" y="4044529"/>
            <a:ext cx="1800200" cy="1741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255986350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Мои документы\ИННА\материалы_к_презентациям\ФОНЫ\sersvtum29a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2" descr="C:\Documents and Settings\Admin\Рабочий стол\анимац\земля3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  <a:effectLst>
            <a:softEdge rad="127000"/>
          </a:effectLst>
        </p:spPr>
      </p:pic>
      <p:sp>
        <p:nvSpPr>
          <p:cNvPr id="4" name="Скругленный прямоугольник 3"/>
          <p:cNvSpPr/>
          <p:nvPr/>
        </p:nvSpPr>
        <p:spPr>
          <a:xfrm>
            <a:off x="4355976" y="260648"/>
            <a:ext cx="4572032" cy="64294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 РЕЛАКСАЦИИ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9" name="Picture 5" descr="C:\Documents and Settings\Admin\Рабочий стол\анимац\вода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3286124"/>
            <a:ext cx="3929090" cy="328612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1027" name="Picture 3" descr="C:\Documents and Settings\Admin\Рабочий стол\анимац\земля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8794" y="4643446"/>
            <a:ext cx="1785918" cy="185738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6" descr="C:\Documents and Settings\Admin\Рабочий стол\анимац\огонь 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1571612"/>
            <a:ext cx="2286000" cy="30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Скругленный прямоугольник 7"/>
          <p:cNvSpPr/>
          <p:nvPr/>
        </p:nvSpPr>
        <p:spPr>
          <a:xfrm>
            <a:off x="1115616" y="1340768"/>
            <a:ext cx="4104456" cy="57606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«ЧЕТЫРЕ СТИХИИ»</a:t>
            </a:r>
            <a:endParaRPr lang="ru-RU" sz="32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 txBox="1">
            <a:spLocks/>
          </p:cNvSpPr>
          <p:nvPr/>
        </p:nvSpPr>
        <p:spPr bwMode="auto">
          <a:xfrm>
            <a:off x="2000232" y="214290"/>
            <a:ext cx="5072098" cy="7143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метод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«КЛАСТЕР»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14678" y="3357562"/>
            <a:ext cx="2071702" cy="1000132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/>
              <a:t>АКТИВНЫЕ МЕТОДЫ  ОБУЧЕНИЯ</a:t>
            </a:r>
            <a:endParaRPr lang="ru-RU" b="1" i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428992" y="4643446"/>
            <a:ext cx="1571636" cy="642942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/>
              <a:t>ЭТАПЫ ПРИМЕНЕНИЯ</a:t>
            </a:r>
            <a:endParaRPr lang="ru-RU" sz="16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429256" y="3643314"/>
            <a:ext cx="1285884" cy="571504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/>
              <a:t>ВИДЫ</a:t>
            </a:r>
            <a:endParaRPr lang="ru-RU" sz="1600" b="1" i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429256" y="2285992"/>
            <a:ext cx="1285884" cy="571504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i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428992" y="5572140"/>
            <a:ext cx="2007104" cy="881196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i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7236296" y="3068960"/>
            <a:ext cx="1143008" cy="428628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00" b="1" i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6876256" y="3933056"/>
            <a:ext cx="2000264" cy="571504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00" b="1" i="1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5508104" y="4725144"/>
            <a:ext cx="1357322" cy="571504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00" b="1" i="1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2357422" y="1285860"/>
            <a:ext cx="1928826" cy="500066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b="1" i="1" dirty="0" smtClean="0"/>
              <a:t> </a:t>
            </a:r>
            <a:endParaRPr lang="ru-RU" sz="1500" b="1" i="1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4500562" y="1285860"/>
            <a:ext cx="1785950" cy="500066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00" b="1" i="1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1071538" y="4857760"/>
            <a:ext cx="2152664" cy="785818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00" b="1" i="1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1071538" y="1857364"/>
            <a:ext cx="2000264" cy="785818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00" b="1" i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14282" y="4286256"/>
            <a:ext cx="1928826" cy="400056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00" b="1" i="1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214282" y="2786058"/>
            <a:ext cx="2214578" cy="357190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00" b="1" i="1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285720" y="3571876"/>
            <a:ext cx="1357322" cy="428628"/>
          </a:xfrm>
          <a:prstGeom prst="rect">
            <a:avLst/>
          </a:prstGeom>
          <a:solidFill>
            <a:srgbClr val="FF339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00" b="1" i="1" dirty="0"/>
          </a:p>
        </p:txBody>
      </p:sp>
      <p:cxnSp>
        <p:nvCxnSpPr>
          <p:cNvPr id="34" name="Прямая соединительная линия 33"/>
          <p:cNvCxnSpPr>
            <a:stCxn id="8" idx="0"/>
          </p:cNvCxnSpPr>
          <p:nvPr/>
        </p:nvCxnSpPr>
        <p:spPr>
          <a:xfrm rot="5400000" flipH="1" flipV="1">
            <a:off x="4464843" y="1535893"/>
            <a:ext cx="428628" cy="92869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endCxn id="8" idx="0"/>
          </p:cNvCxnSpPr>
          <p:nvPr/>
        </p:nvCxnSpPr>
        <p:spPr>
          <a:xfrm>
            <a:off x="3143240" y="1785926"/>
            <a:ext cx="1071570" cy="42862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>
            <a:endCxn id="112" idx="1"/>
          </p:cNvCxnSpPr>
          <p:nvPr/>
        </p:nvCxnSpPr>
        <p:spPr>
          <a:xfrm flipV="1">
            <a:off x="6286512" y="3230543"/>
            <a:ext cx="877776" cy="34133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16200000" flipV="1">
            <a:off x="5893603" y="3178967"/>
            <a:ext cx="714380" cy="7143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>
            <a:stCxn id="9" idx="0"/>
            <a:endCxn id="6" idx="2"/>
          </p:cNvCxnSpPr>
          <p:nvPr/>
        </p:nvCxnSpPr>
        <p:spPr>
          <a:xfrm rot="5400000" flipH="1" flipV="1">
            <a:off x="4089793" y="4482711"/>
            <a:ext cx="285752" cy="35719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3286116" y="2214554"/>
            <a:ext cx="1857388" cy="642942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/>
              <a:t>ФОРМА ПРОВЕДЕНИЯ</a:t>
            </a:r>
            <a:endParaRPr lang="ru-RU" sz="1600" b="1" i="1" dirty="0"/>
          </a:p>
        </p:txBody>
      </p:sp>
      <p:cxnSp>
        <p:nvCxnSpPr>
          <p:cNvPr id="45" name="Прямая соединительная линия 44"/>
          <p:cNvCxnSpPr>
            <a:endCxn id="8" idx="2"/>
          </p:cNvCxnSpPr>
          <p:nvPr/>
        </p:nvCxnSpPr>
        <p:spPr>
          <a:xfrm rot="5400000" flipH="1" flipV="1">
            <a:off x="4000496" y="3071810"/>
            <a:ext cx="428628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 rot="16200000" flipV="1">
            <a:off x="5943572" y="4433692"/>
            <a:ext cx="438318" cy="1311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>
            <a:stCxn id="10" idx="3"/>
            <a:endCxn id="23" idx="1"/>
          </p:cNvCxnSpPr>
          <p:nvPr/>
        </p:nvCxnSpPr>
        <p:spPr>
          <a:xfrm>
            <a:off x="6715140" y="3929066"/>
            <a:ext cx="161116" cy="28974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>
            <a:off x="1643042" y="3786190"/>
            <a:ext cx="214314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3000364" y="3714752"/>
            <a:ext cx="214314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 rot="5400000" flipH="1" flipV="1">
            <a:off x="4107653" y="5393545"/>
            <a:ext cx="214314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>
            <a:off x="5286380" y="3857628"/>
            <a:ext cx="142876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 flipV="1">
            <a:off x="1285854" y="4000505"/>
            <a:ext cx="928691" cy="21431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/>
          <p:cNvCxnSpPr/>
          <p:nvPr/>
        </p:nvCxnSpPr>
        <p:spPr>
          <a:xfrm rot="16200000" flipV="1">
            <a:off x="1821637" y="4250537"/>
            <a:ext cx="928694" cy="14287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>
            <a:stCxn id="12" idx="0"/>
            <a:endCxn id="31" idx="2"/>
          </p:cNvCxnSpPr>
          <p:nvPr/>
        </p:nvCxnSpPr>
        <p:spPr>
          <a:xfrm rot="16200000" flipV="1">
            <a:off x="1732340" y="2732479"/>
            <a:ext cx="285752" cy="1107289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 rot="5400000">
            <a:off x="2178827" y="2964653"/>
            <a:ext cx="714380" cy="7143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1857356" y="3429000"/>
            <a:ext cx="1143008" cy="571504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/>
              <a:t>ЦЕЛИ</a:t>
            </a:r>
            <a:endParaRPr lang="ru-RU" b="1" i="1" dirty="0"/>
          </a:p>
        </p:txBody>
      </p:sp>
      <p:sp>
        <p:nvSpPr>
          <p:cNvPr id="109" name="Прямоугольник 108"/>
          <p:cNvSpPr/>
          <p:nvPr/>
        </p:nvSpPr>
        <p:spPr>
          <a:xfrm>
            <a:off x="2428861" y="1357299"/>
            <a:ext cx="171451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 smtClean="0">
                <a:solidFill>
                  <a:schemeClr val="bg1"/>
                </a:solidFill>
                <a:latin typeface="+mn-lt"/>
              </a:rPr>
              <a:t>ИНДИВИДУАЛЬНАЯ</a:t>
            </a:r>
            <a:r>
              <a:rPr lang="ru-RU" sz="1400" b="1" i="1" dirty="0" smtClean="0">
                <a:solidFill>
                  <a:schemeClr val="bg1"/>
                </a:solidFill>
              </a:rPr>
              <a:t> 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4572000" y="1357298"/>
            <a:ext cx="164307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i="1" dirty="0" smtClean="0">
                <a:solidFill>
                  <a:schemeClr val="bg1"/>
                </a:solidFill>
                <a:latin typeface="+mn-lt"/>
              </a:rPr>
              <a:t>ГРУППОВАЯ</a:t>
            </a:r>
            <a:endParaRPr lang="ru-RU" sz="15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1" name="Прямоугольник 110"/>
          <p:cNvSpPr/>
          <p:nvPr/>
        </p:nvSpPr>
        <p:spPr>
          <a:xfrm>
            <a:off x="5429256" y="2285992"/>
            <a:ext cx="12858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dirty="0" smtClean="0">
                <a:solidFill>
                  <a:schemeClr val="bg1"/>
                </a:solidFill>
                <a:latin typeface="+mn-lt"/>
              </a:rPr>
              <a:t>ИНФО-</a:t>
            </a:r>
          </a:p>
          <a:p>
            <a:pPr algn="ctr"/>
            <a:r>
              <a:rPr lang="ru-RU" sz="1400" b="1" i="1" dirty="0" smtClean="0">
                <a:solidFill>
                  <a:schemeClr val="bg1"/>
                </a:solidFill>
                <a:latin typeface="+mn-lt"/>
              </a:rPr>
              <a:t>УГАДАЙ-КА»</a:t>
            </a:r>
            <a:endParaRPr lang="ru-RU" sz="14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7164288" y="3068960"/>
            <a:ext cx="119642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i="1" dirty="0" smtClean="0">
                <a:solidFill>
                  <a:schemeClr val="bg1"/>
                </a:solidFill>
                <a:latin typeface="+mn-lt"/>
              </a:rPr>
              <a:t>«КЛАСТЕР»</a:t>
            </a:r>
            <a:endParaRPr lang="ru-RU" sz="15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020272" y="3933056"/>
            <a:ext cx="17859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i="1" dirty="0" smtClean="0">
                <a:solidFill>
                  <a:schemeClr val="bg1"/>
                </a:solidFill>
              </a:rPr>
              <a:t>«</a:t>
            </a:r>
            <a:r>
              <a:rPr lang="ru-RU" sz="1500" b="1" i="1" dirty="0" smtClean="0">
                <a:solidFill>
                  <a:schemeClr val="bg1"/>
                </a:solidFill>
                <a:latin typeface="+mn-lt"/>
              </a:rPr>
              <a:t>ПОЗДОРОВАЙСЯ</a:t>
            </a:r>
            <a:r>
              <a:rPr lang="ru-RU" sz="1500" b="1" i="1" dirty="0" smtClean="0">
                <a:solidFill>
                  <a:schemeClr val="bg1"/>
                </a:solidFill>
              </a:rPr>
              <a:t> </a:t>
            </a:r>
            <a:r>
              <a:rPr lang="ru-RU" sz="1500" b="1" i="1" dirty="0" smtClean="0">
                <a:solidFill>
                  <a:schemeClr val="bg1"/>
                </a:solidFill>
                <a:latin typeface="+mn-lt"/>
              </a:rPr>
              <a:t>ГЛАЗАМИ</a:t>
            </a:r>
            <a:r>
              <a:rPr lang="ru-RU" sz="1500" b="1" i="1" dirty="0" smtClean="0">
                <a:solidFill>
                  <a:schemeClr val="bg1"/>
                </a:solidFill>
              </a:rPr>
              <a:t>»</a:t>
            </a:r>
            <a:endParaRPr lang="ru-RU" sz="1500" b="1" i="1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508104" y="4725144"/>
            <a:ext cx="13573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i="1" dirty="0" smtClean="0">
                <a:solidFill>
                  <a:schemeClr val="bg1"/>
                </a:solidFill>
                <a:latin typeface="+mn-lt"/>
              </a:rPr>
              <a:t>«ФРУКТОВЫЙ САД»</a:t>
            </a:r>
            <a:endParaRPr lang="ru-RU" sz="15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500430" y="5572140"/>
            <a:ext cx="15001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i="1" dirty="0" smtClean="0">
                <a:solidFill>
                  <a:schemeClr val="bg1"/>
                </a:solidFill>
                <a:latin typeface="+mn-lt"/>
              </a:rPr>
              <a:t>НА ВСЕХ ЭТАПАХ  ЗАНЯТИЯ</a:t>
            </a:r>
            <a:endParaRPr lang="ru-RU" sz="15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071538" y="4857760"/>
            <a:ext cx="207170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i="1" dirty="0" smtClean="0">
                <a:solidFill>
                  <a:schemeClr val="bg1"/>
                </a:solidFill>
                <a:latin typeface="+mn-lt"/>
              </a:rPr>
              <a:t>УЧЕБНО-ИНФОРМАЦИОННЫЕ УМЕНИЯ </a:t>
            </a:r>
            <a:endParaRPr lang="ru-RU" sz="15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14282" y="4286256"/>
            <a:ext cx="185738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i="1" dirty="0" smtClean="0">
                <a:solidFill>
                  <a:schemeClr val="bg1"/>
                </a:solidFill>
                <a:latin typeface="+mn-lt"/>
              </a:rPr>
              <a:t>КОММУНИКАЦИЯ </a:t>
            </a:r>
            <a:endParaRPr lang="ru-RU" sz="15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85720" y="3571876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i="1" dirty="0" smtClean="0">
                <a:solidFill>
                  <a:schemeClr val="bg1"/>
                </a:solidFill>
                <a:latin typeface="+mn-lt"/>
              </a:rPr>
              <a:t>МОТИВАЦИЯ </a:t>
            </a:r>
            <a:endParaRPr lang="ru-RU" sz="15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14282" y="2786058"/>
            <a:ext cx="21431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i="1" dirty="0" smtClean="0">
                <a:solidFill>
                  <a:schemeClr val="bg1"/>
                </a:solidFill>
                <a:latin typeface="+mn-lt"/>
              </a:rPr>
              <a:t>САМОСТОЯТЕЛЬНОСТЬ </a:t>
            </a:r>
            <a:endParaRPr lang="ru-RU" sz="1500" b="1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071538" y="1857364"/>
            <a:ext cx="192882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i="1" dirty="0" smtClean="0">
                <a:solidFill>
                  <a:schemeClr val="bg1"/>
                </a:solidFill>
                <a:latin typeface="+mn-lt"/>
              </a:rPr>
              <a:t>УЧЕБНО-ОРГАНИЗАЦИОННЫЕ УМЕНИЯ </a:t>
            </a:r>
            <a:endParaRPr lang="ru-RU" sz="1500" b="1" i="1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3" grpId="0" animBg="1"/>
      <p:bldP spid="22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8" grpId="0" animBg="1"/>
      <p:bldP spid="12" grpId="0" animBg="1"/>
      <p:bldP spid="109" grpId="0"/>
      <p:bldP spid="110" grpId="0"/>
      <p:bldP spid="111" grpId="0"/>
      <p:bldP spid="112" grpId="0"/>
      <p:bldP spid="42" grpId="0"/>
      <p:bldP spid="43" grpId="0"/>
      <p:bldP spid="47" grpId="0"/>
      <p:bldP spid="49" grpId="0"/>
      <p:bldP spid="50" grpId="0"/>
      <p:bldP spid="51" grpId="0"/>
      <p:bldP spid="52" grpId="0"/>
      <p:bldP spid="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rgbClr val="FFFF00">
                <a:alpha val="0"/>
              </a:srgbClr>
            </a:gs>
            <a:gs pos="68000">
              <a:srgbClr val="FFC000">
                <a:alpha val="33000"/>
              </a:srgbClr>
            </a:gs>
            <a:gs pos="99000">
              <a:srgbClr val="FF3300">
                <a:alpha val="22000"/>
              </a:srgbClr>
            </a:gs>
            <a:gs pos="100000">
              <a:srgbClr val="C00000"/>
            </a:gs>
          </a:gsLst>
          <a:lin ang="189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2500298" y="1000108"/>
            <a:ext cx="3959225" cy="647700"/>
          </a:xfrm>
          <a:prstGeom prst="rect">
            <a:avLst/>
          </a:prstGeom>
          <a:solidFill>
            <a:srgbClr val="D5C1B5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ru-RU" sz="2600" b="1" dirty="0">
                <a:solidFill>
                  <a:srgbClr val="800000"/>
                </a:solidFill>
              </a:rPr>
              <a:t>и</a:t>
            </a:r>
            <a:r>
              <a:rPr lang="ru-RU" sz="2600" b="1" dirty="0" smtClean="0">
                <a:solidFill>
                  <a:srgbClr val="800000"/>
                </a:solidFill>
              </a:rPr>
              <a:t>мя </a:t>
            </a:r>
            <a:r>
              <a:rPr lang="ru-RU" sz="2600" b="1" dirty="0">
                <a:solidFill>
                  <a:srgbClr val="800000"/>
                </a:solidFill>
              </a:rPr>
              <a:t>существительное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142852"/>
            <a:ext cx="7786742" cy="64633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5615F9"/>
                </a:solidFill>
              </a:rPr>
              <a:t>ПРАВИЛО СОСТАВЛЕНИЯ  СИНКВЕЙНА</a:t>
            </a:r>
            <a:endParaRPr lang="ru-RU" sz="36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71472" y="2071678"/>
            <a:ext cx="3313113" cy="642942"/>
          </a:xfrm>
          <a:prstGeom prst="rect">
            <a:avLst/>
          </a:prstGeom>
          <a:solidFill>
            <a:srgbClr val="F1F470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и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мя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прилагательное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4643438" y="2071678"/>
            <a:ext cx="3313113" cy="642942"/>
          </a:xfrm>
          <a:prstGeom prst="rect">
            <a:avLst/>
          </a:prstGeom>
          <a:solidFill>
            <a:srgbClr val="F1F470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и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мя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прилагательное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571472" y="3286124"/>
            <a:ext cx="2233613" cy="642942"/>
          </a:xfrm>
          <a:prstGeom prst="rect">
            <a:avLst/>
          </a:prstGeom>
          <a:solidFill>
            <a:srgbClr val="ACEAAC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</a:rPr>
              <a:t>глагол</a:t>
            </a:r>
            <a:endParaRPr lang="ru-RU" sz="3200" b="1" dirty="0">
              <a:solidFill>
                <a:srgbClr val="800000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286116" y="3286124"/>
            <a:ext cx="2233613" cy="642942"/>
          </a:xfrm>
          <a:prstGeom prst="rect">
            <a:avLst/>
          </a:prstGeom>
          <a:solidFill>
            <a:srgbClr val="ACEAAC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</a:rPr>
              <a:t>глагол</a:t>
            </a:r>
            <a:endParaRPr lang="ru-RU" sz="3200" b="1" dirty="0">
              <a:solidFill>
                <a:srgbClr val="800000"/>
              </a:solidFill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6143636" y="3286124"/>
            <a:ext cx="2233613" cy="642942"/>
          </a:xfrm>
          <a:prstGeom prst="rect">
            <a:avLst/>
          </a:prstGeom>
          <a:solidFill>
            <a:srgbClr val="ACEAAC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</a:rPr>
              <a:t>глагол</a:t>
            </a:r>
            <a:endParaRPr lang="ru-RU" sz="3200" b="1" dirty="0">
              <a:solidFill>
                <a:srgbClr val="800000"/>
              </a:solidFill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2844" y="4437063"/>
            <a:ext cx="8858312" cy="792162"/>
          </a:xfrm>
          <a:prstGeom prst="rect">
            <a:avLst/>
          </a:prstGeom>
          <a:solidFill>
            <a:srgbClr val="FF9B9B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ru-RU" sz="2000" b="1" dirty="0" smtClean="0">
                <a:solidFill>
                  <a:srgbClr val="800000"/>
                </a:solidFill>
              </a:rPr>
              <a:t>Предложение  </a:t>
            </a:r>
            <a:r>
              <a:rPr lang="ru-RU" sz="2000" b="1" dirty="0">
                <a:solidFill>
                  <a:srgbClr val="800000"/>
                </a:solidFill>
              </a:rPr>
              <a:t>из нескольких слов, показывающее отношение к теме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2844" y="5643578"/>
            <a:ext cx="8785225" cy="863600"/>
          </a:xfrm>
          <a:prstGeom prst="rect">
            <a:avLst/>
          </a:prstGeom>
          <a:solidFill>
            <a:srgbClr val="84ADD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/>
            <a:r>
              <a:rPr lang="ru-RU" sz="2100" b="1" dirty="0"/>
              <a:t>Слово, связанное с первым словом , отражает сущность темы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Documents and Settings\Admin\Мои документы\ИННА\материалы_к_презентациям\126 фоны для презентаций\231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000100" y="1928802"/>
            <a:ext cx="2857520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i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МОГУЧИЙ</a:t>
            </a:r>
            <a:endParaRPr lang="ru-RU" sz="3000" b="1" i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71736" y="1142984"/>
            <a:ext cx="3643338" cy="642942"/>
          </a:xfrm>
          <a:prstGeom prst="roundRect">
            <a:avLst/>
          </a:prstGeom>
          <a:solidFill>
            <a:srgbClr val="FFFF99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ИЛЬЯ МУРОМЕЦ</a:t>
            </a:r>
            <a:endParaRPr lang="ru-RU" sz="3200" b="1" i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71472" y="4357694"/>
            <a:ext cx="8072494" cy="785818"/>
          </a:xfrm>
          <a:prstGeom prst="roundRect">
            <a:avLst/>
          </a:prstGeom>
          <a:solidFill>
            <a:srgbClr val="FFCCFF">
              <a:alpha val="76863"/>
            </a:srgbClr>
          </a:solidFill>
          <a:ln>
            <a:solidFill>
              <a:srgbClr val="FF3399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Всем людям радость дарил.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786050" y="5572140"/>
            <a:ext cx="3643338" cy="785818"/>
          </a:xfrm>
          <a:prstGeom prst="roundRect">
            <a:avLst/>
          </a:prstGeom>
          <a:solidFill>
            <a:srgbClr val="FFFF99"/>
          </a:solidFill>
          <a:ln>
            <a:solidFill>
              <a:srgbClr val="FF99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ГЕРОЙ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85720" y="3071810"/>
            <a:ext cx="2500330" cy="714380"/>
          </a:xfrm>
          <a:prstGeom prst="roundRect">
            <a:avLst/>
          </a:prstGeom>
          <a:solidFill>
            <a:srgbClr val="66FF33">
              <a:alpha val="50196"/>
            </a:srgbClr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i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ЕХАЛ</a:t>
            </a:r>
            <a:endParaRPr lang="ru-RU" sz="3000" b="1" i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143240" y="3071810"/>
            <a:ext cx="2571768" cy="714380"/>
          </a:xfrm>
          <a:prstGeom prst="roundRect">
            <a:avLst/>
          </a:prstGeom>
          <a:solidFill>
            <a:srgbClr val="92D050">
              <a:alpha val="50196"/>
            </a:srgbClr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i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СРАЖАЛСЯ</a:t>
            </a:r>
            <a:endParaRPr lang="ru-RU" sz="3000" b="1" i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Admin\Мои документы\ИННА\материалы_к_презентациям\картинки 1\илья муромец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9388" y="142852"/>
            <a:ext cx="2465384" cy="2702948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15" name="Скругленный прямоугольник 14"/>
          <p:cNvSpPr/>
          <p:nvPr/>
        </p:nvSpPr>
        <p:spPr>
          <a:xfrm>
            <a:off x="6072198" y="3071810"/>
            <a:ext cx="2786082" cy="714380"/>
          </a:xfrm>
          <a:prstGeom prst="roundRect">
            <a:avLst/>
          </a:prstGeom>
          <a:solidFill>
            <a:srgbClr val="92D050">
              <a:alpha val="50196"/>
            </a:srgbClr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i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ПОБЕДИЛ</a:t>
            </a:r>
            <a:endParaRPr lang="ru-RU" sz="3000" b="1" i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643438" y="1928802"/>
            <a:ext cx="3000396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ХРАБРЫЙ</a:t>
            </a:r>
            <a:endParaRPr lang="ru-RU" sz="30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00232" y="357166"/>
            <a:ext cx="5000660" cy="584775"/>
          </a:xfrm>
          <a:prstGeom prst="rect">
            <a:avLst/>
          </a:prstGeom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 «СИНКВЕЙН»</a:t>
            </a:r>
            <a:endParaRPr lang="ru-RU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770" decel="100000"/>
                                        <p:tgtEl>
                                          <p:spTgt spid="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7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770" decel="100000"/>
                                        <p:tgtEl>
                                          <p:spTgt spid="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" dur="77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77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7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770" decel="100000"/>
                                        <p:tgtEl>
                                          <p:spTgt spid="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0" dur="77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2" dur="77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7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770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0" dur="77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2" dur="77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000"/>
                            </p:stCondLst>
                            <p:childTnLst>
                              <p:par>
                                <p:cTn id="6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7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770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0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2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4000"/>
                            </p:stCondLst>
                            <p:childTnLst>
                              <p:par>
                                <p:cTn id="7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77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770" decel="100000"/>
                                        <p:tgtEl>
                                          <p:spTgt spid="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0" dur="77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2" dur="77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00">
            <a:alpha val="3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28794" y="214290"/>
            <a:ext cx="5000660" cy="584775"/>
          </a:xfrm>
          <a:prstGeom prst="rect">
            <a:avLst/>
          </a:prstGeom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 «СИНКВЕЙН»</a:t>
            </a:r>
            <a:endParaRPr lang="ru-RU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00100" y="1928802"/>
            <a:ext cx="2857520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i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АКТИВНЫЙ</a:t>
            </a:r>
            <a:endParaRPr lang="ru-RU" sz="3000" b="1" i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71736" y="1000108"/>
            <a:ext cx="3643338" cy="642942"/>
          </a:xfrm>
          <a:prstGeom prst="roundRect">
            <a:avLst/>
          </a:prstGeom>
          <a:solidFill>
            <a:srgbClr val="FFFF99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</a:t>
            </a:r>
            <a:endParaRPr lang="ru-RU" sz="3200" b="1" i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643438" y="1928802"/>
            <a:ext cx="3500462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ДЕЯТЕЛЬНОСТНЫЙ</a:t>
            </a:r>
            <a:endParaRPr lang="ru-RU" sz="30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14282" y="4357694"/>
            <a:ext cx="8715436" cy="943514"/>
          </a:xfrm>
          <a:prstGeom prst="roundRect">
            <a:avLst/>
          </a:prstGeom>
          <a:solidFill>
            <a:srgbClr val="FFCCFF">
              <a:alpha val="76863"/>
            </a:srgbClr>
          </a:solidFill>
          <a:ln>
            <a:solidFill>
              <a:srgbClr val="FF3399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Применяют на различных этапах занятия.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786050" y="5572140"/>
            <a:ext cx="3643338" cy="785818"/>
          </a:xfrm>
          <a:prstGeom prst="roundRect">
            <a:avLst/>
          </a:prstGeom>
          <a:solidFill>
            <a:srgbClr val="FFFF99"/>
          </a:solidFill>
          <a:ln>
            <a:solidFill>
              <a:srgbClr val="FF99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УСПЕХ</a:t>
            </a:r>
            <a:endParaRPr lang="ru-RU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85720" y="3071810"/>
            <a:ext cx="2500330" cy="714380"/>
          </a:xfrm>
          <a:prstGeom prst="roundRect">
            <a:avLst/>
          </a:prstGeom>
          <a:solidFill>
            <a:srgbClr val="66FF33">
              <a:alpha val="50196"/>
            </a:srgbClr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i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РАЗВИВАЕТ</a:t>
            </a:r>
            <a:endParaRPr lang="ru-RU" sz="3000" b="1" i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928926" y="3071810"/>
            <a:ext cx="3286148" cy="714380"/>
          </a:xfrm>
          <a:prstGeom prst="roundRect">
            <a:avLst/>
          </a:prstGeom>
          <a:solidFill>
            <a:srgbClr val="92D050">
              <a:alpha val="50196"/>
            </a:srgbClr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i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АКТИВИЗИРУЕТ</a:t>
            </a:r>
            <a:endParaRPr lang="ru-RU" sz="3000" b="1" i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357950" y="3071810"/>
            <a:ext cx="2286016" cy="714380"/>
          </a:xfrm>
          <a:prstGeom prst="roundRect">
            <a:avLst/>
          </a:prstGeom>
          <a:solidFill>
            <a:srgbClr val="92D050">
              <a:alpha val="50196"/>
            </a:srgbClr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i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</a:t>
            </a:r>
            <a:endParaRPr lang="ru-RU" sz="3000" b="1" i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8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эффективно, грамотно и интересно подвести итоги </a:t>
            </a:r>
            <a:r>
              <a:rPr lang="ru-RU" sz="28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занятия </a:t>
            </a:r>
            <a:r>
              <a:rPr lang="ru-RU" sz="28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и завершить </a:t>
            </a:r>
            <a:r>
              <a:rPr lang="ru-RU" sz="28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работу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3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«Мухомор»</a:t>
            </a:r>
            <a:endParaRPr lang="ru-RU" sz="2800" b="1" dirty="0">
              <a:solidFill>
                <a:schemeClr val="accent3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dirty="0">
                <a:solidFill>
                  <a:schemeClr val="accent3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«Цветик-</a:t>
            </a:r>
            <a:r>
              <a:rPr lang="ru-RU" sz="2800" b="1" dirty="0" err="1">
                <a:solidFill>
                  <a:schemeClr val="accent3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семицветик</a:t>
            </a:r>
            <a:r>
              <a:rPr lang="ru-RU" sz="2800" b="1" dirty="0">
                <a:solidFill>
                  <a:schemeClr val="accent3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»,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3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>
                <a:solidFill>
                  <a:schemeClr val="accent3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Мудрый совет»,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3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>
                <a:solidFill>
                  <a:schemeClr val="accent3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Итоговый круг»,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3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>
                <a:solidFill>
                  <a:schemeClr val="accent3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Ресторан»,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3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>
                <a:solidFill>
                  <a:schemeClr val="accent3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Ромашка»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u="sng" dirty="0" smtClean="0">
                <a:solidFill>
                  <a:srgbClr val="FF0000"/>
                </a:solidFill>
              </a:rPr>
              <a:t/>
            </a:r>
            <a:br>
              <a:rPr lang="ru-RU" sz="4000" b="1" u="sng" dirty="0" smtClean="0">
                <a:solidFill>
                  <a:srgbClr val="FF0000"/>
                </a:solidFill>
              </a:rPr>
            </a:br>
            <a:r>
              <a:rPr lang="ru-RU" sz="4000" b="1" u="sng" dirty="0" smtClean="0">
                <a:solidFill>
                  <a:srgbClr val="FF0000"/>
                </a:solidFill>
              </a:rPr>
              <a:t>АМ подведение </a:t>
            </a:r>
            <a:r>
              <a:rPr lang="ru-RU" sz="4000" b="1" u="sng" dirty="0">
                <a:solidFill>
                  <a:srgbClr val="FF0000"/>
                </a:solidFill>
              </a:rPr>
              <a:t>итогов </a:t>
            </a:r>
            <a:r>
              <a:rPr lang="ru-RU" sz="4000" b="1" u="sng" dirty="0" smtClean="0">
                <a:solidFill>
                  <a:srgbClr val="FF0000"/>
                </a:solidFill>
              </a:rPr>
              <a:t>занятия, </a:t>
            </a:r>
            <a:r>
              <a:rPr lang="ru-RU" sz="4000" b="1" u="sng" dirty="0">
                <a:solidFill>
                  <a:srgbClr val="FF0000"/>
                </a:solidFill>
              </a:rPr>
              <a:t>рефлексия</a:t>
            </a:r>
            <a:r>
              <a:rPr lang="ru-RU" u="sng" dirty="0">
                <a:solidFill>
                  <a:srgbClr val="FF0000"/>
                </a:solidFill>
              </a:rPr>
              <a:t/>
            </a:r>
            <a:br>
              <a:rPr lang="ru-RU" u="sng" dirty="0">
                <a:solidFill>
                  <a:srgbClr val="FF0000"/>
                </a:solidFill>
              </a:rPr>
            </a:br>
            <a:endParaRPr lang="ru-RU" dirty="0"/>
          </a:p>
        </p:txBody>
      </p:sp>
      <p:pic>
        <p:nvPicPr>
          <p:cNvPr id="4" name="Picture 3" descr="C:\Users\PC\Desktop\big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4005064"/>
            <a:ext cx="3381375" cy="2371725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3389">
            <a:off x="4834416" y="2337718"/>
            <a:ext cx="2211462" cy="21506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3933056"/>
            <a:ext cx="2160240" cy="180997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6626301"/>
      </p:ext>
    </p:extLst>
  </p:cSld>
  <p:clrMapOvr>
    <a:masterClrMapping/>
  </p:clrMapOvr>
  <p:transition spd="slow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785786" y="214290"/>
            <a:ext cx="6929486" cy="714380"/>
          </a:xfrm>
          <a:prstGeom prst="roundRect">
            <a:avLst/>
          </a:prstGeom>
          <a:solidFill>
            <a:srgbClr val="CCFFCC"/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0" y="214290"/>
            <a:ext cx="8686800" cy="75722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МЕТОД «ФРУКТОВЫЙ САД»</a:t>
            </a:r>
            <a:endParaRPr lang="ru-RU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1" name="Содержимое 10" descr="12857a4edda0.jpg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lum bright="-2000" contrast="2000"/>
          </a:blip>
          <a:stretch>
            <a:fillRect/>
          </a:stretch>
        </p:blipFill>
        <p:spPr>
          <a:xfrm>
            <a:off x="571472" y="1000108"/>
            <a:ext cx="4214842" cy="486729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12" name="Содержимое 11" descr="LemonTree.jpg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lum bright="-3000" contrast="4000"/>
          </a:blip>
          <a:stretch>
            <a:fillRect/>
          </a:stretch>
        </p:blipFill>
        <p:spPr>
          <a:xfrm>
            <a:off x="4714876" y="1071546"/>
            <a:ext cx="3533774" cy="5143535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6" name="Волна 5"/>
          <p:cNvSpPr/>
          <p:nvPr/>
        </p:nvSpPr>
        <p:spPr>
          <a:xfrm>
            <a:off x="1714480" y="4286256"/>
            <a:ext cx="2286016" cy="785818"/>
          </a:xfrm>
          <a:prstGeom prst="wave">
            <a:avLst>
              <a:gd name="adj1" fmla="val 11587"/>
              <a:gd name="adj2" fmla="val 1731"/>
            </a:avLst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ОЖИДАНИЯ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Волна 7"/>
          <p:cNvSpPr/>
          <p:nvPr/>
        </p:nvSpPr>
        <p:spPr>
          <a:xfrm>
            <a:off x="5214942" y="4143380"/>
            <a:ext cx="2286016" cy="785818"/>
          </a:xfrm>
          <a:prstGeom prst="wave">
            <a:avLst>
              <a:gd name="adj1" fmla="val 11587"/>
              <a:gd name="adj2" fmla="val 1731"/>
            </a:avLst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ОПАСЕНИЯ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Users\PC\Desktop\spasibo_27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287421" cy="61795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561114192"/>
      </p:ext>
    </p:extLst>
  </p:cSld>
  <p:clrMapOvr>
    <a:masterClrMapping/>
  </p:clrMapOvr>
  <p:transition spd="slow">
    <p:cut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Лето анимированны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4888</TotalTime>
  <Words>450</Words>
  <Application>Microsoft Office PowerPoint</Application>
  <PresentationFormat>Экран (4:3)</PresentationFormat>
  <Paragraphs>129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Трек</vt:lpstr>
      <vt:lpstr>Лето анимированный</vt:lpstr>
      <vt:lpstr>Тема Office</vt:lpstr>
      <vt:lpstr>ПРИМЕНЕНИЕ  АКТИВНЫХ МЕТОДОВ ОБУЧЕНИЯ  НА ЗАНЯТИЯХ В ДЕТСКОМ САДУ Велигорская М. Г.</vt:lpstr>
      <vt:lpstr>Слайд 2</vt:lpstr>
      <vt:lpstr> АМ  начала образовательного  мероприятия </vt:lpstr>
      <vt:lpstr>АМ выяснения целей,  ожиданий и опасений</vt:lpstr>
      <vt:lpstr>МЕТОД «ФРУКТОВЫЙ САД»</vt:lpstr>
      <vt:lpstr>АМ презентации учебного материала</vt:lpstr>
      <vt:lpstr>Слайд 7</vt:lpstr>
      <vt:lpstr>АМ релаксации</vt:lpstr>
      <vt:lpstr>Слайд 9</vt:lpstr>
      <vt:lpstr>Слайд 10</vt:lpstr>
      <vt:lpstr>Слайд 11</vt:lpstr>
      <vt:lpstr>Слайд 12</vt:lpstr>
      <vt:lpstr>Слайд 13</vt:lpstr>
      <vt:lpstr> АМ подведение итогов занятия, рефлексия </vt:lpstr>
      <vt:lpstr>МЕТОД «ФРУКТОВЫЙ САД»</vt:lpstr>
      <vt:lpstr>Слайд 16</vt:lpstr>
    </vt:vector>
  </TitlesOfParts>
  <Company>MoBIL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Мария</cp:lastModifiedBy>
  <cp:revision>271</cp:revision>
  <dcterms:created xsi:type="dcterms:W3CDTF">2010-06-09T05:16:24Z</dcterms:created>
  <dcterms:modified xsi:type="dcterms:W3CDTF">2017-03-06T04:51:51Z</dcterms:modified>
</cp:coreProperties>
</file>