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2"/>
  </p:notesMasterIdLst>
  <p:sldIdLst>
    <p:sldId id="256" r:id="rId2"/>
    <p:sldId id="257" r:id="rId3"/>
    <p:sldId id="258" r:id="rId4"/>
    <p:sldId id="277" r:id="rId5"/>
    <p:sldId id="278" r:id="rId6"/>
    <p:sldId id="279" r:id="rId7"/>
    <p:sldId id="280" r:id="rId8"/>
    <p:sldId id="281" r:id="rId9"/>
    <p:sldId id="275" r:id="rId10"/>
    <p:sldId id="276" r:id="rId11"/>
    <p:sldId id="259" r:id="rId12"/>
    <p:sldId id="260" r:id="rId13"/>
    <p:sldId id="261" r:id="rId14"/>
    <p:sldId id="263" r:id="rId15"/>
    <p:sldId id="264" r:id="rId16"/>
    <p:sldId id="282" r:id="rId17"/>
    <p:sldId id="265" r:id="rId18"/>
    <p:sldId id="283" r:id="rId19"/>
    <p:sldId id="274" r:id="rId20"/>
    <p:sldId id="26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07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E6B4E7-9F76-44E8-831A-536194D093D3}" type="datetimeFigureOut">
              <a:rPr lang="ru-RU" smtClean="0"/>
              <a:pPr/>
              <a:t>27.10.2009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29E106-E165-4089-9187-7D3DAD58AFE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27.10.2009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27.10.2009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27.10.2009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27.10.2009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4572008"/>
            <a:ext cx="8229600" cy="1828800"/>
          </a:xfrm>
        </p:spPr>
        <p:txBody>
          <a:bodyPr>
            <a:noAutofit/>
            <a:scene3d>
              <a:camera prst="orthographicFront"/>
              <a:lightRig rig="soft" dir="t">
                <a:rot lat="0" lon="0" rev="17220000"/>
              </a:lightRig>
            </a:scene3d>
            <a:sp3d extrusionH="57150" prstMaterial="softEdge">
              <a:bevelT w="38100" h="38100" prst="convex"/>
            </a:sp3d>
          </a:bodyPr>
          <a:lstStyle/>
          <a:p>
            <a:r>
              <a:rPr lang="ru-RU" sz="58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Графическое изображение деталей </a:t>
            </a:r>
            <a:br>
              <a:rPr lang="ru-RU" sz="58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58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из тонколистового металла и проволоки</a:t>
            </a:r>
            <a:endParaRPr lang="ru-RU" sz="580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809318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4400" dirty="0" smtClean="0"/>
              <a:t>Детали из тонколистового метала изображают в виде технического рисунка, чертежа, эскиза. </a:t>
            </a:r>
          </a:p>
          <a:p>
            <a:pPr algn="ctr"/>
            <a:endParaRPr lang="ru-RU" sz="4400" dirty="0" smtClean="0"/>
          </a:p>
          <a:p>
            <a:pPr algn="ctr">
              <a:buNone/>
            </a:pPr>
            <a:r>
              <a:rPr lang="ru-RU" sz="4400" dirty="0" smtClean="0"/>
              <a:t>На рисунке показан чертеж изделия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ушко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2445" y="478310"/>
            <a:ext cx="8079110" cy="590137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/>
              <a:t>Диаметр отверстия обозначается знаком</a:t>
            </a:r>
          </a:p>
          <a:p>
            <a:pPr algn="ctr">
              <a:buNone/>
            </a:pPr>
            <a:r>
              <a:rPr lang="ru-RU" sz="3600" dirty="0" smtClean="0"/>
              <a:t> </a:t>
            </a:r>
            <a:r>
              <a:rPr lang="en-US" sz="3600" dirty="0" smtClean="0"/>
              <a:t>ø</a:t>
            </a:r>
            <a:r>
              <a:rPr lang="ru-RU" sz="3600" dirty="0" smtClean="0"/>
              <a:t> </a:t>
            </a:r>
          </a:p>
          <a:p>
            <a:pPr algn="ctr">
              <a:buNone/>
            </a:pPr>
            <a:r>
              <a:rPr lang="ru-RU" sz="3600" dirty="0" smtClean="0"/>
              <a:t>Цифра, стоящая рядом с этим знаком, указывает величину диаметра в миллиметрах</a:t>
            </a:r>
          </a:p>
          <a:p>
            <a:pPr algn="ctr">
              <a:buNone/>
            </a:pP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ctr">
              <a:buNone/>
            </a:pPr>
            <a:r>
              <a:rPr lang="ru-RU" sz="6000" dirty="0" smtClean="0"/>
              <a:t>Радиус обозначают знаком </a:t>
            </a:r>
            <a:endParaRPr lang="en-US" sz="6000" dirty="0" smtClean="0"/>
          </a:p>
          <a:p>
            <a:pPr algn="ctr">
              <a:buNone/>
            </a:pPr>
            <a:r>
              <a:rPr lang="en-US" sz="6000" dirty="0" smtClean="0"/>
              <a:t> </a:t>
            </a:r>
            <a:r>
              <a:rPr lang="en-US" sz="6000" b="1" dirty="0" smtClean="0"/>
              <a:t>R </a:t>
            </a:r>
          </a:p>
          <a:p>
            <a:pPr algn="ctr">
              <a:buNone/>
            </a:pPr>
            <a:r>
              <a:rPr lang="ru-RU" sz="4400" dirty="0" smtClean="0"/>
              <a:t>Число рядом с ним обозначает величину радиуса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66416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>
              <a:buNone/>
            </a:pPr>
            <a:endParaRPr lang="en-US" sz="4000" b="1" dirty="0" smtClean="0"/>
          </a:p>
          <a:p>
            <a:pPr algn="ctr">
              <a:buNone/>
            </a:pPr>
            <a:r>
              <a:rPr lang="ru-RU" sz="4000" b="1" dirty="0" smtClean="0"/>
              <a:t>Линии сгиба на чертеже надо</a:t>
            </a:r>
            <a:endParaRPr lang="en-US" sz="4000" b="1" dirty="0" smtClean="0"/>
          </a:p>
          <a:p>
            <a:pPr algn="ctr">
              <a:buNone/>
            </a:pPr>
            <a:r>
              <a:rPr lang="ru-RU" sz="4000" b="1" dirty="0" smtClean="0"/>
              <a:t> показывать штрихпунктирной </a:t>
            </a:r>
            <a:endParaRPr lang="en-US" sz="4000" b="1" dirty="0" smtClean="0"/>
          </a:p>
          <a:p>
            <a:pPr algn="ctr">
              <a:buNone/>
            </a:pPr>
            <a:r>
              <a:rPr lang="ru-RU" sz="4000" b="1" dirty="0" smtClean="0"/>
              <a:t>линией с двумя точками</a:t>
            </a:r>
            <a:endParaRPr lang="en-US" sz="4000" b="1" dirty="0" smtClean="0"/>
          </a:p>
          <a:p>
            <a:endParaRPr lang="ru-RU" dirty="0" smtClean="0"/>
          </a:p>
          <a:p>
            <a:pPr>
              <a:buFont typeface="Wingdings" pitchFamily="2" charset="2"/>
              <a:buChar char="§"/>
            </a:pPr>
            <a:endParaRPr lang="en-US" dirty="0" smtClean="0"/>
          </a:p>
          <a:p>
            <a:pPr>
              <a:buFont typeface="Wingdings" pitchFamily="2" charset="2"/>
              <a:buChar char="§"/>
            </a:pPr>
            <a:endParaRPr lang="en-US" dirty="0" smtClean="0"/>
          </a:p>
          <a:p>
            <a:pPr>
              <a:buFont typeface="Wingdings" pitchFamily="2" charset="2"/>
              <a:buChar char="§"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Font typeface="Wingdings" pitchFamily="2" charset="2"/>
              <a:buChar char="§"/>
            </a:pPr>
            <a:endParaRPr lang="en-US" dirty="0" smtClean="0"/>
          </a:p>
          <a:p>
            <a:pPr>
              <a:buFont typeface="Wingdings" pitchFamily="2" charset="2"/>
              <a:buChar char="§"/>
            </a:pPr>
            <a:endParaRPr lang="ru-RU" dirty="0"/>
          </a:p>
        </p:txBody>
      </p:sp>
      <p:pic>
        <p:nvPicPr>
          <p:cNvPr id="5" name="Рисунок 4" descr="штрихпунктиррная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0199" y="4144334"/>
            <a:ext cx="5643602" cy="9991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286544"/>
          </a:xfrm>
        </p:spPr>
        <p:txBody>
          <a:bodyPr/>
          <a:lstStyle/>
          <a:p>
            <a:pPr algn="ctr">
              <a:buNone/>
            </a:pPr>
            <a:r>
              <a:rPr lang="ru-RU" sz="3600" b="1" dirty="0" smtClean="0"/>
              <a:t>Центры окружностей, отверстий</a:t>
            </a:r>
            <a:r>
              <a:rPr lang="en-US" sz="3600" b="1" dirty="0" smtClean="0"/>
              <a:t> </a:t>
            </a:r>
          </a:p>
          <a:p>
            <a:pPr algn="ctr">
              <a:buNone/>
            </a:pPr>
            <a:r>
              <a:rPr lang="ru-RU" sz="3600" b="1" dirty="0" smtClean="0"/>
              <a:t>показывают штрихпунктирными</a:t>
            </a:r>
            <a:endParaRPr lang="en-US" sz="3600" b="1" dirty="0" smtClean="0"/>
          </a:p>
          <a:p>
            <a:pPr algn="ctr">
              <a:buNone/>
            </a:pPr>
            <a:r>
              <a:rPr lang="ru-RU" sz="3600" b="1" dirty="0" smtClean="0"/>
              <a:t> (центровыми линиями),</a:t>
            </a:r>
            <a:endParaRPr lang="en-US" sz="3600" b="1" dirty="0" smtClean="0"/>
          </a:p>
          <a:p>
            <a:pPr algn="ctr">
              <a:buNone/>
            </a:pPr>
            <a:r>
              <a:rPr lang="ru-RU" sz="3600" b="1" dirty="0" smtClean="0"/>
              <a:t> пересекающимися под прямым углом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6" name="Рисунок 5" descr="центры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080" y="4071942"/>
            <a:ext cx="2449840" cy="23511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095070"/>
          </a:xfrm>
        </p:spPr>
        <p:txBody>
          <a:bodyPr/>
          <a:lstStyle/>
          <a:p>
            <a:pPr algn="ctr">
              <a:buNone/>
            </a:pPr>
            <a:r>
              <a:rPr lang="ru-RU" sz="4000" b="1" dirty="0" smtClean="0"/>
              <a:t>Центровые </a:t>
            </a:r>
            <a:endParaRPr lang="en-US" sz="4000" b="1" dirty="0" smtClean="0"/>
          </a:p>
          <a:p>
            <a:pPr algn="ctr">
              <a:buNone/>
            </a:pPr>
            <a:r>
              <a:rPr lang="ru-RU" sz="4000" b="1" dirty="0" smtClean="0"/>
              <a:t>штрихпунктирные линии </a:t>
            </a:r>
            <a:endParaRPr lang="en-US" sz="4000" b="1" dirty="0" smtClean="0"/>
          </a:p>
          <a:p>
            <a:pPr algn="ctr">
              <a:buNone/>
            </a:pPr>
            <a:r>
              <a:rPr lang="ru-RU" sz="4000" b="1" dirty="0" smtClean="0"/>
              <a:t>должны пересекать</a:t>
            </a:r>
            <a:endParaRPr lang="en-US" sz="4000" b="1" dirty="0" smtClean="0"/>
          </a:p>
          <a:p>
            <a:pPr algn="ctr">
              <a:buNone/>
            </a:pPr>
            <a:r>
              <a:rPr lang="ru-RU" sz="4000" b="1" dirty="0" smtClean="0"/>
              <a:t> контурные линии</a:t>
            </a:r>
            <a:endParaRPr lang="en-US" sz="4000" b="1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7" name="Рисунок 6" descr="кругом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9132" y="3429000"/>
            <a:ext cx="2925735" cy="30718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6000" b="1" dirty="0" smtClean="0"/>
              <a:t>Процесс изготовления изделий из тонколистового металла</a:t>
            </a:r>
            <a:endParaRPr lang="ru-RU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66644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Изделия из тонколистового металла могут состоять из одной или нескольких деталей.</a:t>
            </a:r>
          </a:p>
          <a:p>
            <a:pPr algn="ctr">
              <a:buNone/>
            </a:pPr>
            <a:r>
              <a:rPr lang="ru-RU" dirty="0" smtClean="0"/>
              <a:t>Изготовление их включает в себя операции:</a:t>
            </a:r>
          </a:p>
          <a:p>
            <a:pPr>
              <a:buFontTx/>
              <a:buChar char="-"/>
            </a:pPr>
            <a:r>
              <a:rPr lang="ru-RU" dirty="0" smtClean="0"/>
              <a:t>Правка</a:t>
            </a:r>
          </a:p>
          <a:p>
            <a:pPr>
              <a:buFontTx/>
              <a:buChar char="-"/>
            </a:pPr>
            <a:r>
              <a:rPr lang="ru-RU" dirty="0" smtClean="0"/>
              <a:t>Разметка</a:t>
            </a:r>
          </a:p>
          <a:p>
            <a:pPr>
              <a:buFontTx/>
              <a:buChar char="-"/>
            </a:pPr>
            <a:r>
              <a:rPr lang="ru-RU" dirty="0" smtClean="0"/>
              <a:t>Резание</a:t>
            </a:r>
          </a:p>
          <a:p>
            <a:pPr>
              <a:buFontTx/>
              <a:buChar char="-"/>
            </a:pPr>
            <a:r>
              <a:rPr lang="ru-RU" dirty="0" smtClean="0"/>
              <a:t>Сверление</a:t>
            </a:r>
          </a:p>
          <a:p>
            <a:pPr>
              <a:buFontTx/>
              <a:buChar char="-"/>
            </a:pPr>
            <a:r>
              <a:rPr lang="ru-RU" dirty="0" smtClean="0"/>
              <a:t>Гибка</a:t>
            </a:r>
          </a:p>
          <a:p>
            <a:pPr>
              <a:buFontTx/>
              <a:buChar char="-"/>
            </a:pPr>
            <a:r>
              <a:rPr lang="ru-RU" dirty="0" smtClean="0"/>
              <a:t>Зачистка</a:t>
            </a:r>
          </a:p>
          <a:p>
            <a:pPr>
              <a:buFontTx/>
              <a:buChar char="-"/>
            </a:pPr>
            <a:r>
              <a:rPr lang="ru-RU" dirty="0" smtClean="0"/>
              <a:t>О</a:t>
            </a:r>
            <a:r>
              <a:rPr lang="ru-RU" smtClean="0"/>
              <a:t>тделка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642918"/>
            <a:ext cx="8229600" cy="571504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Чаще всего изделия из тонколистового металла получают путем  сгибания плоских заготовок</a:t>
            </a:r>
          </a:p>
          <a:p>
            <a:pPr algn="ctr"/>
            <a:r>
              <a:rPr lang="ru-RU" i="1" dirty="0" smtClean="0"/>
              <a:t>Размеченные листовые заготовки называются </a:t>
            </a:r>
            <a:r>
              <a:rPr lang="ru-RU" b="1" i="1" dirty="0" smtClean="0"/>
              <a:t>развертками</a:t>
            </a:r>
          </a:p>
          <a:p>
            <a:pPr algn="ctr"/>
            <a:endParaRPr lang="ru-RU" dirty="0" smtClean="0"/>
          </a:p>
        </p:txBody>
      </p:sp>
      <p:pic>
        <p:nvPicPr>
          <p:cNvPr id="4" name="Рисунок 3" descr="развертк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60" y="2619755"/>
            <a:ext cx="4357718" cy="36898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dirty="0" smtClean="0"/>
              <a:t>Чтобы сделать развертку какой-либо детали, нужно по эскизу определить её размеры и необходимый материал, а затем выбирают заготовку</a:t>
            </a:r>
          </a:p>
          <a:p>
            <a:pPr algn="ctr">
              <a:buNone/>
            </a:pPr>
            <a:r>
              <a:rPr lang="ru-RU" sz="4000" dirty="0" smtClean="0"/>
              <a:t>Заготовка должна иметь припуск на обработку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880756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r>
              <a:rPr lang="ru-RU" b="1" dirty="0" smtClean="0"/>
              <a:t>Задание</a:t>
            </a:r>
          </a:p>
          <a:p>
            <a:pPr>
              <a:buNone/>
            </a:pPr>
            <a:r>
              <a:rPr lang="ru-RU" dirty="0" smtClean="0"/>
              <a:t>Для каждой из коробочек подберите их развертки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коробочки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117" y="1785926"/>
            <a:ext cx="6829766" cy="42377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357166"/>
            <a:ext cx="8929718" cy="6000792"/>
          </a:xfrm>
        </p:spPr>
        <p:txBody>
          <a:bodyPr>
            <a:normAutofit/>
          </a:bodyPr>
          <a:lstStyle/>
          <a:p>
            <a:r>
              <a:rPr lang="ru-RU" sz="6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Выбор и правка заготовок из тонколистового металла</a:t>
            </a:r>
            <a:endParaRPr lang="ru-RU" sz="68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809318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r>
              <a:rPr lang="ru-RU" b="1" dirty="0" smtClean="0"/>
              <a:t>Чтобы правильно выбрать заготовку, надо внимательно изучить чертеж (эскиз) детали </a:t>
            </a:r>
            <a:r>
              <a:rPr lang="en-US" b="1" dirty="0" smtClean="0"/>
              <a:t>  </a:t>
            </a:r>
            <a:r>
              <a:rPr lang="ru-RU" b="1" dirty="0" smtClean="0"/>
              <a:t>и определить припуск на обработку.</a:t>
            </a:r>
          </a:p>
          <a:p>
            <a:pPr>
              <a:buNone/>
            </a:pPr>
            <a:endParaRPr lang="ru-RU" dirty="0" smtClean="0"/>
          </a:p>
        </p:txBody>
      </p:sp>
      <p:pic>
        <p:nvPicPr>
          <p:cNvPr id="4" name="Рисунок 3" descr="припуск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331" y="2571744"/>
            <a:ext cx="8215338" cy="3975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4400" b="1" dirty="0" smtClean="0"/>
              <a:t>Затем заготовку выправляют (выравнивают поверхность), если это необходимо. Правку выполняют перед разметкой и после резания заготовок 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737880"/>
          </a:xfrm>
        </p:spPr>
        <p:style>
          <a:lnRef idx="3">
            <a:schemeClr val="lt1"/>
          </a:lnRef>
          <a:fillRef idx="1002">
            <a:schemeClr val="lt2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B050"/>
                </a:solidFill>
              </a:rPr>
              <a:t>Тонколистовой металл (сталь, медь, алюминий) толщиной до 0.5 мм правят деревянной колодкой – </a:t>
            </a:r>
            <a:r>
              <a:rPr lang="ru-RU" sz="3200" b="1" i="1" dirty="0" smtClean="0">
                <a:solidFill>
                  <a:srgbClr val="00B050"/>
                </a:solidFill>
              </a:rPr>
              <a:t>гладилкой</a:t>
            </a:r>
            <a:endParaRPr lang="en-US" sz="3200" b="1" i="1" dirty="0" smtClean="0">
              <a:solidFill>
                <a:srgbClr val="00B050"/>
              </a:solidFill>
            </a:endParaRPr>
          </a:p>
          <a:p>
            <a:pPr algn="ctr"/>
            <a:endParaRPr lang="ru-RU" sz="3200" b="1" i="1" dirty="0">
              <a:solidFill>
                <a:srgbClr val="00B050"/>
              </a:solidFill>
            </a:endParaRPr>
          </a:p>
        </p:txBody>
      </p:sp>
      <p:pic>
        <p:nvPicPr>
          <p:cNvPr id="4" name="Рисунок 3" descr="гладилк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6862" y="2428868"/>
            <a:ext cx="6010275" cy="36528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095070"/>
          </a:xfrm>
        </p:spPr>
        <p:txBody>
          <a:bodyPr/>
          <a:lstStyle/>
          <a:p>
            <a:pPr algn="ctr">
              <a:buNone/>
            </a:pPr>
            <a:r>
              <a:rPr lang="ru-RU" sz="4000" b="1" dirty="0" smtClean="0">
                <a:solidFill>
                  <a:srgbClr val="00B050"/>
                </a:solidFill>
              </a:rPr>
              <a:t>Листы металла толщиной более 0.5 мм правят деревянным молотком – </a:t>
            </a:r>
            <a:r>
              <a:rPr lang="ru-RU" sz="4000" b="1" i="1" dirty="0" smtClean="0">
                <a:solidFill>
                  <a:srgbClr val="00B050"/>
                </a:solidFill>
              </a:rPr>
              <a:t>киянкой</a:t>
            </a:r>
            <a:endParaRPr lang="en-US" sz="4000" b="1" i="1" dirty="0" smtClean="0">
              <a:solidFill>
                <a:srgbClr val="00B050"/>
              </a:solidFill>
            </a:endParaRPr>
          </a:p>
          <a:p>
            <a:pPr algn="ctr">
              <a:buNone/>
            </a:pPr>
            <a:endParaRPr lang="ru-RU" sz="4000" b="1" i="1" dirty="0" smtClean="0">
              <a:solidFill>
                <a:srgbClr val="00B050"/>
              </a:solidFill>
            </a:endParaRPr>
          </a:p>
        </p:txBody>
      </p:sp>
      <p:pic>
        <p:nvPicPr>
          <p:cNvPr id="4" name="Рисунок 3" descr="киянк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887" y="2285992"/>
            <a:ext cx="6372225" cy="43195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88075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При правке заготовок удары надо наносить с краёв листа по всему периметру по направлению к выпуклой части, в противном случае выпуклость может увеличится. </a:t>
            </a:r>
          </a:p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Приближаясь к выпуклому месту, следует постепенно уменьшать силу удара, но удары наносить чаще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095070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3600" b="1" i="1" dirty="0" smtClean="0"/>
              <a:t>На руку, которая удерживает заготовку, надо надевать рукавицу</a:t>
            </a:r>
          </a:p>
          <a:p>
            <a:pPr>
              <a:buNone/>
            </a:pPr>
            <a:endParaRPr lang="ru-RU" sz="3600" b="1" i="1" dirty="0" smtClean="0"/>
          </a:p>
          <a:p>
            <a:pPr>
              <a:buNone/>
            </a:pPr>
            <a:r>
              <a:rPr lang="ru-RU" sz="3600" b="1" i="1" dirty="0" smtClean="0"/>
              <a:t>Руки надо беречь от порезов о             кромку заготовки из металла</a:t>
            </a:r>
            <a:endParaRPr lang="ru-RU" sz="36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726</TotalTime>
  <Words>307</Words>
  <PresentationFormat>Экран (4:3)</PresentationFormat>
  <Paragraphs>55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Апекс</vt:lpstr>
      <vt:lpstr>Графическое изображение деталей  из тонколистового металла и проволоки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Выбор и правка заготовок из тонколистового металла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Графическое изображение из тонколистового металла и проволоки</dc:title>
  <cp:lastModifiedBy>serg</cp:lastModifiedBy>
  <cp:revision>73</cp:revision>
  <dcterms:modified xsi:type="dcterms:W3CDTF">2009-10-27T13:24:49Z</dcterms:modified>
</cp:coreProperties>
</file>