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1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9B5"/>
    <a:srgbClr val="C9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/index.php?title=%D0%A5%D1%80%D0%BE%D0%BC%D0%BE%D1%81%D0%BE%D0%BC%D0%BE%D0%BB%D0%B0%D1%80_%D0%B6%D0%B8%D1%8B%D0%BD%D1%82%D1%8B%D2%93%D1%8B&amp;action=edit&amp;redlink=1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0%A2%D1%8B%D2%93%D1%8B%D0%B7%D0%B4%D1%8B%D2%9B" TargetMode="External"/><Relationship Id="rId2" Type="http://schemas.openxmlformats.org/officeDocument/2006/relationships/hyperlink" Target="http://kk.wikipedia.org/wiki/%D0%94%D0%B0%D1%80%D0%B0%D2%9B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kk.wikipedia.org/w/index.php?title=%D0%9F%D0%BE%D0%BF%D1%83%D0%BB%D1%8F%D1%86%D0%B8%D1%8F_%D3%A9%D1%81%D1%96%D0%BC%D1%96&amp;action=edit&amp;redlink=1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ulpak\Desktop\31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07605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947685" y="836712"/>
            <a:ext cx="421196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4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Популяцияның түр ретінде өмір сүруі және оның негізгі көрсеткіштері</a:t>
            </a:r>
            <a:r>
              <a:rPr lang="kk-KZ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Tm="908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220072" y="404664"/>
            <a:ext cx="3429000" cy="2057400"/>
          </a:xfrm>
        </p:spPr>
        <p:txBody>
          <a:bodyPr>
            <a:noAutofit/>
          </a:bodyPr>
          <a:lstStyle/>
          <a:p>
            <a:r>
              <a:rPr lang="kk-KZ" sz="4800" dirty="0" smtClean="0">
                <a:latin typeface="Times New Roman" pitchFamily="18" charset="0"/>
                <a:cs typeface="Times New Roman" pitchFamily="18" charset="0"/>
              </a:rPr>
              <a:t>Популяция дегеніміз не?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5292080" y="2636912"/>
            <a:ext cx="3429000" cy="2736304"/>
          </a:xfrm>
        </p:spPr>
        <p:txBody>
          <a:bodyPr>
            <a:no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Популяция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дегеніміз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белгілі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ареалда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ұзақ мекендейтін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өзара еркін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будандаса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алатын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информация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бере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алатын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түрге жататын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особьтар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тобы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5778" name="Picture 2" descr="Новости из мира гаджетов и компьютерной техники. Статьи, обзоры и тесты популярных гаджетов и девайсов для гиков - Часть 11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22" y="0"/>
            <a:ext cx="4104456" cy="3990618"/>
          </a:xfrm>
          <a:prstGeom prst="rect">
            <a:avLst/>
          </a:prstGeom>
          <a:noFill/>
        </p:spPr>
      </p:pic>
      <p:pic>
        <p:nvPicPr>
          <p:cNvPr id="18" name="Рисунок 17" descr="i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3428999"/>
            <a:ext cx="5148064" cy="3416857"/>
          </a:xfrm>
          <a:prstGeom prst="rect">
            <a:avLst/>
          </a:prstGeom>
        </p:spPr>
      </p:pic>
      <p:pic>
        <p:nvPicPr>
          <p:cNvPr id="19" name="Рисунок 18" descr="i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429000"/>
            <a:ext cx="4067944" cy="3429000"/>
          </a:xfrm>
          <a:prstGeom prst="rect">
            <a:avLst/>
          </a:prstGeom>
        </p:spPr>
      </p:pic>
      <p:pic>
        <p:nvPicPr>
          <p:cNvPr id="20" name="Рисунок 19" descr="i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04456" y="0"/>
            <a:ext cx="5076056" cy="3429000"/>
          </a:xfrm>
          <a:prstGeom prst="rect">
            <a:avLst/>
          </a:prstGeom>
        </p:spPr>
      </p:pic>
      <p:pic>
        <p:nvPicPr>
          <p:cNvPr id="17" name="Рисунок 16" descr="i (4).jpg"/>
          <p:cNvPicPr>
            <a:picLocks noGrp="1" noChangeAspect="1"/>
          </p:cNvPicPr>
          <p:nvPr>
            <p:ph type="pic" idx="1"/>
          </p:nvPr>
        </p:nvPicPr>
        <p:blipFill>
          <a:blip r:embed="rId7" cstate="print"/>
          <a:srcRect l="13040" r="13040"/>
          <a:stretch>
            <a:fillRect/>
          </a:stretch>
        </p:blipFill>
        <p:spPr>
          <a:xfrm>
            <a:off x="4246" y="0"/>
            <a:ext cx="3995936" cy="3645024"/>
          </a:xfrm>
        </p:spPr>
      </p:pic>
    </p:spTree>
    <p:custDataLst>
      <p:tags r:id="rId1"/>
    </p:custDataLst>
  </p:cSld>
  <p:clrMapOvr>
    <a:masterClrMapping/>
  </p:clrMapOvr>
  <p:transition advTm="202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C:\Users\Sulpak\Desktop\популяция  33 тыс изображений найдено в Яндекс.Картинках_files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15000" cy="3438525"/>
          </a:xfrm>
          <a:prstGeom prst="rect">
            <a:avLst/>
          </a:prstGeom>
          <a:noFill/>
        </p:spPr>
      </p:pic>
      <p:pic>
        <p:nvPicPr>
          <p:cNvPr id="54276" name="Picture 4" descr="C:\Users\Sulpak\Desktop\популяция  33 тыс изображений найдено в Яндекс.Картинках_files\thumb2-29b0e11b96114267a1f9d793683792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53252"/>
            <a:ext cx="5796136" cy="3804747"/>
          </a:xfrm>
          <a:prstGeom prst="rect">
            <a:avLst/>
          </a:prstGeom>
          <a:noFill/>
        </p:spPr>
      </p:pic>
      <p:pic>
        <p:nvPicPr>
          <p:cNvPr id="54277" name="Picture 5" descr="C:\Users\Sulpak\Desktop\популяция  33 тыс изображений найдено в Яндекс.Картинках_files\51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53143" y="0"/>
            <a:ext cx="9797143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9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23528" y="0"/>
            <a:ext cx="7776864" cy="184482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Популяция - түрдің табиғаттағы элемен- тарлы структурасы. Популяцияда үнемі тұқымқуалаушылық өзгерістер болып тұрады.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9092" name="Picture 4" descr="Кем стать, или как выбрать себе роль в жизни? НАДСОЗНАНИЕ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3240359" cy="3629202"/>
          </a:xfrm>
          <a:prstGeom prst="rect">
            <a:avLst/>
          </a:prstGeom>
          <a:noFill/>
        </p:spPr>
      </p:pic>
      <p:pic>
        <p:nvPicPr>
          <p:cNvPr id="89094" name="Picture 6" descr="Естественный отбор в природ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988840"/>
            <a:ext cx="3241345" cy="363722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5733256"/>
            <a:ext cx="7812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Табиғи</a:t>
            </a:r>
            <a:r>
              <a:rPr lang="ru-RU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сұрыпталу</a:t>
            </a:r>
            <a:r>
              <a:rPr lang="ru-RU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тіршілік</a:t>
            </a: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үшін күрестің нәтижесі.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табиғи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сұрыпталу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эволюцияның қозғаушы және бағыттаушы күші</a:t>
            </a:r>
            <a:endParaRPr lang="ru-RU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Особь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кіші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болған сайын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олардың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саны 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көп болады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smtClean="0">
                <a:solidFill>
                  <a:srgbClr val="00B050"/>
                </a:solidFill>
              </a:rPr>
              <a:t> 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7" name="Штриховая стрелка вправо 6"/>
          <p:cNvSpPr/>
          <p:nvPr/>
        </p:nvSpPr>
        <p:spPr>
          <a:xfrm>
            <a:off x="3995936" y="3429000"/>
            <a:ext cx="1152128" cy="864096"/>
          </a:xfrm>
          <a:prstGeom prst="striped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Tm="1588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59632" y="0"/>
            <a:ext cx="7242048" cy="1143000"/>
          </a:xfrm>
        </p:spPr>
        <p:txBody>
          <a:bodyPr/>
          <a:lstStyle/>
          <a:p>
            <a:r>
              <a:rPr lang="kk-K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Түр дегеніміз не?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2060848"/>
            <a:ext cx="3635896" cy="44644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644008" y="2276872"/>
            <a:ext cx="3528392" cy="41044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верх 9"/>
          <p:cNvSpPr/>
          <p:nvPr/>
        </p:nvSpPr>
        <p:spPr>
          <a:xfrm>
            <a:off x="3563888" y="1412776"/>
            <a:ext cx="1152128" cy="20162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67544" y="2492896"/>
            <a:ext cx="2880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Тірі организмдер системасындағы негізгі структуралық</a:t>
            </a:r>
          </a:p>
          <a:p>
            <a:pPr algn="ctr"/>
            <a:r>
              <a:rPr lang="kk-K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бірлік,эволюция жемісі.Д.Рей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36096" y="2708920"/>
            <a:ext cx="23762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Courier New" pitchFamily="49" charset="0"/>
              <a:buChar char="o"/>
            </a:pPr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Биохимиялық</a:t>
            </a:r>
          </a:p>
          <a:p>
            <a:pPr algn="ctr">
              <a:buFont typeface="Courier New" pitchFamily="49" charset="0"/>
              <a:buChar char="o"/>
            </a:pPr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Морфологиялық</a:t>
            </a:r>
          </a:p>
          <a:p>
            <a:pPr algn="ctr">
              <a:buFont typeface="Courier New" pitchFamily="49" charset="0"/>
              <a:buChar char="o"/>
            </a:pPr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Физиологиялық </a:t>
            </a:r>
          </a:p>
          <a:p>
            <a:pPr algn="ctr"/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Еркін будандасатын,ұрпақ бере алатын ,белгілі тіршілік жағдайына бейімделген  особьтардың жиынтығы</a:t>
            </a:r>
          </a:p>
          <a:p>
            <a:pPr>
              <a:buFont typeface="Courier New" pitchFamily="49" charset="0"/>
              <a:buChar char="o"/>
            </a:pP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052" name="Picture 4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7523420" y="2405398"/>
            <a:ext cx="360947" cy="360947"/>
          </a:xfrm>
          <a:prstGeom prst="rect">
            <a:avLst/>
          </a:prstGeom>
          <a:noFill/>
        </p:spPr>
      </p:pic>
      <p:pic>
        <p:nvPicPr>
          <p:cNvPr id="2054" name="Picture 6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5085184"/>
            <a:ext cx="360040" cy="360040"/>
          </a:xfrm>
          <a:prstGeom prst="rect">
            <a:avLst/>
          </a:prstGeom>
          <a:noFill/>
        </p:spPr>
      </p:pic>
      <p:pic>
        <p:nvPicPr>
          <p:cNvPr id="2056" name="Picture 8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6012160" y="1772816"/>
            <a:ext cx="450780" cy="450780"/>
          </a:xfrm>
          <a:prstGeom prst="rect">
            <a:avLst/>
          </a:prstGeom>
          <a:noFill/>
        </p:spPr>
      </p:pic>
      <p:pic>
        <p:nvPicPr>
          <p:cNvPr id="2058" name="Picture 10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844824"/>
            <a:ext cx="432048" cy="432048"/>
          </a:xfrm>
          <a:prstGeom prst="rect">
            <a:avLst/>
          </a:prstGeom>
          <a:noFill/>
        </p:spPr>
      </p:pic>
      <p:pic>
        <p:nvPicPr>
          <p:cNvPr id="2060" name="Picture 12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172400" y="3933056"/>
            <a:ext cx="376436" cy="376436"/>
          </a:xfrm>
          <a:prstGeom prst="rect">
            <a:avLst/>
          </a:prstGeom>
          <a:noFill/>
        </p:spPr>
      </p:pic>
      <p:pic>
        <p:nvPicPr>
          <p:cNvPr id="2062" name="Picture 14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956376" y="2996952"/>
            <a:ext cx="360948" cy="360948"/>
          </a:xfrm>
          <a:prstGeom prst="rect">
            <a:avLst/>
          </a:prstGeom>
          <a:noFill/>
        </p:spPr>
      </p:pic>
      <p:pic>
        <p:nvPicPr>
          <p:cNvPr id="21" name="Picture 4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667319" y="1969255"/>
            <a:ext cx="404910" cy="404910"/>
          </a:xfrm>
          <a:prstGeom prst="rect">
            <a:avLst/>
          </a:prstGeom>
          <a:noFill/>
        </p:spPr>
      </p:pic>
      <p:pic>
        <p:nvPicPr>
          <p:cNvPr id="22" name="Picture 6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6192" y="4878368"/>
            <a:ext cx="507736" cy="507736"/>
          </a:xfrm>
          <a:prstGeom prst="rect">
            <a:avLst/>
          </a:prstGeom>
          <a:noFill/>
        </p:spPr>
      </p:pic>
      <p:pic>
        <p:nvPicPr>
          <p:cNvPr id="23" name="Picture 8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057" y="1746193"/>
            <a:ext cx="379770" cy="379770"/>
          </a:xfrm>
          <a:prstGeom prst="rect">
            <a:avLst/>
          </a:prstGeom>
          <a:noFill/>
        </p:spPr>
      </p:pic>
      <p:pic>
        <p:nvPicPr>
          <p:cNvPr id="24" name="Picture 10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661047" y="1454151"/>
            <a:ext cx="404910" cy="404910"/>
          </a:xfrm>
          <a:prstGeom prst="rect">
            <a:avLst/>
          </a:prstGeom>
          <a:noFill/>
        </p:spPr>
      </p:pic>
      <p:pic>
        <p:nvPicPr>
          <p:cNvPr id="25" name="Picture 12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603423" y="3697447"/>
            <a:ext cx="404910" cy="404910"/>
          </a:xfrm>
          <a:prstGeom prst="rect">
            <a:avLst/>
          </a:prstGeom>
          <a:noFill/>
        </p:spPr>
      </p:pic>
      <p:pic>
        <p:nvPicPr>
          <p:cNvPr id="26" name="Picture 14" descr="Анимашки Солнце и звезды от 0 до 5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315391" y="2689335"/>
            <a:ext cx="404910" cy="40491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04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Смешная и Интересная Гиф Анимация.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260648"/>
            <a:ext cx="9144000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МОРФОЛОГИЯЛЫҚ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484784"/>
            <a:ext cx="9144000" cy="9233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БИОХИМИЯЛЫҚ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564904"/>
            <a:ext cx="9144000" cy="92333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ГЕНЕТИКАЛЫҚ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789040"/>
            <a:ext cx="9144000" cy="92333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ФИЗИОЛОГИЯЛЫҚ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ЭКОЛОГИЯЛЫҚ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4869160"/>
            <a:ext cx="9144000" cy="92333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ГЕОГРАФИЯЛЫҚ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3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0"/>
            <a:ext cx="3977640" cy="710140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1.</a:t>
            </a:r>
            <a:r>
              <a:rPr lang="ru-RU" dirty="0" smtClean="0"/>
              <a:t> </a:t>
            </a:r>
            <a:r>
              <a:rPr lang="ru-RU" b="1" dirty="0" err="1" smtClean="0"/>
              <a:t>Морфологиялық </a:t>
            </a:r>
            <a:r>
              <a:rPr lang="ru-RU" b="1" dirty="0" smtClean="0"/>
              <a:t>критерий</a:t>
            </a:r>
            <a:r>
              <a:rPr lang="ru-RU" dirty="0" smtClean="0"/>
              <a:t> — </a:t>
            </a:r>
            <a:r>
              <a:rPr lang="ru-RU" dirty="0" err="1" smtClean="0"/>
              <a:t>бір</a:t>
            </a:r>
            <a:r>
              <a:rPr lang="ru-RU" dirty="0" smtClean="0"/>
              <a:t> </a:t>
            </a:r>
            <a:r>
              <a:rPr lang="ru-RU" dirty="0" err="1" smtClean="0"/>
              <a:t>түрге жататын</a:t>
            </a:r>
            <a:r>
              <a:rPr lang="ru-RU" dirty="0" smtClean="0"/>
              <a:t> </a:t>
            </a:r>
            <a:r>
              <a:rPr lang="ru-RU" dirty="0" err="1" smtClean="0"/>
              <a:t>даралардың сыртқы және ішкі</a:t>
            </a:r>
            <a:r>
              <a:rPr lang="ru-RU" dirty="0" smtClean="0"/>
              <a:t> </a:t>
            </a:r>
            <a:r>
              <a:rPr lang="ru-RU" dirty="0" err="1" smtClean="0"/>
              <a:t>құрылыс белгілерінің ұқсастығын көрсетеді</a:t>
            </a:r>
            <a:r>
              <a:rPr lang="ru-RU" dirty="0" smtClean="0"/>
              <a:t>. </a:t>
            </a:r>
            <a:r>
              <a:rPr lang="ru-RU" dirty="0" err="1" smtClean="0"/>
              <a:t>Дегенмен</a:t>
            </a:r>
            <a:r>
              <a:rPr lang="ru-RU" dirty="0" smtClean="0"/>
              <a:t> </a:t>
            </a:r>
            <a:r>
              <a:rPr lang="ru-RU" dirty="0" err="1" smtClean="0"/>
              <a:t>табиғатта морфологиялық жағынан ұқсас болғанымен бір</a:t>
            </a:r>
            <a:r>
              <a:rPr lang="ru-RU" dirty="0" smtClean="0"/>
              <a:t> </a:t>
            </a:r>
            <a:r>
              <a:rPr lang="ru-RU" dirty="0" err="1" smtClean="0"/>
              <a:t>түрге жатпайтын</a:t>
            </a:r>
            <a:r>
              <a:rPr lang="ru-RU" dirty="0" smtClean="0"/>
              <a:t>, </a:t>
            </a:r>
            <a:r>
              <a:rPr lang="ru-RU" dirty="0" err="1" smtClean="0">
                <a:hlinkClick r:id="rId3" tooltip="Хромосомолар жиынтығы (мұндай бет жоқ)"/>
              </a:rPr>
              <a:t>хромосомолар</a:t>
            </a:r>
            <a:r>
              <a:rPr lang="ru-RU" dirty="0" smtClean="0">
                <a:hlinkClick r:id="rId3" tooltip="Хромосомолар жиынтығы (мұндай бет жоқ)"/>
              </a:rPr>
              <a:t> </a:t>
            </a:r>
            <a:r>
              <a:rPr lang="ru-RU" dirty="0" err="1" smtClean="0">
                <a:hlinkClick r:id="rId3" tooltip="Хромосомолар жиынтығы (мұндай бет жоқ)"/>
              </a:rPr>
              <a:t>жиынтығы</a:t>
            </a:r>
            <a:r>
              <a:rPr lang="ru-RU" dirty="0" err="1" smtClean="0"/>
              <a:t> әр түрлі бір-бірімен</a:t>
            </a:r>
            <a:r>
              <a:rPr lang="ru-RU" dirty="0" smtClean="0"/>
              <a:t> </a:t>
            </a:r>
            <a:r>
              <a:rPr lang="ru-RU" dirty="0" err="1" smtClean="0"/>
              <a:t>шағылыса алмайтын</a:t>
            </a:r>
            <a:r>
              <a:rPr lang="ru-RU" dirty="0" smtClean="0"/>
              <a:t> </a:t>
            </a:r>
            <a:r>
              <a:rPr lang="ru-RU" dirty="0" err="1" smtClean="0"/>
              <a:t>түр "қосарлары" </a:t>
            </a:r>
            <a:r>
              <a:rPr lang="ru-RU" dirty="0" smtClean="0"/>
              <a:t>да </a:t>
            </a:r>
            <a:r>
              <a:rPr lang="ru-RU" dirty="0" err="1" smtClean="0"/>
              <a:t>кездеседі</a:t>
            </a:r>
            <a:r>
              <a:rPr lang="ru-RU" dirty="0" smtClean="0"/>
              <a:t>. Осы </a:t>
            </a:r>
            <a:r>
              <a:rPr lang="ru-RU" dirty="0" err="1" smtClean="0"/>
              <a:t>уакытқа дейін</a:t>
            </a:r>
            <a:r>
              <a:rPr lang="ru-RU" dirty="0" smtClean="0"/>
              <a:t> </a:t>
            </a:r>
            <a:r>
              <a:rPr lang="ru-RU" dirty="0" err="1" smtClean="0"/>
              <a:t>бір</a:t>
            </a:r>
            <a:r>
              <a:rPr lang="ru-RU" dirty="0" smtClean="0"/>
              <a:t> </a:t>
            </a:r>
            <a:r>
              <a:rPr lang="ru-RU" dirty="0" err="1" smtClean="0"/>
              <a:t>түр деп</a:t>
            </a:r>
            <a:r>
              <a:rPr lang="ru-RU" dirty="0" smtClean="0"/>
              <a:t> </a:t>
            </a:r>
            <a:r>
              <a:rPr lang="ru-RU" dirty="0" err="1" smtClean="0"/>
              <a:t>есептеп</a:t>
            </a:r>
            <a:r>
              <a:rPr lang="ru-RU" dirty="0" smtClean="0"/>
              <a:t> </a:t>
            </a:r>
            <a:r>
              <a:rPr lang="ru-RU" dirty="0" err="1" smtClean="0"/>
              <a:t>келген</a:t>
            </a:r>
            <a:r>
              <a:rPr lang="ru-RU" dirty="0" smtClean="0"/>
              <a:t> "</a:t>
            </a:r>
            <a:r>
              <a:rPr lang="ru-RU" dirty="0" err="1" smtClean="0"/>
              <a:t>безгек</a:t>
            </a:r>
            <a:r>
              <a:rPr lang="ru-RU" dirty="0" smtClean="0"/>
              <a:t> </a:t>
            </a:r>
            <a:r>
              <a:rPr lang="ru-RU" dirty="0" err="1" smtClean="0"/>
              <a:t>масасының</a:t>
            </a:r>
            <a:r>
              <a:rPr lang="ru-RU" dirty="0" smtClean="0"/>
              <a:t>" 15 </a:t>
            </a:r>
            <a:r>
              <a:rPr lang="ru-RU" dirty="0" err="1" smtClean="0"/>
              <a:t>түр қосары табылды</a:t>
            </a:r>
            <a:r>
              <a:rPr lang="ru-RU" dirty="0" smtClean="0"/>
              <a:t>. Тек </a:t>
            </a:r>
            <a:r>
              <a:rPr lang="ru-RU" dirty="0" err="1" smtClean="0"/>
              <a:t>дене</a:t>
            </a:r>
            <a:r>
              <a:rPr lang="ru-RU" dirty="0" smtClean="0"/>
              <a:t> </a:t>
            </a:r>
            <a:r>
              <a:rPr lang="ru-RU" dirty="0" err="1" smtClean="0"/>
              <a:t>тұрқы</a:t>
            </a:r>
            <a:r>
              <a:rPr lang="ru-RU" dirty="0" smtClean="0"/>
              <a:t>, </a:t>
            </a:r>
            <a:r>
              <a:rPr lang="ru-RU" dirty="0" err="1" smtClean="0"/>
              <a:t>реңі</a:t>
            </a:r>
            <a:r>
              <a:rPr lang="ru-RU" dirty="0" smtClean="0"/>
              <a:t>, т.б. </a:t>
            </a:r>
            <a:r>
              <a:rPr lang="ru-RU" dirty="0" err="1" smtClean="0"/>
              <a:t>белгілеріне</a:t>
            </a:r>
            <a:r>
              <a:rPr lang="ru-RU" dirty="0" smtClean="0"/>
              <a:t> </a:t>
            </a:r>
            <a:r>
              <a:rPr lang="ru-RU" dirty="0" err="1" smtClean="0"/>
              <a:t>қарап түрлерді анықтау жеткіліксіз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18434" name="Picture 2" descr="http://im0-tub-kz.yandex.net/i?id=761c87c06d6ce93b8bb91720b22907c3-13-144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917614"/>
            <a:ext cx="2457822" cy="1940386"/>
          </a:xfrm>
          <a:prstGeom prst="rect">
            <a:avLst/>
          </a:prstGeom>
          <a:noFill/>
        </p:spPr>
      </p:pic>
      <p:pic>
        <p:nvPicPr>
          <p:cNvPr id="18436" name="Picture 4" descr="http://im0-tub-kz.yandex.net/i?id=eefd697640b8388a9d4e59f7029f5707-30-144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124744"/>
            <a:ext cx="3417168" cy="3156942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custDataLst>
      <p:tags r:id="rId1"/>
    </p:custDataLst>
  </p:cSld>
  <p:clrMapOvr>
    <a:masterClrMapping/>
  </p:clrMapOvr>
  <p:transition advTm="234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260648"/>
            <a:ext cx="53640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dirty="0" err="1" smtClean="0">
                <a:effectLst/>
                <a:latin typeface="Times New Roman" pitchFamily="18" charset="0"/>
                <a:cs typeface="Times New Roman" pitchFamily="18" charset="0"/>
              </a:rPr>
              <a:t>Генетикалық </a:t>
            </a:r>
            <a:r>
              <a:rPr lang="ru-RU" sz="2000" b="1" dirty="0" smtClean="0">
                <a:effectLst/>
                <a:latin typeface="Times New Roman" pitchFamily="18" charset="0"/>
                <a:cs typeface="Times New Roman" pitchFamily="18" charset="0"/>
              </a:rPr>
              <a:t>критерий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әр түрдің өзіне тән хромосомаларының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саны,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пішіні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мөлшері болады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Сондықтан бір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түр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екінші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түр даралары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бір-бірімен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шағылыспайды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Егер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тұраралық шағылысу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бола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қалған жағдайда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олардан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тіршілік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етуге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кабілетсіз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гаметалар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зиготалар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ұрықтар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және ұрпақтар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пайда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Тіпті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тұраралық шағылысудан жақсы жетіліп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туған ұрпақтың өзі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бие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әңгі есектің шағылысуынан шыққан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қашыр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бедеу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яғни ұрпақ бермейді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Әрбір түрдің генотипі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эволюциялық жолмен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дамитын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және биологиялық бейімделушілікті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көрсететін күрделі жүйе.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Түрдің барлық критерийлерін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бір-бірімен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байланыста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қолдану әрбір жеке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түрді бір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бірінен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ажыратып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сипаттап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itchFamily="18" charset="0"/>
                <a:cs typeface="Times New Roman" pitchFamily="18" charset="0"/>
              </a:rPr>
              <a:t>толық анықтауға мүмкіндік береді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upload.wikimedia.org/wikipedia/commons/5/54/Chromosom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692696"/>
            <a:ext cx="2609349" cy="37444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12700" stA="33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custDataLst>
      <p:tags r:id="rId1"/>
    </p:custDataLst>
  </p:cSld>
  <p:clrMapOvr>
    <a:masterClrMapping/>
  </p:clrMapOvr>
  <p:transition advTm="34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3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Физиологиялық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критерий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түрге жататын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даралардың тіршілік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әрекеттерінің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алмасу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көбею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тітіркену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т.б.)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ұқсастығын сипаттауға негізделген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Сущность и значение обмена веществ в жизни человека Биология 8 класс Обмен веществ и энергии :: Учёба-Легко.РФ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276872"/>
            <a:ext cx="5400600" cy="4169264"/>
          </a:xfrm>
          <a:prstGeom prst="rect">
            <a:avLst/>
          </a:prstGeom>
          <a:noFill/>
        </p:spPr>
      </p:pic>
    </p:spTree>
  </p:cSld>
  <p:clrMapOvr>
    <a:masterClrMapping/>
  </p:clrMapOvr>
  <p:transition advTm="1102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2-tub-kz.yandex.net/i?id=e381e15cb723b44ea8224e8b8740e299-35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633871"/>
            <a:ext cx="1187624" cy="1224129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0" y="333375"/>
            <a:ext cx="7848600" cy="554355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Биохимиялық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критерий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түрлердің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алуан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болуы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нәруыздың құрылысы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құрамының түрліше болуына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байланысты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байқалады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Сондықтан биохимиялық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критерий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әр түрдің жеке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топтарында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олардың өзіне тән жоғары молекулалық органикалық қосылыстар синтезделуімен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ерекшеленеді.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Биохимиялық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тірі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материяның химиялық құрамы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өлшем деп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атайды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өлшемді дарақтардың белгілі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түрге тиесілігін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анықтаған кезде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оған биохимиялық талдау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физиологиялық шамаластығын салыстыруды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қолдану деп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түсіндіріледі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Атап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айтқанда егіз-түрлер осылай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айқындалып, ажыратылды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Осы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және генетиқалық өлшемді қолдану соңынан кейбір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дербес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түр деп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есеп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телгендер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біріктірілді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http://im2-tub-kz.yandex.net/i?id=e381e15cb723b44ea8224e8b8740e299-35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633871"/>
            <a:ext cx="1187624" cy="1224129"/>
          </a:xfrm>
          <a:prstGeom prst="rect">
            <a:avLst/>
          </a:prstGeom>
          <a:noFill/>
        </p:spPr>
      </p:pic>
      <p:pic>
        <p:nvPicPr>
          <p:cNvPr id="12" name="Picture 2" descr="http://im2-tub-kz.yandex.net/i?id=e381e15cb723b44ea8224e8b8740e299-35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633871"/>
            <a:ext cx="1187624" cy="1224129"/>
          </a:xfrm>
          <a:prstGeom prst="rect">
            <a:avLst/>
          </a:prstGeom>
          <a:noFill/>
        </p:spPr>
      </p:pic>
      <p:pic>
        <p:nvPicPr>
          <p:cNvPr id="13" name="Picture 2" descr="http://im2-tub-kz.yandex.net/i?id=e381e15cb723b44ea8224e8b8740e299-35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633871"/>
            <a:ext cx="1187624" cy="1224129"/>
          </a:xfrm>
          <a:prstGeom prst="rect">
            <a:avLst/>
          </a:prstGeom>
          <a:noFill/>
        </p:spPr>
      </p:pic>
      <p:pic>
        <p:nvPicPr>
          <p:cNvPr id="14" name="Picture 2" descr="http://im2-tub-kz.yandex.net/i?id=e381e15cb723b44ea8224e8b8740e299-35-144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5633871"/>
            <a:ext cx="1187624" cy="122412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9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1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100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Географиялық 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критерий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түрдің таралу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аймағын анықтайды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Әрбір жеке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түр белгілі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кеңістікте тіршілік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етеді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Кейбір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түрлер көбірек көлемді жерлерге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таралса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екінші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түр шағын кеңістікте кездеседі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Түрдің таралу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аймағы үлкен немесе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кіші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тұтас немесе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оқшау болуы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мүмкін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im1-tub-kz.yandex.net/i?id=00f540f9d281ac1943468e6366b75c10-82-144&amp;n=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553744"/>
            <a:ext cx="3686810" cy="2304256"/>
          </a:xfrm>
          <a:prstGeom prst="rect">
            <a:avLst/>
          </a:prstGeom>
          <a:noFill/>
        </p:spPr>
      </p:pic>
      <p:pic>
        <p:nvPicPr>
          <p:cNvPr id="22532" name="Picture 4" descr="Конспект исторического проекта, 11 класс. (Автор проекта: Марущенко О. В., учитель истории и обществознания моу сош 2, г. Милле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725144"/>
            <a:ext cx="2667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1569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2" name="Picture 10" descr="Ле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57" y="0"/>
            <a:ext cx="9108843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332656"/>
            <a:ext cx="8244408" cy="30469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Экологиялық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критерий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ә</a:t>
            </a:r>
            <a:r>
              <a:rPr lang="en-GB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түрдің нақты алып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жатқан орнын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мекен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ортасын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анықтайды.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Мысалы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қоян туысының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түрі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бар: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орқоян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далалы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аймақты, аққоян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орманды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алқапты,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құмқояны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шөлді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шөлейтті жерлерді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мекендейді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60" name="Picture 8" descr="Бегущий заяц. Анимированная картинка"/>
          <p:cNvPicPr>
            <a:picLocks noChangeAspect="1" noChangeArrowheads="1" noCrop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flipH="1">
            <a:off x="5076055" y="4802258"/>
            <a:ext cx="1619673" cy="930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66" name="Picture 14" descr="http://im1-tub-kz.yandex.net/i?id=3d849eb401febf97ee46b4c9c1e3575b-65-144&amp;n=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11560" y="4509120"/>
            <a:ext cx="1688157" cy="1238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8" descr="Бегущий заяц. Анимированная картинка"/>
          <p:cNvPicPr>
            <a:picLocks noChangeAspect="1" noChangeArrowheads="1" noCrop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flipH="1">
            <a:off x="3131840" y="5373216"/>
            <a:ext cx="1619673" cy="9309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109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7. </a:t>
            </a:r>
            <a:r>
              <a:rPr lang="ru-RU" b="1" dirty="0" err="1" smtClean="0"/>
              <a:t>Этологиялық </a:t>
            </a:r>
            <a:r>
              <a:rPr lang="ru-RU" b="1" dirty="0" smtClean="0"/>
              <a:t>критерий</a:t>
            </a:r>
            <a:r>
              <a:rPr lang="ru-RU" dirty="0" smtClean="0"/>
              <a:t> — </a:t>
            </a:r>
            <a:r>
              <a:rPr lang="ru-RU" dirty="0" err="1" smtClean="0"/>
              <a:t>организмдердің бір-бірінен</a:t>
            </a:r>
            <a:r>
              <a:rPr lang="ru-RU" dirty="0" smtClean="0"/>
              <a:t> </a:t>
            </a:r>
            <a:r>
              <a:rPr lang="ru-RU" dirty="0" err="1" smtClean="0"/>
              <a:t>мінез</a:t>
            </a:r>
            <a:r>
              <a:rPr lang="ru-RU" dirty="0" smtClean="0"/>
              <a:t>- </a:t>
            </a:r>
            <a:r>
              <a:rPr lang="ru-RU" dirty="0" err="1" smtClean="0"/>
              <a:t>қылығының айырмашылығымен айқындалады</a:t>
            </a:r>
            <a:r>
              <a:rPr lang="ru-RU" dirty="0" smtClean="0"/>
              <a:t>. </a:t>
            </a:r>
            <a:r>
              <a:rPr lang="ru-RU" dirty="0" err="1" smtClean="0"/>
              <a:t>Жақын түрлердің мінез-қылығындагы айырмашылықтар, әсіресе жыныстық қатынаста бір-бірімен</a:t>
            </a:r>
            <a:r>
              <a:rPr lang="ru-RU" dirty="0" smtClean="0"/>
              <a:t> </a:t>
            </a:r>
            <a:r>
              <a:rPr lang="ru-RU" dirty="0" err="1" smtClean="0"/>
              <a:t>жақындасып жанасар</a:t>
            </a:r>
            <a:r>
              <a:rPr lang="ru-RU" dirty="0" smtClean="0"/>
              <a:t> </a:t>
            </a:r>
            <a:r>
              <a:rPr lang="ru-RU" dirty="0" err="1" smtClean="0"/>
              <a:t>кезінде</a:t>
            </a:r>
            <a:r>
              <a:rPr lang="ru-RU" dirty="0" smtClean="0"/>
              <a:t> </a:t>
            </a:r>
            <a:r>
              <a:rPr lang="ru-RU" dirty="0" err="1" smtClean="0"/>
              <a:t>байкалады</a:t>
            </a:r>
            <a:r>
              <a:rPr lang="ru-RU" dirty="0" smtClean="0"/>
              <a:t>. </a:t>
            </a:r>
            <a:r>
              <a:rPr lang="ru-RU" dirty="0" err="1" smtClean="0"/>
              <a:t>Мысалы</a:t>
            </a:r>
            <a:r>
              <a:rPr lang="ru-RU" dirty="0" smtClean="0"/>
              <a:t>, </a:t>
            </a:r>
            <a:r>
              <a:rPr lang="ru-RU" dirty="0" err="1" smtClean="0"/>
              <a:t>әр түрлі қимылдар жасап</a:t>
            </a:r>
            <a:r>
              <a:rPr lang="ru-RU" dirty="0" smtClean="0"/>
              <a:t> </a:t>
            </a:r>
            <a:r>
              <a:rPr lang="ru-RU" dirty="0" err="1" smtClean="0"/>
              <a:t>"күй ойнақ" салуы</a:t>
            </a:r>
            <a:r>
              <a:rPr lang="ru-RU" dirty="0" smtClean="0"/>
              <a:t>, </a:t>
            </a:r>
            <a:r>
              <a:rPr lang="ru-RU" dirty="0" err="1" smtClean="0"/>
              <a:t>сайрағыш құстардың сайрау</a:t>
            </a:r>
            <a:r>
              <a:rPr lang="ru-RU" dirty="0" smtClean="0"/>
              <a:t> </a:t>
            </a:r>
            <a:r>
              <a:rPr lang="ru-RU" dirty="0" err="1" smtClean="0"/>
              <a:t>кезінде</a:t>
            </a:r>
            <a:r>
              <a:rPr lang="ru-RU" dirty="0" smtClean="0"/>
              <a:t> </a:t>
            </a:r>
            <a:r>
              <a:rPr lang="ru-RU" dirty="0" err="1" smtClean="0"/>
              <a:t>дыбыстарын</a:t>
            </a:r>
            <a:r>
              <a:rPr lang="ru-RU" dirty="0" smtClean="0"/>
              <a:t> </a:t>
            </a:r>
            <a:r>
              <a:rPr lang="ru-RU" dirty="0" err="1" smtClean="0"/>
              <a:t>құбылтуы</a:t>
            </a:r>
            <a:endParaRPr lang="ru-RU" dirty="0"/>
          </a:p>
        </p:txBody>
      </p:sp>
      <p:pic>
        <p:nvPicPr>
          <p:cNvPr id="49154" name="Picture 2" descr="http://im2-tub-kz.yandex.net/i?id=f287788ecce85e155101aad6c64727e2-76-144&amp;n=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68046"/>
            <a:ext cx="3600400" cy="2689954"/>
          </a:xfrm>
          <a:prstGeom prst="rect">
            <a:avLst/>
          </a:prstGeom>
          <a:noFill/>
        </p:spPr>
      </p:pic>
      <p:pic>
        <p:nvPicPr>
          <p:cNvPr id="49158" name="Picture 6" descr="Новости - &quot;Рин Тин Тин&quot; зоомагазин г.Екатеринбур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0" y="1412776"/>
            <a:ext cx="6286500" cy="5445224"/>
          </a:xfrm>
          <a:prstGeom prst="rect">
            <a:avLst/>
          </a:prstGeom>
          <a:noFill/>
        </p:spPr>
      </p:pic>
      <p:pic>
        <p:nvPicPr>
          <p:cNvPr id="49160" name="Picture 8" descr="http://im3-tub-kz.yandex.net/i?id=5a10fe83b0bf339da008c3cfe9b95346-48-144&amp;n=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44824"/>
            <a:ext cx="2915816" cy="2005588"/>
          </a:xfrm>
          <a:prstGeom prst="rect">
            <a:avLst/>
          </a:prstGeom>
          <a:noFill/>
        </p:spPr>
      </p:pic>
    </p:spTree>
  </p:cSld>
  <p:clrMapOvr>
    <a:masterClrMapping/>
  </p:clrMapOvr>
  <p:transition advTm="156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4427984" cy="71711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Әр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популяция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өзіне ғана тән статиктикалық сипаттамалары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(саны,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тығыздығы,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ареалы,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орналасуы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ерекшелігі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жыныстық құрамы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және динамикалық сипаттамалары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(саны мен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тығыздығының уақытқа қатысты өзгеруі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ерекшеленеді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Популяцияның статиктикалық сипаттамалары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популяцияның белгілі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сәттегі күйін көрсетіп, өлшеу, санау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арқылы қысқа мерзімде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анықталады.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Популяцияның динамикалық сипатамаларын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анықтау ұзақ мерзімді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ұрпақ жаңаратындай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қажет етеді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Популяция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санының динамикасы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белгілі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уақыт аралығындағы тірі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ағзалардың өмірге келуі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өлімі көрсеткіштерінің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ара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салмағы бойынша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анықталады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Сондай-ақ,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популяция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санының өзгеруіне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иммиграция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эмиграция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процестері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әсер етеді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0" name="Picture 2" descr="Ноготки br /Pot Marigol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457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Топтық бірігу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ретіндегі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популяция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өзіне ғана тән қасиеттермен қатар әрбір жеке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  <a:hlinkClick r:id="rId2" tooltip="Дарақ"/>
              </a:rPr>
              <a:t>дарақтардың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өзіне тән қасиеттерге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Топтық ерекшеліктер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дегеніміз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популяциялардың негізгі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сипаты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Оған мыналар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жатады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жалпы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есебі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(сан) 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болінген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аумақтағы дарақтардьщ жалпы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саны;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 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  <a:hlinkClick r:id="rId3" tooltip="Тығыздық"/>
              </a:rPr>
              <a:t>тығыздық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 популяция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мекендеген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кеңістіктің ауданына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немесе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көлеміне келетін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дарақтардың орташа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саны;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өсімталдық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кебею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нәтижесінде уақыт бірлігінде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пайда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болған жаңа дарақтар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саны;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өлім-жітім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белгілі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уақыттың бір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бөлігінде дарақтар популяциясында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өлгендердің мөлшерін көрсететін көрсеткіш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5)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4" tooltip="Популяция өсімі (мұндай бет жоқ)"/>
              </a:rPr>
              <a:t>популяция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  <a:hlinkClick r:id="rId4" tooltip="Популяция өсімі (мұндай бет жоқ)"/>
              </a:rPr>
              <a:t>өсімі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өлім-жітім арасындағы айырма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өсімнің пайдалы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пайдасыз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болуы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мүмкін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өсу қарқыны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уақыт бірлігіндегі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орташа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өсім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жыныстық құрам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берілген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популяциядағы еркек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және әйел жынысты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дарақтар арақатынасы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8)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құрамы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бұл дарақтарды жасы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бөліп тарату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29811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Природа немного подмочит жителям ЕАО выходные Новости, обзоры, события, факты, - ACMB.ru Ежедневные новос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0" y="2149019"/>
            <a:ext cx="9144000" cy="50167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Популяция динамикасының екі түрі бар: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1)             Особьтар санының тығыздығына байланысты биотикалық факторларға тәуелді. Бұл жағдайда особьтар санының өсуі түрі J-түрі тәрізді қисықпен жүреді: Мұндай өсу түрі  </a:t>
            </a:r>
            <a:r>
              <a:rPr kumimoji="0" lang="kk-KZ" sz="2000" b="0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экспоненциалдық 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деп аталады. 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Популяциядағы особьтардың өсу санын биотикалық  факторлар реттеп отарады. Оны популяцияның реттеуші факторы деп аталады.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2)             Особьтар санының тығыздығына байланысты емес түрі-особьтар саны жоғарғы  өлім-жітіммен сипатталады.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cs typeface="Times New Roman" pitchFamily="18" charset="0"/>
              </a:rPr>
              <a:t>          Бұл жағдайда  особьтар санының  өсуі S-тәрізді қисықпен сипатталады: мұндай қисықты логистикалық деп аталады. Логистикалық өсу қисығына абиотикалық факторлар әсер етеді( ауа-райы құбылыстары, тамақтың бар-жоқтығы әр-түрлі катастрофалар т. б.). Осындай фактор популяцияның уақытша шексіз өсуіне, сондай-ақ 0-ге дейін төмендеуіне қамтамасыз етіп отырады. Осындай факторларды модификалық фактор деп атайды.</a:t>
            </a:r>
            <a:r>
              <a:rPr lang="ru-RU" sz="2000" dirty="0" smtClean="0"/>
              <a:t> </a:t>
            </a:r>
            <a:r>
              <a:rPr lang="ru-RU" sz="2000" dirty="0" err="1" smtClean="0"/>
              <a:t>қазақ жеріндегі</a:t>
            </a:r>
            <a:r>
              <a:rPr lang="ru-RU" sz="2000" dirty="0" smtClean="0"/>
              <a:t> 1875—1880 </a:t>
            </a:r>
            <a:r>
              <a:rPr lang="ru-RU" sz="2000" dirty="0" err="1" smtClean="0"/>
              <a:t>және </a:t>
            </a:r>
            <a:r>
              <a:rPr lang="ru-RU" sz="2000" dirty="0" smtClean="0"/>
              <a:t>1851—1852 </a:t>
            </a:r>
            <a:r>
              <a:rPr lang="ru-RU" sz="2000" dirty="0" err="1" smtClean="0"/>
              <a:t>жылдардағы жұт</a:t>
            </a:r>
            <a:r>
              <a:rPr lang="ru-RU" sz="2000" dirty="0" smtClean="0"/>
              <a:t> </a:t>
            </a:r>
            <a:r>
              <a:rPr lang="ru-RU" sz="2000" dirty="0" err="1" smtClean="0"/>
              <a:t>құландар </a:t>
            </a:r>
            <a:r>
              <a:rPr lang="ru-RU" sz="2000" b="1" dirty="0" err="1" smtClean="0"/>
              <a:t>популяциясын</a:t>
            </a:r>
            <a:r>
              <a:rPr lang="ru-RU" sz="2000" dirty="0" smtClean="0"/>
              <a:t> </a:t>
            </a:r>
            <a:r>
              <a:rPr lang="ru-RU" sz="2000" dirty="0" err="1" smtClean="0"/>
              <a:t>біржола</a:t>
            </a:r>
            <a:r>
              <a:rPr lang="ru-RU" sz="2000" dirty="0" smtClean="0"/>
              <a:t> </a:t>
            </a:r>
            <a:r>
              <a:rPr lang="ru-RU" sz="2000" dirty="0" err="1" smtClean="0"/>
              <a:t>жойғаны тарихтан</a:t>
            </a:r>
            <a:r>
              <a:rPr lang="ru-RU" sz="2000" dirty="0" smtClean="0"/>
              <a:t> </a:t>
            </a:r>
            <a:r>
              <a:rPr lang="ru-RU" sz="2000" dirty="0" err="1" smtClean="0"/>
              <a:t>белгілі</a:t>
            </a:r>
            <a:r>
              <a:rPr lang="ru-RU" sz="2000" dirty="0" smtClean="0"/>
              <a:t>.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276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51520" y="620688"/>
            <a:ext cx="558011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MO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4. </a:t>
            </a:r>
            <a:r>
              <a:rPr kumimoji="0" lang="ru-MO" sz="2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Популяциялық </a:t>
            </a:r>
            <a:r>
              <a:rPr kumimoji="0" lang="ru-MO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гомеостаз – </a:t>
            </a:r>
            <a:r>
              <a:rPr kumimoji="0" lang="ru-MO" sz="2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популяцияның санын</a:t>
            </a:r>
            <a:r>
              <a:rPr kumimoji="0" lang="ru-MO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ru-MO" sz="2000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реттеу</a:t>
            </a:r>
            <a:r>
              <a:rPr kumimoji="0" lang="ru-MO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.</a:t>
            </a:r>
            <a:endParaRPr kumimoji="0" lang="ru-MO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Verdana" pitchFamily="34" charset="0"/>
                <a:cs typeface="Arial" pitchFamily="34" charset="0"/>
              </a:rPr>
              <a:t>Популяциялық  гомеостаз дегеніміз популяцияның сандық мәнін белгілі бір шегінде ұстап тұруы. Реттеуші фактор популяциялық гомосстазды туғызады. Реттеуші факторларға жыртқыш-жемтік типтегі ағзалардың қарым-қатынасы жатады. Жемтіктің көп саны жыртқыштардың көбею жағдайына себеп болады. Реттеуші факторлар түраралық фактор және түрішілік  ағзалардың қарым-қатынас деңгейінде жүреді.</a:t>
            </a:r>
            <a:endParaRPr kumimoji="0" lang="kk-K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7" name="Picture 3" descr="Гомеоста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0"/>
            <a:ext cx="3275856" cy="6858000"/>
          </a:xfrm>
          <a:prstGeom prst="rect">
            <a:avLst/>
          </a:prstGeom>
          <a:noFill/>
        </p:spPr>
      </p:pic>
      <p:pic>
        <p:nvPicPr>
          <p:cNvPr id="52229" name="Picture 5" descr="Серия Call Of Duty - Моды Call of Duty 4: Modern Warfa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93263"/>
            <a:ext cx="2483768" cy="1864737"/>
          </a:xfrm>
          <a:prstGeom prst="rect">
            <a:avLst/>
          </a:prstGeom>
          <a:noFill/>
        </p:spPr>
      </p:pic>
      <p:pic>
        <p:nvPicPr>
          <p:cNvPr id="52231" name="Picture 7" descr="http://im2-tub-kz.yandex.net/i?id=ed75f24ca7fda531cff2186ff83eae20-103-144&amp;n=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013176"/>
            <a:ext cx="2606080" cy="1844824"/>
          </a:xfrm>
          <a:prstGeom prst="rect">
            <a:avLst/>
          </a:prstGeom>
          <a:noFill/>
        </p:spPr>
      </p:pic>
    </p:spTree>
  </p:cSld>
  <p:clrMapOvr>
    <a:masterClrMapping/>
  </p:clrMapOvr>
  <p:transition advTm="1497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.3|0.8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6|0.8|0.7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0.9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</TotalTime>
  <Words>214</Words>
  <Application>Microsoft Office PowerPoint</Application>
  <PresentationFormat>Экран (4:3)</PresentationFormat>
  <Paragraphs>43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Популяция дегеніміз не?</vt:lpstr>
      <vt:lpstr>Презентация PowerPoint</vt:lpstr>
      <vt:lpstr>Презентация PowerPoint</vt:lpstr>
      <vt:lpstr>Түр дегеніміз не?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Азиза</dc:creator>
  <cp:lastModifiedBy>user</cp:lastModifiedBy>
  <cp:revision>13</cp:revision>
  <dcterms:created xsi:type="dcterms:W3CDTF">2014-12-24T13:51:55Z</dcterms:created>
  <dcterms:modified xsi:type="dcterms:W3CDTF">2017-01-24T16:17:25Z</dcterms:modified>
</cp:coreProperties>
</file>