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3695" r:id="rId2"/>
    <p:sldMasterId id="2147483710" r:id="rId3"/>
    <p:sldMasterId id="2147483722" r:id="rId4"/>
    <p:sldMasterId id="2147483734" r:id="rId5"/>
    <p:sldMasterId id="2147483752" r:id="rId6"/>
  </p:sldMasterIdLst>
  <p:notesMasterIdLst>
    <p:notesMasterId r:id="rId19"/>
  </p:notesMasterIdLst>
  <p:sldIdLst>
    <p:sldId id="358" r:id="rId7"/>
    <p:sldId id="361" r:id="rId8"/>
    <p:sldId id="360" r:id="rId9"/>
    <p:sldId id="352" r:id="rId10"/>
    <p:sldId id="355" r:id="rId11"/>
    <p:sldId id="336" r:id="rId12"/>
    <p:sldId id="339" r:id="rId13"/>
    <p:sldId id="357" r:id="rId14"/>
    <p:sldId id="349" r:id="rId15"/>
    <p:sldId id="348" r:id="rId16"/>
    <p:sldId id="350" r:id="rId17"/>
    <p:sldId id="359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CC"/>
    <a:srgbClr val="0000CC"/>
    <a:srgbClr val="FF0000"/>
    <a:srgbClr val="66FF33"/>
    <a:srgbClr val="D60093"/>
    <a:srgbClr val="FF33CC"/>
    <a:srgbClr val="FF9933"/>
    <a:srgbClr val="FF3300"/>
    <a:srgbClr val="33CC33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50" autoAdjust="0"/>
    <p:restoredTop sz="94660"/>
  </p:normalViewPr>
  <p:slideViewPr>
    <p:cSldViewPr>
      <p:cViewPr>
        <p:scale>
          <a:sx n="50" d="100"/>
          <a:sy n="50" d="100"/>
        </p:scale>
        <p:origin x="-5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F43934-B97C-4BB8-A96D-A4E750F5B8CA}" type="doc">
      <dgm:prSet loTypeId="urn:microsoft.com/office/officeart/2008/layout/PictureStrip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52F95E2-272C-429E-AD89-224D99E394F3}">
      <dgm:prSet phldrT="[Текст]"/>
      <dgm:spPr/>
      <dgm:t>
        <a:bodyPr/>
        <a:lstStyle/>
        <a:p>
          <a:r>
            <a:rPr lang="ru-RU" dirty="0" smtClean="0"/>
            <a:t>  </a:t>
          </a:r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Театральная игра</a:t>
          </a:r>
          <a:endParaRPr lang="ru-RU" b="1" dirty="0">
            <a:solidFill>
              <a:schemeClr val="tx2">
                <a:lumMod val="75000"/>
              </a:schemeClr>
            </a:solidFill>
          </a:endParaRPr>
        </a:p>
      </dgm:t>
    </dgm:pt>
    <dgm:pt modelId="{15F52766-6935-4521-8A38-21540B0CEC7C}" type="parTrans" cxnId="{A03E0CC6-CB79-4AC3-865E-BAB9BB90CD80}">
      <dgm:prSet/>
      <dgm:spPr/>
      <dgm:t>
        <a:bodyPr/>
        <a:lstStyle/>
        <a:p>
          <a:endParaRPr lang="ru-RU"/>
        </a:p>
      </dgm:t>
    </dgm:pt>
    <dgm:pt modelId="{0FB819FC-7202-48D1-90C5-2A5C90BC6CB5}" type="sibTrans" cxnId="{A03E0CC6-CB79-4AC3-865E-BAB9BB90CD80}">
      <dgm:prSet/>
      <dgm:spPr/>
      <dgm:t>
        <a:bodyPr/>
        <a:lstStyle/>
        <a:p>
          <a:endParaRPr lang="ru-RU"/>
        </a:p>
      </dgm:t>
    </dgm:pt>
    <dgm:pt modelId="{87A09715-EE5C-4C2B-B602-A4249D0FD2FF}">
      <dgm:prSet phldrT="[Текст]"/>
      <dgm:spPr/>
      <dgm:t>
        <a:bodyPr/>
        <a:lstStyle/>
        <a:p>
          <a:r>
            <a:rPr lang="ru-RU" b="1" dirty="0" err="1" smtClean="0">
              <a:solidFill>
                <a:schemeClr val="tx2">
                  <a:lumMod val="75000"/>
                </a:schemeClr>
              </a:solidFill>
            </a:rPr>
            <a:t>Куклотерапия</a:t>
          </a:r>
          <a:endParaRPr lang="ru-RU" b="1" dirty="0">
            <a:solidFill>
              <a:schemeClr val="tx2">
                <a:lumMod val="75000"/>
              </a:schemeClr>
            </a:solidFill>
          </a:endParaRPr>
        </a:p>
      </dgm:t>
    </dgm:pt>
    <dgm:pt modelId="{4F6505FA-AC19-4EFB-B41D-C3A518A87B4C}" type="parTrans" cxnId="{8815FC59-CA4D-4836-B96F-1B38407FEBDF}">
      <dgm:prSet/>
      <dgm:spPr/>
      <dgm:t>
        <a:bodyPr/>
        <a:lstStyle/>
        <a:p>
          <a:endParaRPr lang="ru-RU"/>
        </a:p>
      </dgm:t>
    </dgm:pt>
    <dgm:pt modelId="{2278AB6E-8733-4F53-BA19-19B623984380}" type="sibTrans" cxnId="{8815FC59-CA4D-4836-B96F-1B38407FEBDF}">
      <dgm:prSet/>
      <dgm:spPr/>
      <dgm:t>
        <a:bodyPr/>
        <a:lstStyle/>
        <a:p>
          <a:endParaRPr lang="ru-RU"/>
        </a:p>
      </dgm:t>
    </dgm:pt>
    <dgm:pt modelId="{B734BA94-DC4B-441A-A6A6-38D748990327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Культура и техника речи</a:t>
          </a:r>
          <a:endParaRPr lang="ru-RU" b="1" dirty="0">
            <a:solidFill>
              <a:schemeClr val="tx2">
                <a:lumMod val="75000"/>
              </a:schemeClr>
            </a:solidFill>
          </a:endParaRPr>
        </a:p>
      </dgm:t>
    </dgm:pt>
    <dgm:pt modelId="{1B258169-2C5E-43B4-850C-36BF7207603D}" type="parTrans" cxnId="{AD6B4587-4327-4F5A-A9E6-C1D971FBFF67}">
      <dgm:prSet/>
      <dgm:spPr/>
      <dgm:t>
        <a:bodyPr/>
        <a:lstStyle/>
        <a:p>
          <a:endParaRPr lang="ru-RU"/>
        </a:p>
      </dgm:t>
    </dgm:pt>
    <dgm:pt modelId="{9D3450DB-78FD-4A41-B20D-6B65D44D3395}" type="sibTrans" cxnId="{AD6B4587-4327-4F5A-A9E6-C1D971FBFF67}">
      <dgm:prSet/>
      <dgm:spPr/>
      <dgm:t>
        <a:bodyPr/>
        <a:lstStyle/>
        <a:p>
          <a:endParaRPr lang="ru-RU"/>
        </a:p>
      </dgm:t>
    </dgm:pt>
    <dgm:pt modelId="{E7D07C50-03B4-40D9-BD84-7CAE5EB380E5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75000"/>
                </a:schemeClr>
              </a:solidFill>
            </a:rPr>
            <a:t>Азбука актерского мастерства</a:t>
          </a:r>
          <a:endParaRPr lang="ru-RU" b="1" dirty="0">
            <a:solidFill>
              <a:schemeClr val="tx2">
                <a:lumMod val="75000"/>
              </a:schemeClr>
            </a:solidFill>
          </a:endParaRPr>
        </a:p>
      </dgm:t>
    </dgm:pt>
    <dgm:pt modelId="{AF2DA291-7E0D-44CC-9414-AEB33157C4A8}" type="parTrans" cxnId="{20065D73-F373-4507-A603-4349B47BD55F}">
      <dgm:prSet/>
      <dgm:spPr/>
      <dgm:t>
        <a:bodyPr/>
        <a:lstStyle/>
        <a:p>
          <a:endParaRPr lang="ru-RU"/>
        </a:p>
      </dgm:t>
    </dgm:pt>
    <dgm:pt modelId="{C17F226F-E6AB-449F-98EC-936B4C4EAD1F}" type="sibTrans" cxnId="{20065D73-F373-4507-A603-4349B47BD55F}">
      <dgm:prSet/>
      <dgm:spPr/>
      <dgm:t>
        <a:bodyPr/>
        <a:lstStyle/>
        <a:p>
          <a:endParaRPr lang="ru-RU"/>
        </a:p>
      </dgm:t>
    </dgm:pt>
    <dgm:pt modelId="{C2798BA6-7E35-436A-A6F0-66508A398985}">
      <dgm:prSet phldrT="[Текст]"/>
      <dgm:spPr/>
      <dgm:t>
        <a:bodyPr/>
        <a:lstStyle/>
        <a:p>
          <a:r>
            <a:rPr lang="ru-RU" b="1" dirty="0" err="1" smtClean="0">
              <a:solidFill>
                <a:schemeClr val="tx2">
                  <a:lumMod val="75000"/>
                </a:schemeClr>
              </a:solidFill>
            </a:rPr>
            <a:t>Социоигры</a:t>
          </a:r>
          <a:endParaRPr lang="ru-RU" b="1" dirty="0">
            <a:solidFill>
              <a:schemeClr val="tx2">
                <a:lumMod val="75000"/>
              </a:schemeClr>
            </a:solidFill>
          </a:endParaRPr>
        </a:p>
      </dgm:t>
    </dgm:pt>
    <dgm:pt modelId="{0F5CB76A-6BB0-40AB-8DD1-6904745D0EC4}" type="parTrans" cxnId="{9B9E302D-EE29-4E93-BFF3-FC255581605F}">
      <dgm:prSet/>
      <dgm:spPr/>
      <dgm:t>
        <a:bodyPr/>
        <a:lstStyle/>
        <a:p>
          <a:endParaRPr lang="ru-RU"/>
        </a:p>
      </dgm:t>
    </dgm:pt>
    <dgm:pt modelId="{8E961F88-E9AF-443A-8130-4A90B9AB3D3B}" type="sibTrans" cxnId="{9B9E302D-EE29-4E93-BFF3-FC255581605F}">
      <dgm:prSet/>
      <dgm:spPr/>
      <dgm:t>
        <a:bodyPr/>
        <a:lstStyle/>
        <a:p>
          <a:endParaRPr lang="ru-RU"/>
        </a:p>
      </dgm:t>
    </dgm:pt>
    <dgm:pt modelId="{E9E26AEF-1196-4A38-9F13-929FBF4B749E}" type="pres">
      <dgm:prSet presAssocID="{25F43934-B97C-4BB8-A96D-A4E750F5B8C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A2D4C5-C7A1-4A31-B1D4-A5869558C9A5}" type="pres">
      <dgm:prSet presAssocID="{552F95E2-272C-429E-AD89-224D99E394F3}" presName="composite" presStyleCnt="0"/>
      <dgm:spPr/>
    </dgm:pt>
    <dgm:pt modelId="{AC917EF5-5D1F-4926-ABFE-4D2BC898EDA8}" type="pres">
      <dgm:prSet presAssocID="{552F95E2-272C-429E-AD89-224D99E394F3}" presName="rect1" presStyleLbl="trAlignAcc1" presStyleIdx="0" presStyleCnt="5" custScaleX="102039" custLinFactNeighborX="-4408" custLinFactNeighborY="20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5660A7-A041-49D0-968C-809E8EB013E0}" type="pres">
      <dgm:prSet presAssocID="{552F95E2-272C-429E-AD89-224D99E394F3}" presName="rect2" presStyleLbl="fgImgPlace1" presStyleIdx="0" presStyleCnt="5" custAng="10800000" custScaleX="126129" custScaleY="129401" custLinFactNeighborX="-60356" custLinFactNeighborY="-2145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757664F-FF99-448D-93C5-1311A6589CAD}" type="pres">
      <dgm:prSet presAssocID="{0FB819FC-7202-48D1-90C5-2A5C90BC6CB5}" presName="sibTrans" presStyleCnt="0"/>
      <dgm:spPr/>
    </dgm:pt>
    <dgm:pt modelId="{C6A4BA93-3897-4090-9196-42A885D854B7}" type="pres">
      <dgm:prSet presAssocID="{87A09715-EE5C-4C2B-B602-A4249D0FD2FF}" presName="composite" presStyleCnt="0"/>
      <dgm:spPr/>
    </dgm:pt>
    <dgm:pt modelId="{338F3577-23AE-48CA-BF36-EBDD488E8548}" type="pres">
      <dgm:prSet presAssocID="{87A09715-EE5C-4C2B-B602-A4249D0FD2FF}" presName="rect1" presStyleLbl="tr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8F54-91C1-4A93-9594-B2F3C0A3B75C}" type="pres">
      <dgm:prSet presAssocID="{87A09715-EE5C-4C2B-B602-A4249D0FD2FF}" presName="rect2" presStyleLbl="fgImgPlace1" presStyleIdx="1" presStyleCnt="5" custScaleX="13303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48000" r="-48000"/>
          </a:stretch>
        </a:blipFill>
      </dgm:spPr>
    </dgm:pt>
    <dgm:pt modelId="{01805E69-116D-429D-9935-5658ADB47B61}" type="pres">
      <dgm:prSet presAssocID="{2278AB6E-8733-4F53-BA19-19B623984380}" presName="sibTrans" presStyleCnt="0"/>
      <dgm:spPr/>
    </dgm:pt>
    <dgm:pt modelId="{BCFEC3CA-A7A3-491F-8C5C-D214ECAFEC6E}" type="pres">
      <dgm:prSet presAssocID="{B734BA94-DC4B-441A-A6A6-38D748990327}" presName="composite" presStyleCnt="0"/>
      <dgm:spPr/>
    </dgm:pt>
    <dgm:pt modelId="{CC3DC6CC-48F5-4ED6-AA51-7D3A168C1FF2}" type="pres">
      <dgm:prSet presAssocID="{B734BA94-DC4B-441A-A6A6-38D748990327}" presName="rect1" presStyleLbl="tr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D65B09-AFCA-4C25-B067-C3C5FE26DF98}" type="pres">
      <dgm:prSet presAssocID="{B734BA94-DC4B-441A-A6A6-38D748990327}" presName="rect2" presStyleLbl="fgImgPlace1" presStyleIdx="2" presStyleCnt="5" custScaleX="13342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</dgm:spPr>
    </dgm:pt>
    <dgm:pt modelId="{E541BA87-B4A0-4069-90F8-7709BEEEC99B}" type="pres">
      <dgm:prSet presAssocID="{9D3450DB-78FD-4A41-B20D-6B65D44D3395}" presName="sibTrans" presStyleCnt="0"/>
      <dgm:spPr/>
    </dgm:pt>
    <dgm:pt modelId="{E5CBD97B-3FB5-4DAB-9A73-D37C6AD0AA2A}" type="pres">
      <dgm:prSet presAssocID="{E7D07C50-03B4-40D9-BD84-7CAE5EB380E5}" presName="composite" presStyleCnt="0"/>
      <dgm:spPr/>
    </dgm:pt>
    <dgm:pt modelId="{DF8F2FE5-C6DF-41EF-8C8B-73D1677FCA0D}" type="pres">
      <dgm:prSet presAssocID="{E7D07C50-03B4-40D9-BD84-7CAE5EB380E5}" presName="rect1" presStyleLbl="trAlignAcc1" presStyleIdx="3" presStyleCnt="5" custLinFactNeighborX="2774" custLinFactNeighborY="11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5C73A-4CD1-490E-994A-D4EEF20C2603}" type="pres">
      <dgm:prSet presAssocID="{E7D07C50-03B4-40D9-BD84-7CAE5EB380E5}" presName="rect2" presStyleLbl="fgImgPlace1" presStyleIdx="3" presStyleCnt="5" custScaleX="174710" custLinFactNeighborX="-49628" custLinFactNeighborY="1650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8B094D7-4F97-49C5-94B8-7986C83DC28F}" type="pres">
      <dgm:prSet presAssocID="{C17F226F-E6AB-449F-98EC-936B4C4EAD1F}" presName="sibTrans" presStyleCnt="0"/>
      <dgm:spPr/>
    </dgm:pt>
    <dgm:pt modelId="{5CB6B215-23AF-493E-ADAA-57DA25F1F7F2}" type="pres">
      <dgm:prSet presAssocID="{C2798BA6-7E35-436A-A6F0-66508A398985}" presName="composite" presStyleCnt="0"/>
      <dgm:spPr/>
    </dgm:pt>
    <dgm:pt modelId="{A97FE79D-BB28-4BF0-971F-1B2F9E4EE874}" type="pres">
      <dgm:prSet presAssocID="{C2798BA6-7E35-436A-A6F0-66508A398985}" presName="rect1" presStyleLbl="tr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DA37F-AC54-46DE-AEC6-E47381F7BDCC}" type="pres">
      <dgm:prSet presAssocID="{C2798BA6-7E35-436A-A6F0-66508A398985}" presName="rect2" presStyleLbl="fgImgPlace1" presStyleIdx="4" presStyleCnt="5" custScaleX="175723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A6D13F5F-2D1A-43DB-948E-8D28D45FE83D}" type="presOf" srcId="{552F95E2-272C-429E-AD89-224D99E394F3}" destId="{AC917EF5-5D1F-4926-ABFE-4D2BC898EDA8}" srcOrd="0" destOrd="0" presId="urn:microsoft.com/office/officeart/2008/layout/PictureStrips"/>
    <dgm:cxn modelId="{A03E0CC6-CB79-4AC3-865E-BAB9BB90CD80}" srcId="{25F43934-B97C-4BB8-A96D-A4E750F5B8CA}" destId="{552F95E2-272C-429E-AD89-224D99E394F3}" srcOrd="0" destOrd="0" parTransId="{15F52766-6935-4521-8A38-21540B0CEC7C}" sibTransId="{0FB819FC-7202-48D1-90C5-2A5C90BC6CB5}"/>
    <dgm:cxn modelId="{F8A41C28-A9F9-497E-B13E-4D36B4D508BF}" type="presOf" srcId="{B734BA94-DC4B-441A-A6A6-38D748990327}" destId="{CC3DC6CC-48F5-4ED6-AA51-7D3A168C1FF2}" srcOrd="0" destOrd="0" presId="urn:microsoft.com/office/officeart/2008/layout/PictureStrips"/>
    <dgm:cxn modelId="{20065D73-F373-4507-A603-4349B47BD55F}" srcId="{25F43934-B97C-4BB8-A96D-A4E750F5B8CA}" destId="{E7D07C50-03B4-40D9-BD84-7CAE5EB380E5}" srcOrd="3" destOrd="0" parTransId="{AF2DA291-7E0D-44CC-9414-AEB33157C4A8}" sibTransId="{C17F226F-E6AB-449F-98EC-936B4C4EAD1F}"/>
    <dgm:cxn modelId="{AD6B4587-4327-4F5A-A9E6-C1D971FBFF67}" srcId="{25F43934-B97C-4BB8-A96D-A4E750F5B8CA}" destId="{B734BA94-DC4B-441A-A6A6-38D748990327}" srcOrd="2" destOrd="0" parTransId="{1B258169-2C5E-43B4-850C-36BF7207603D}" sibTransId="{9D3450DB-78FD-4A41-B20D-6B65D44D3395}"/>
    <dgm:cxn modelId="{27155B29-11C5-4499-801D-7305371F2A15}" type="presOf" srcId="{25F43934-B97C-4BB8-A96D-A4E750F5B8CA}" destId="{E9E26AEF-1196-4A38-9F13-929FBF4B749E}" srcOrd="0" destOrd="0" presId="urn:microsoft.com/office/officeart/2008/layout/PictureStrips"/>
    <dgm:cxn modelId="{9B9E302D-EE29-4E93-BFF3-FC255581605F}" srcId="{25F43934-B97C-4BB8-A96D-A4E750F5B8CA}" destId="{C2798BA6-7E35-436A-A6F0-66508A398985}" srcOrd="4" destOrd="0" parTransId="{0F5CB76A-6BB0-40AB-8DD1-6904745D0EC4}" sibTransId="{8E961F88-E9AF-443A-8130-4A90B9AB3D3B}"/>
    <dgm:cxn modelId="{F14E222F-82C4-4DBF-9879-75CB3AD103AC}" type="presOf" srcId="{C2798BA6-7E35-436A-A6F0-66508A398985}" destId="{A97FE79D-BB28-4BF0-971F-1B2F9E4EE874}" srcOrd="0" destOrd="0" presId="urn:microsoft.com/office/officeart/2008/layout/PictureStrips"/>
    <dgm:cxn modelId="{CD97897E-FCC8-4C58-9460-0FE3CBBFBA75}" type="presOf" srcId="{87A09715-EE5C-4C2B-B602-A4249D0FD2FF}" destId="{338F3577-23AE-48CA-BF36-EBDD488E8548}" srcOrd="0" destOrd="0" presId="urn:microsoft.com/office/officeart/2008/layout/PictureStrips"/>
    <dgm:cxn modelId="{FC16944A-0694-4B82-A9A5-5B3373DAFFF6}" type="presOf" srcId="{E7D07C50-03B4-40D9-BD84-7CAE5EB380E5}" destId="{DF8F2FE5-C6DF-41EF-8C8B-73D1677FCA0D}" srcOrd="0" destOrd="0" presId="urn:microsoft.com/office/officeart/2008/layout/PictureStrips"/>
    <dgm:cxn modelId="{8815FC59-CA4D-4836-B96F-1B38407FEBDF}" srcId="{25F43934-B97C-4BB8-A96D-A4E750F5B8CA}" destId="{87A09715-EE5C-4C2B-B602-A4249D0FD2FF}" srcOrd="1" destOrd="0" parTransId="{4F6505FA-AC19-4EFB-B41D-C3A518A87B4C}" sibTransId="{2278AB6E-8733-4F53-BA19-19B623984380}"/>
    <dgm:cxn modelId="{43A2FACF-041A-4564-81A7-38AB4F9C5BF1}" type="presParOf" srcId="{E9E26AEF-1196-4A38-9F13-929FBF4B749E}" destId="{D6A2D4C5-C7A1-4A31-B1D4-A5869558C9A5}" srcOrd="0" destOrd="0" presId="urn:microsoft.com/office/officeart/2008/layout/PictureStrips"/>
    <dgm:cxn modelId="{3121D06C-F83C-42D9-AD7C-222D4CF1F15E}" type="presParOf" srcId="{D6A2D4C5-C7A1-4A31-B1D4-A5869558C9A5}" destId="{AC917EF5-5D1F-4926-ABFE-4D2BC898EDA8}" srcOrd="0" destOrd="0" presId="urn:microsoft.com/office/officeart/2008/layout/PictureStrips"/>
    <dgm:cxn modelId="{195FB776-7089-4BF0-91AE-13B33446416F}" type="presParOf" srcId="{D6A2D4C5-C7A1-4A31-B1D4-A5869558C9A5}" destId="{115660A7-A041-49D0-968C-809E8EB013E0}" srcOrd="1" destOrd="0" presId="urn:microsoft.com/office/officeart/2008/layout/PictureStrips"/>
    <dgm:cxn modelId="{A273ABD7-013A-448D-BF31-22E261D4F701}" type="presParOf" srcId="{E9E26AEF-1196-4A38-9F13-929FBF4B749E}" destId="{2757664F-FF99-448D-93C5-1311A6589CAD}" srcOrd="1" destOrd="0" presId="urn:microsoft.com/office/officeart/2008/layout/PictureStrips"/>
    <dgm:cxn modelId="{769311B5-63DB-4585-893B-6F8F19158DFA}" type="presParOf" srcId="{E9E26AEF-1196-4A38-9F13-929FBF4B749E}" destId="{C6A4BA93-3897-4090-9196-42A885D854B7}" srcOrd="2" destOrd="0" presId="urn:microsoft.com/office/officeart/2008/layout/PictureStrips"/>
    <dgm:cxn modelId="{F80956C0-4BD9-4FA6-99C1-C15570A947D0}" type="presParOf" srcId="{C6A4BA93-3897-4090-9196-42A885D854B7}" destId="{338F3577-23AE-48CA-BF36-EBDD488E8548}" srcOrd="0" destOrd="0" presId="urn:microsoft.com/office/officeart/2008/layout/PictureStrips"/>
    <dgm:cxn modelId="{7F459902-A147-428B-A277-3A952FE892FA}" type="presParOf" srcId="{C6A4BA93-3897-4090-9196-42A885D854B7}" destId="{AB938F54-91C1-4A93-9594-B2F3C0A3B75C}" srcOrd="1" destOrd="0" presId="urn:microsoft.com/office/officeart/2008/layout/PictureStrips"/>
    <dgm:cxn modelId="{A22C4632-E613-4CEC-97A3-3E68FDCAF61D}" type="presParOf" srcId="{E9E26AEF-1196-4A38-9F13-929FBF4B749E}" destId="{01805E69-116D-429D-9935-5658ADB47B61}" srcOrd="3" destOrd="0" presId="urn:microsoft.com/office/officeart/2008/layout/PictureStrips"/>
    <dgm:cxn modelId="{2F77DAC2-0A04-4DD1-AFB0-2FE239D48E96}" type="presParOf" srcId="{E9E26AEF-1196-4A38-9F13-929FBF4B749E}" destId="{BCFEC3CA-A7A3-491F-8C5C-D214ECAFEC6E}" srcOrd="4" destOrd="0" presId="urn:microsoft.com/office/officeart/2008/layout/PictureStrips"/>
    <dgm:cxn modelId="{DE83D770-12E8-476C-BA47-E95015146961}" type="presParOf" srcId="{BCFEC3CA-A7A3-491F-8C5C-D214ECAFEC6E}" destId="{CC3DC6CC-48F5-4ED6-AA51-7D3A168C1FF2}" srcOrd="0" destOrd="0" presId="urn:microsoft.com/office/officeart/2008/layout/PictureStrips"/>
    <dgm:cxn modelId="{824918E6-4693-4064-A043-1A5DC0EFD454}" type="presParOf" srcId="{BCFEC3CA-A7A3-491F-8C5C-D214ECAFEC6E}" destId="{8BD65B09-AFCA-4C25-B067-C3C5FE26DF98}" srcOrd="1" destOrd="0" presId="urn:microsoft.com/office/officeart/2008/layout/PictureStrips"/>
    <dgm:cxn modelId="{09D3D570-5A93-4D6C-A116-73400B9AA102}" type="presParOf" srcId="{E9E26AEF-1196-4A38-9F13-929FBF4B749E}" destId="{E541BA87-B4A0-4069-90F8-7709BEEEC99B}" srcOrd="5" destOrd="0" presId="urn:microsoft.com/office/officeart/2008/layout/PictureStrips"/>
    <dgm:cxn modelId="{509811D6-46C3-4625-BC5D-B0B4ACEAFA8A}" type="presParOf" srcId="{E9E26AEF-1196-4A38-9F13-929FBF4B749E}" destId="{E5CBD97B-3FB5-4DAB-9A73-D37C6AD0AA2A}" srcOrd="6" destOrd="0" presId="urn:microsoft.com/office/officeart/2008/layout/PictureStrips"/>
    <dgm:cxn modelId="{542B4B8A-D159-45AF-B1A0-7639670BE75E}" type="presParOf" srcId="{E5CBD97B-3FB5-4DAB-9A73-D37C6AD0AA2A}" destId="{DF8F2FE5-C6DF-41EF-8C8B-73D1677FCA0D}" srcOrd="0" destOrd="0" presId="urn:microsoft.com/office/officeart/2008/layout/PictureStrips"/>
    <dgm:cxn modelId="{9EDEFEA5-4719-4B9E-9BC6-4E329891D850}" type="presParOf" srcId="{E5CBD97B-3FB5-4DAB-9A73-D37C6AD0AA2A}" destId="{9DA5C73A-4CD1-490E-994A-D4EEF20C2603}" srcOrd="1" destOrd="0" presId="urn:microsoft.com/office/officeart/2008/layout/PictureStrips"/>
    <dgm:cxn modelId="{E8A7280F-64B2-4C5D-A1F2-F637DE53FF80}" type="presParOf" srcId="{E9E26AEF-1196-4A38-9F13-929FBF4B749E}" destId="{A8B094D7-4F97-49C5-94B8-7986C83DC28F}" srcOrd="7" destOrd="0" presId="urn:microsoft.com/office/officeart/2008/layout/PictureStrips"/>
    <dgm:cxn modelId="{4C4A021C-31BA-4146-9497-22AE4A883309}" type="presParOf" srcId="{E9E26AEF-1196-4A38-9F13-929FBF4B749E}" destId="{5CB6B215-23AF-493E-ADAA-57DA25F1F7F2}" srcOrd="8" destOrd="0" presId="urn:microsoft.com/office/officeart/2008/layout/PictureStrips"/>
    <dgm:cxn modelId="{B561D845-8A48-428C-A753-6E8D32716303}" type="presParOf" srcId="{5CB6B215-23AF-493E-ADAA-57DA25F1F7F2}" destId="{A97FE79D-BB28-4BF0-971F-1B2F9E4EE874}" srcOrd="0" destOrd="0" presId="urn:microsoft.com/office/officeart/2008/layout/PictureStrips"/>
    <dgm:cxn modelId="{7B3444BE-CC8C-4412-9E06-719F3A93C987}" type="presParOf" srcId="{5CB6B215-23AF-493E-ADAA-57DA25F1F7F2}" destId="{910DA37F-AC54-46DE-AEC6-E47381F7BDC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917EF5-5D1F-4926-ABFE-4D2BC898EDA8}">
      <dsp:nvSpPr>
        <dsp:cNvPr id="0" name=""/>
        <dsp:cNvSpPr/>
      </dsp:nvSpPr>
      <dsp:spPr>
        <a:xfrm>
          <a:off x="170737" y="1093290"/>
          <a:ext cx="3547800" cy="108653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5945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  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</a:rPr>
            <a:t>Театральная игра</a:t>
          </a:r>
          <a:endParaRPr lang="ru-RU" sz="24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70737" y="1093290"/>
        <a:ext cx="3547800" cy="1086533"/>
      </dsp:txXfrm>
    </dsp:sp>
    <dsp:sp modelId="{115660A7-A041-49D0-968C-809E8EB013E0}">
      <dsp:nvSpPr>
        <dsp:cNvPr id="0" name=""/>
        <dsp:cNvSpPr/>
      </dsp:nvSpPr>
      <dsp:spPr>
        <a:xfrm rot="10800000">
          <a:off x="0" y="501479"/>
          <a:ext cx="959303" cy="147628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F3577-23AE-48CA-BF36-EBDD488E8548}">
      <dsp:nvSpPr>
        <dsp:cNvPr id="0" name=""/>
        <dsp:cNvSpPr/>
      </dsp:nvSpPr>
      <dsp:spPr>
        <a:xfrm>
          <a:off x="4400771" y="1019621"/>
          <a:ext cx="3476906" cy="108653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5945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</a:rPr>
            <a:t>Куклотерапия</a:t>
          </a:r>
          <a:endParaRPr lang="ru-RU" sz="24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4400771" y="1019621"/>
        <a:ext cx="3476906" cy="1086533"/>
      </dsp:txXfrm>
    </dsp:sp>
    <dsp:sp modelId="{AB938F54-91C1-4A93-9594-B2F3C0A3B75C}">
      <dsp:nvSpPr>
        <dsp:cNvPr id="0" name=""/>
        <dsp:cNvSpPr/>
      </dsp:nvSpPr>
      <dsp:spPr>
        <a:xfrm>
          <a:off x="4130284" y="862677"/>
          <a:ext cx="1011805" cy="114085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48000" r="-4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DC6CC-48F5-4ED6-AA51-7D3A168C1FF2}">
      <dsp:nvSpPr>
        <dsp:cNvPr id="0" name=""/>
        <dsp:cNvSpPr/>
      </dsp:nvSpPr>
      <dsp:spPr>
        <a:xfrm>
          <a:off x="311791" y="2503849"/>
          <a:ext cx="3476906" cy="108653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5945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</a:rPr>
            <a:t>Культура и техника речи</a:t>
          </a:r>
          <a:endParaRPr lang="ru-RU" sz="24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11791" y="2503849"/>
        <a:ext cx="3476906" cy="1086533"/>
      </dsp:txXfrm>
    </dsp:sp>
    <dsp:sp modelId="{8BD65B09-AFCA-4C25-B067-C3C5FE26DF98}">
      <dsp:nvSpPr>
        <dsp:cNvPr id="0" name=""/>
        <dsp:cNvSpPr/>
      </dsp:nvSpPr>
      <dsp:spPr>
        <a:xfrm>
          <a:off x="39816" y="2346905"/>
          <a:ext cx="1014779" cy="11408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F2FE5-C6DF-41EF-8C8B-73D1677FCA0D}">
      <dsp:nvSpPr>
        <dsp:cNvPr id="0" name=""/>
        <dsp:cNvSpPr/>
      </dsp:nvSpPr>
      <dsp:spPr>
        <a:xfrm>
          <a:off x="4515981" y="2516083"/>
          <a:ext cx="3476906" cy="108653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5945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</a:rPr>
            <a:t>Азбука актерского мастерства</a:t>
          </a:r>
          <a:endParaRPr lang="ru-RU" sz="24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4515981" y="2516083"/>
        <a:ext cx="3476906" cy="1086533"/>
      </dsp:txXfrm>
    </dsp:sp>
    <dsp:sp modelId="{9DA5C73A-4CD1-490E-994A-D4EEF20C2603}">
      <dsp:nvSpPr>
        <dsp:cNvPr id="0" name=""/>
        <dsp:cNvSpPr/>
      </dsp:nvSpPr>
      <dsp:spPr>
        <a:xfrm>
          <a:off x="3669724" y="2365729"/>
          <a:ext cx="1328797" cy="1140859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7FE79D-BB28-4BF0-971F-1B2F9E4EE874}">
      <dsp:nvSpPr>
        <dsp:cNvPr id="0" name=""/>
        <dsp:cNvSpPr/>
      </dsp:nvSpPr>
      <dsp:spPr>
        <a:xfrm>
          <a:off x="2474408" y="3871673"/>
          <a:ext cx="3476906" cy="108653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5945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</a:rPr>
            <a:t>Социоигры</a:t>
          </a:r>
          <a:endParaRPr lang="ru-RU" sz="24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2474408" y="3871673"/>
        <a:ext cx="3476906" cy="1086533"/>
      </dsp:txXfrm>
    </dsp:sp>
    <dsp:sp modelId="{910DA37F-AC54-46DE-AEC6-E47381F7BDCC}">
      <dsp:nvSpPr>
        <dsp:cNvPr id="0" name=""/>
        <dsp:cNvSpPr/>
      </dsp:nvSpPr>
      <dsp:spPr>
        <a:xfrm>
          <a:off x="2041573" y="3714730"/>
          <a:ext cx="1336502" cy="1140859"/>
        </a:xfrm>
        <a:prstGeom prst="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1E236-C598-4F13-BB2C-904856057DE3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5CA97-0AEE-421C-B21C-F485CD77A1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9412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D093-EE1E-452E-8D76-D86182CB40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507F9-2BE4-4D96-8283-39B599BB1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2665-5ABE-43E0-BC32-7764355754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4710F-D2FC-4212-91DD-0AB0E735E6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D39F-EEA7-4779-BFE6-AC44DA9722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69F2F-6B68-4E74-8A6C-37DCB9BCA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CF280-858D-4B56-A4D3-37163DD4D8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9C691-F6CB-4794-B1AB-AD31D02807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F20D9-F418-40C7-A1F3-12C429C311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D6939-757C-46E4-AC78-6588972EC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1C66-8319-4032-AF76-B7E184B19E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F6EA9F-B986-4916-BC1D-AF6714E3E98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788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73D566-60DA-4F6D-9461-F83B94B4479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0416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896515E-FCAD-40A7-90B7-55D4326190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0576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987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63389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72852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94161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8058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29849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79827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8552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08954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4735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21887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36992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57698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69184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91549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07757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10119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20318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03408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10210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31729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86859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71800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4160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60529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F6EA9F-B986-4916-BC1D-AF6714E3E98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7881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73D566-60DA-4F6D-9461-F83B94B4479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04167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896515E-FCAD-40A7-90B7-55D4326190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05767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60710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29264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48281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0108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8940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54537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40359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76235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22482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002615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886194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81510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70819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61643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914625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676310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99962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91264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059281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383870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857043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813154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13619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46964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869027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581357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971618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592018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916771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045070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994805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330912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321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5C577-85D5-489D-B7B2-840CFACCBD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35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317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46" r:id="rId12"/>
    <p:sldLayoutId id="2147483747" r:id="rId13"/>
    <p:sldLayoutId id="2147483748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442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5E32C-F874-454D-95AC-83CE58E104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54860-17CC-4226-ADB9-BFCC1EDDAEF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1717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53F59D8-C67E-4E08-B1BA-03138D4BDB2C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11.02.2017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E944939-5570-4230-AA59-EC902FE4A695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644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260648"/>
            <a:ext cx="4104456" cy="1061942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Arial Black" pitchFamily="34" charset="0"/>
              </a:rPr>
              <a:t>Модульная образовательная программа</a:t>
            </a:r>
            <a:endParaRPr lang="ru-RU" sz="1800" b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945" y="1988840"/>
            <a:ext cx="7261781" cy="266429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Теремок  правильной	 речи</a:t>
            </a:r>
          </a:p>
          <a:p>
            <a:pPr>
              <a:spcBef>
                <a:spcPts val="0"/>
              </a:spcBef>
            </a:pPr>
            <a:endParaRPr lang="ru-RU" sz="1200" b="1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Авторы: логопед Корепанова Татьяна Борисовна,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воспитатель Бельская Татьяна Михайловна</a:t>
            </a:r>
            <a:endParaRPr lang="ru-RU" sz="12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619672" y="5157192"/>
            <a:ext cx="504056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>
                <a:latin typeface="Arial Black" pitchFamily="34" charset="0"/>
              </a:rPr>
              <a:t>МАДОУ Детский сад № 173 «Росинка»</a:t>
            </a:r>
          </a:p>
          <a:p>
            <a:r>
              <a:rPr lang="ru-RU" sz="1600" b="1" dirty="0" smtClean="0">
                <a:latin typeface="Arial Black" pitchFamily="34" charset="0"/>
              </a:rPr>
              <a:t> г. Улан-Удэ, </a:t>
            </a:r>
            <a:r>
              <a:rPr lang="ru-RU" sz="1600" b="1" dirty="0">
                <a:latin typeface="Arial Black" pitchFamily="34" charset="0"/>
              </a:rPr>
              <a:t>Р</a:t>
            </a:r>
            <a:r>
              <a:rPr lang="ru-RU" sz="1600" b="1" dirty="0" smtClean="0">
                <a:latin typeface="Arial Black" pitchFamily="34" charset="0"/>
              </a:rPr>
              <a:t>еспублика Бурятия</a:t>
            </a:r>
            <a:endParaRPr lang="ru-RU" sz="1600" b="1" dirty="0">
              <a:latin typeface="Arial Black" pitchFamily="34" charset="0"/>
            </a:endParaRPr>
          </a:p>
        </p:txBody>
      </p:sp>
      <p:pic>
        <p:nvPicPr>
          <p:cNvPr id="6" name="Picture 2" descr="C:\Users\Гергель\Downloads\Росинка логотип 3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119" y="3861048"/>
            <a:ext cx="1287770" cy="2265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5765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980728"/>
            <a:ext cx="7581528" cy="4093915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  <a:tabLst>
                <a:tab pos="5486400" algn="l"/>
              </a:tabLst>
            </a:pP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</a:rPr>
              <a:t>“Театр – искусство прекрасное. </a:t>
            </a:r>
            <a:r>
              <a:rPr lang="ru-RU" sz="4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</a:rPr>
              <a:t>           Оно </a:t>
            </a: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</a:rPr>
              <a:t>облагораживает, воспитывает человека. Тот, кто любит театр по настоящему, всегда уносит из него запас мудрости и доброты”.</a:t>
            </a:r>
            <a:endParaRPr lang="ru-RU" sz="4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abriola" pitchFamily="82" charset="0"/>
            </a:endParaRPr>
          </a:p>
          <a:p>
            <a:pPr marL="0" indent="0" algn="r">
              <a:buNone/>
              <a:tabLst>
                <a:tab pos="5486400" algn="l"/>
              </a:tabLst>
            </a:pPr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</a:rPr>
              <a:t>К.С. Станиславский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3467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7704856" cy="398904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b="1" dirty="0">
                <a:latin typeface="Gabriola" pitchFamily="82" charset="0"/>
                <a:cs typeface="Times New Roman" pitchFamily="18" charset="0"/>
              </a:rPr>
              <a:t>это самый распространённый вид детского творчества, она понятна и близка ребёнку. Участвуя в ней, дети знакомятся через музыку, образы, звуки, краски с окружающим миром, а правильно поставленные вопросы заставляют детей думать, анализировать, делать выводы и обобщения. Творчество помогает совершенствовать самого себя в духовной сфере, свою речь, развивать свои чувства, эмоции</a:t>
            </a:r>
            <a:r>
              <a:rPr lang="ru-RU" b="1" dirty="0" smtClean="0">
                <a:latin typeface="Gabriola" pitchFamily="82" charset="0"/>
                <a:cs typeface="Times New Roman" pitchFamily="18" charset="0"/>
              </a:rPr>
              <a:t>.</a:t>
            </a:r>
            <a:endParaRPr lang="ru-RU" b="1" dirty="0">
              <a:latin typeface="Gabriola" pitchFamily="82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123728" y="1161713"/>
            <a:ext cx="709796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Театральная</a:t>
            </a:r>
          </a:p>
          <a:p>
            <a:pPr fontAlgn="auto">
              <a:spcAft>
                <a:spcPts val="0"/>
              </a:spcAft>
            </a:pP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деятельность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332656"/>
            <a:ext cx="1800200" cy="19729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68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25878"/>
          </a:xfrm>
        </p:spPr>
        <p:txBody>
          <a:bodyPr>
            <a:normAutofit fontScale="90000"/>
          </a:bodyPr>
          <a:lstStyle/>
          <a:p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  <a:cs typeface="Times New Roman" pitchFamily="18" charset="0"/>
              </a:rPr>
              <a:t>Актуальность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abriola" pitchFamily="82" charset="0"/>
                <a:cs typeface="Times New Roman" pitchFamily="18" charset="0"/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7992888" cy="514116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дошкольных учреждениях развивающий потенциал театрализованной игры используется недостаточно, что можно объяснить наличием двух противоречащих друг другу тенденций в способах ее организации.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altLang="ru-RU" sz="18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Первая тенденция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 театрализованные игры применяются главным образом в качестве некоего «зрелища» на праздниках. коллективных репетиций. Ребенка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обучают 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быть хорошим «артистом». И, как результат, зрелище состоялось, спектакль понравился зрителям. Однако освоенные таким образом умения не переносятся детьми в свободную игровую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деятельность.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altLang="ru-RU" sz="18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Вторая тенденция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невмешательство взрослого</a:t>
            </a:r>
            <a:r>
              <a:rPr lang="ru-RU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На практике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оно перерастает в полное отсутствие внимания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со стороны педагога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 этому виду игровой деятельности: дети представлены сами себе, воспитатель только готовит атрибуты для «театра». Из группы в группу ребенка сопровождает однотипный набор шапочек-масок, элементов костюмов, фигурок персонажей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сказок.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altLang="ru-RU" sz="1400" b="1" dirty="0" smtClean="0">
                <a:solidFill>
                  <a:srgbClr val="C00000"/>
                </a:solidFill>
                <a:latin typeface="Arial Black" pitchFamily="34" charset="0"/>
                <a:cs typeface="Arial" pitchFamily="34" charset="0"/>
              </a:rPr>
              <a:t>НЕПОСРЕДСТВЕННОСТЬ ДЕТСКОЙ ИГРЫ, ОСНОВАННОЙ НА ИМПРОВИЗАЦИИ, ПОНИМАНИЕ СМЫСЛА И АТМОСФЕРЫ ПЬЕСЫ, ЦЕННОСТЬ НЕ В РЕЗУЛЬТАТЕ, НЕ В ПРОДУКТЕ, А В ПРОЦЕССЕ СОЗДАНИЯ, ТВОРЕНИЯ, ТВОРЧЕСКОМ ВООБРАЖЕНИИ И ЕГО ВОПЛОЩЕНИИ </a:t>
            </a:r>
            <a:r>
              <a:rPr lang="ru-RU" altLang="ru-RU" sz="1400" b="1" dirty="0" smtClean="0">
                <a:solidFill>
                  <a:srgbClr val="002060"/>
                </a:solidFill>
                <a:latin typeface="Arial Black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30417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ЦЕЛЬ: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создать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условия для развития речи детей через творческую активность в театрализованной деятельности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ЗАДАЧИ: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формирование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выразительности речи;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артистических навыков детей;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развитие эмоционального словаря;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создание атмосферы творчества и доверия, в условии которой дать возможность каждому ребенку высказаться в процессе игры;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поощрение импровизации, умения свободно чувствовать себя в роли;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развитие координации движений;</a:t>
            </a:r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коммуникативных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навыков</a:t>
            </a:r>
            <a:r>
              <a:rPr lang="ru-RU" sz="2600" i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всех компонентов, функций и форм речевой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оздавать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благоприятные условия для привлечения родителей к сотрудничеству , к     совместной деятельности детей и родителей средствами театрализовано-игровой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</a:p>
          <a:p>
            <a:pPr algn="just"/>
            <a:endParaRPr lang="ru-RU" sz="2000" dirty="0" smtClean="0">
              <a:solidFill>
                <a:srgbClr val="0000CC"/>
              </a:solidFill>
            </a:endParaRPr>
          </a:p>
          <a:p>
            <a:pPr marL="0" indent="0" algn="just">
              <a:buNone/>
            </a:pPr>
            <a:endParaRPr lang="ru-RU" sz="2000" dirty="0">
              <a:solidFill>
                <a:srgbClr val="0000CC"/>
              </a:solidFill>
            </a:endParaRPr>
          </a:p>
          <a:p>
            <a:pPr algn="just"/>
            <a:endParaRPr lang="ru-RU" sz="1900" dirty="0">
              <a:solidFill>
                <a:srgbClr val="0000CC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4466" y="548680"/>
            <a:ext cx="784221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i="1" dirty="0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«Театрализация – это волшебный мир, в котором </a:t>
            </a:r>
          </a:p>
          <a:p>
            <a:pPr algn="r"/>
            <a:r>
              <a:rPr lang="ru-RU" i="1" dirty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р</a:t>
            </a:r>
            <a:r>
              <a:rPr lang="ru-RU" i="1" dirty="0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ебенок радуется, играя, а играя познает окружающее…»</a:t>
            </a:r>
          </a:p>
          <a:p>
            <a:pPr algn="r"/>
            <a:r>
              <a:rPr lang="ru-RU" i="1" dirty="0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О.П. </a:t>
            </a:r>
            <a:r>
              <a:rPr lang="ru-RU" i="1" dirty="0" err="1" smtClean="0">
                <a:solidFill>
                  <a:srgbClr val="002060"/>
                </a:solidFill>
                <a:latin typeface="Arial Black"/>
                <a:ea typeface="Times New Roman"/>
                <a:cs typeface="Arial"/>
              </a:rPr>
              <a:t>Радынова</a:t>
            </a:r>
            <a:endParaRPr lang="ru-RU" i="1" dirty="0" smtClean="0">
              <a:solidFill>
                <a:srgbClr val="002060"/>
              </a:solidFill>
              <a:latin typeface="Arial Black"/>
              <a:ea typeface="Times New Roman"/>
              <a:cs typeface="Arial"/>
            </a:endParaRPr>
          </a:p>
          <a:p>
            <a:endParaRPr lang="ru-RU" i="1" dirty="0"/>
          </a:p>
        </p:txBody>
      </p:sp>
    </p:spTree>
    <p:extLst>
      <p:ext uri="{BB962C8B-B14F-4D97-AF65-F5344CB8AC3E}">
        <p14:creationId xmlns="" xmlns:p14="http://schemas.microsoft.com/office/powerpoint/2010/main" val="102471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Реализация цели по развитию речи детей осуществляется через следующие виды совместной деятельности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284984"/>
            <a:ext cx="2017951" cy="29994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556792"/>
            <a:ext cx="7425572" cy="43163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7242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499438"/>
            <a:ext cx="1368152" cy="2001726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469418116"/>
              </p:ext>
            </p:extLst>
          </p:nvPr>
        </p:nvGraphicFramePr>
        <p:xfrm>
          <a:off x="971600" y="532831"/>
          <a:ext cx="7992888" cy="5704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264871" y="532831"/>
            <a:ext cx="8579296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Основные направления </a:t>
            </a:r>
          </a:p>
          <a:p>
            <a:pPr fontAlgn="auto">
              <a:spcAft>
                <a:spcPts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работы с детьми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27321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090" y="338528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C00000"/>
                </a:solidFill>
              </a:rPr>
              <a:t>Занятия по </a:t>
            </a:r>
            <a:r>
              <a:rPr lang="ru-RU" sz="1800" b="1" dirty="0" smtClean="0">
                <a:solidFill>
                  <a:srgbClr val="C00000"/>
                </a:solidFill>
              </a:rPr>
              <a:t>проводятся </a:t>
            </a:r>
            <a:r>
              <a:rPr lang="ru-RU" sz="1800" b="1" dirty="0">
                <a:solidFill>
                  <a:srgbClr val="C00000"/>
                </a:solidFill>
              </a:rPr>
              <a:t>во второй половине дня, </a:t>
            </a:r>
            <a:r>
              <a:rPr lang="ru-RU" sz="1800" b="1" dirty="0" smtClean="0">
                <a:solidFill>
                  <a:srgbClr val="C00000"/>
                </a:solidFill>
              </a:rPr>
              <a:t>                            продолжительность </a:t>
            </a:r>
            <a:r>
              <a:rPr lang="ru-RU" sz="1800" b="1" dirty="0">
                <a:solidFill>
                  <a:srgbClr val="C00000"/>
                </a:solidFill>
              </a:rPr>
              <a:t>каждого занятия 25-30 минут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808" r="9900" b="7485"/>
          <a:stretch/>
        </p:blipFill>
        <p:spPr bwMode="auto">
          <a:xfrm>
            <a:off x="971600" y="1196752"/>
            <a:ext cx="7704856" cy="4942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82352" y="114773"/>
            <a:ext cx="8579296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Количество и </a:t>
            </a:r>
          </a:p>
          <a:p>
            <a:pPr fontAlgn="auto">
              <a:spcAft>
                <a:spcPts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продолжительность занятий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400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467544" y="1844824"/>
            <a:ext cx="5328592" cy="4464496"/>
          </a:xfrm>
          <a:prstGeom prst="flowChartPunchedTap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0000CC"/>
                </a:solidFill>
              </a:rPr>
              <a:t>В </a:t>
            </a:r>
            <a:r>
              <a:rPr lang="ru-RU" b="1" dirty="0" err="1">
                <a:solidFill>
                  <a:srgbClr val="0000CC"/>
                </a:solidFill>
              </a:rPr>
              <a:t>социоиграх</a:t>
            </a:r>
            <a:r>
              <a:rPr lang="ru-RU" dirty="0">
                <a:solidFill>
                  <a:srgbClr val="0000CC"/>
                </a:solidFill>
              </a:rPr>
              <a:t> (составлен сборник из 60 игр) развиваются:</a:t>
            </a:r>
          </a:p>
          <a:p>
            <a:pPr lvl="0"/>
            <a:r>
              <a:rPr lang="ru-RU" dirty="0">
                <a:solidFill>
                  <a:srgbClr val="0000CC"/>
                </a:solidFill>
              </a:rPr>
              <a:t>коммуникабельность;</a:t>
            </a:r>
          </a:p>
          <a:p>
            <a:pPr lvl="0"/>
            <a:r>
              <a:rPr lang="ru-RU" dirty="0">
                <a:solidFill>
                  <a:srgbClr val="0000CC"/>
                </a:solidFill>
              </a:rPr>
              <a:t>логическое мышление;</a:t>
            </a:r>
          </a:p>
          <a:p>
            <a:pPr lvl="0"/>
            <a:r>
              <a:rPr lang="ru-RU" dirty="0">
                <a:solidFill>
                  <a:srgbClr val="0000CC"/>
                </a:solidFill>
              </a:rPr>
              <a:t>средства речевой выразительности;</a:t>
            </a:r>
          </a:p>
          <a:p>
            <a:pPr lvl="0"/>
            <a:r>
              <a:rPr lang="ru-RU" dirty="0">
                <a:solidFill>
                  <a:srgbClr val="0000CC"/>
                </a:solidFill>
              </a:rPr>
              <a:t>зрительная память;</a:t>
            </a:r>
          </a:p>
          <a:p>
            <a:pPr lvl="0"/>
            <a:r>
              <a:rPr lang="ru-RU" dirty="0">
                <a:solidFill>
                  <a:srgbClr val="0000CC"/>
                </a:solidFill>
              </a:rPr>
              <a:t>координация движений;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1728192" cy="1512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68760"/>
            <a:ext cx="2088232" cy="1858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84984"/>
            <a:ext cx="2214310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5016">
            <a:off x="899591" y="1350260"/>
            <a:ext cx="1524381" cy="1296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29204"/>
            <a:ext cx="1854269" cy="1494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56881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77" t="12404" r="9637" b="12256"/>
          <a:stretch/>
        </p:blipFill>
        <p:spPr bwMode="auto">
          <a:xfrm rot="21215391">
            <a:off x="593096" y="1324800"/>
            <a:ext cx="2403610" cy="1960308"/>
          </a:xfrm>
          <a:prstGeom prst="ellipse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372">
            <a:off x="6456724" y="1131431"/>
            <a:ext cx="2502341" cy="1714817"/>
          </a:xfrm>
          <a:prstGeom prst="ellipse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1791">
            <a:off x="560866" y="4902095"/>
            <a:ext cx="2276783" cy="1570801"/>
          </a:xfrm>
          <a:prstGeom prst="ellipse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295">
            <a:off x="6310579" y="4664314"/>
            <a:ext cx="2358325" cy="1802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3059832" y="548680"/>
            <a:ext cx="32403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33CC"/>
                </a:solidFill>
              </a:rPr>
              <a:t>Занятия «</a:t>
            </a:r>
            <a:r>
              <a:rPr lang="ru-RU" b="1" dirty="0">
                <a:solidFill>
                  <a:srgbClr val="0033CC"/>
                </a:solidFill>
              </a:rPr>
              <a:t>по актерскому мастерству»</a:t>
            </a:r>
            <a:r>
              <a:rPr lang="ru-RU" dirty="0">
                <a:solidFill>
                  <a:srgbClr val="0033CC"/>
                </a:solidFill>
              </a:rPr>
              <a:t> включают в себя: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упражнение на артикуляцию;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упражнения на развитие речи;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развитие мимики;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творческие упражнения;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упражнения на воображение;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упражнения на развитие пластической выразительности;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актерские этюды;</a:t>
            </a:r>
          </a:p>
          <a:p>
            <a:pPr lvl="0"/>
            <a:r>
              <a:rPr lang="ru-RU" dirty="0">
                <a:solidFill>
                  <a:srgbClr val="0033CC"/>
                </a:solidFill>
              </a:rPr>
              <a:t>развитие мелкой моторики, снятие мышечного напряжения</a:t>
            </a:r>
            <a:r>
              <a:rPr lang="ru-RU" dirty="0"/>
              <a:t>.</a:t>
            </a:r>
          </a:p>
        </p:txBody>
      </p:sp>
      <p:pic>
        <p:nvPicPr>
          <p:cNvPr id="8" name="Рисунок 7" descr="F:\МОДУЛЬ - ТЕАТР\фото\SAM_2160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605" y="2970074"/>
            <a:ext cx="2448272" cy="170052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9" name="Рисунок 8" descr="F:\МОДУЛЬ - ТЕАТР\фото\SAM_6222.JPG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7106">
            <a:off x="877203" y="3372786"/>
            <a:ext cx="1901088" cy="1442302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67478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55863" y="514831"/>
            <a:ext cx="4230687" cy="59690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Выноска-облако 10"/>
          <p:cNvSpPr/>
          <p:nvPr/>
        </p:nvSpPr>
        <p:spPr>
          <a:xfrm rot="963362">
            <a:off x="5436968" y="811364"/>
            <a:ext cx="2038723" cy="986798"/>
          </a:xfrm>
          <a:prstGeom prst="cloudCallout">
            <a:avLst>
              <a:gd name="adj1" fmla="val -28967"/>
              <a:gd name="adj2" fmla="val 101604"/>
            </a:avLst>
          </a:prstGeom>
          <a:solidFill>
            <a:srgbClr val="FFFF00"/>
          </a:solidFill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ru-RU" sz="160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+mj-lt"/>
              </a:rPr>
              <a:t>звуки</a:t>
            </a:r>
            <a:endParaRPr lang="ru-RU" sz="1600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6039">
            <a:off x="6335853" y="2127776"/>
            <a:ext cx="1927225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230">
            <a:off x="6450315" y="4519089"/>
            <a:ext cx="2152650" cy="164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9701">
            <a:off x="6447934" y="3284985"/>
            <a:ext cx="2157413" cy="164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88" y="5038819"/>
            <a:ext cx="1706563" cy="10064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50" y="3861048"/>
            <a:ext cx="17319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49" y="2708920"/>
            <a:ext cx="173196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1174144">
            <a:off x="7164289" y="3537882"/>
            <a:ext cx="1292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err="1" smtClean="0">
                <a:solidFill>
                  <a:srgbClr val="FF0000"/>
                </a:solidFill>
              </a:rPr>
              <a:t>Распевки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1468573">
            <a:off x="6590653" y="2202602"/>
            <a:ext cx="1680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Артикул.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гимнастика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3041966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М</a:t>
            </a:r>
            <a:r>
              <a:rPr lang="ru-RU" dirty="0" smtClean="0">
                <a:solidFill>
                  <a:srgbClr val="FF0000"/>
                </a:solidFill>
              </a:rPr>
              <a:t>ассаж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440803">
            <a:off x="614650" y="4100677"/>
            <a:ext cx="2006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>
                <a:solidFill>
                  <a:srgbClr val="FF0000"/>
                </a:solidFill>
              </a:rPr>
              <a:t>Чистоговорки</a:t>
            </a:r>
            <a:endParaRPr lang="ru-RU" sz="1600" dirty="0">
              <a:solidFill>
                <a:srgbClr val="FF0000"/>
              </a:solidFill>
            </a:endParaRPr>
          </a:p>
          <a:p>
            <a:r>
              <a:rPr lang="ru-RU" sz="1600" dirty="0" smtClean="0">
                <a:solidFill>
                  <a:srgbClr val="FF0000"/>
                </a:solidFill>
              </a:rPr>
              <a:t>скороговорки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9465" y="50732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rot="1240308">
            <a:off x="6948264" y="4658653"/>
            <a:ext cx="16225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r>
              <a:rPr lang="ru-RU" dirty="0" err="1" smtClean="0">
                <a:solidFill>
                  <a:srgbClr val="FF0000"/>
                </a:solidFill>
              </a:rPr>
              <a:t>Физминутка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9250" y="4981819"/>
            <a:ext cx="20011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solidFill>
                <a:srgbClr val="FF0000"/>
              </a:solidFill>
            </a:endParaRPr>
          </a:p>
          <a:p>
            <a:r>
              <a:rPr lang="ru-RU" sz="1600" dirty="0" smtClean="0">
                <a:solidFill>
                  <a:srgbClr val="FF0000"/>
                </a:solidFill>
              </a:rPr>
              <a:t>Мелкая моторика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рук</a:t>
            </a:r>
            <a:endParaRPr lang="ru-RU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695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315448"/>
            <a:ext cx="4104456" cy="1061942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b="1" dirty="0" smtClean="0">
                <a:solidFill>
                  <a:schemeClr val="bg1"/>
                </a:solidFill>
                <a:latin typeface="Arial Black" pitchFamily="34" charset="0"/>
              </a:rPr>
              <a:t>Дополнительная профессиональная программа</a:t>
            </a:r>
            <a:r>
              <a:rPr lang="ru-RU" sz="1800" b="1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ru-RU" sz="1800" b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 Black" pitchFamily="34" charset="0"/>
              </a:rPr>
              <a:t>(повышение квалификации)</a:t>
            </a:r>
            <a:endParaRPr lang="ru-RU" sz="18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627784" y="4653136"/>
            <a:ext cx="5832648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600" b="1" dirty="0" smtClean="0">
                <a:latin typeface="Arial Black" pitchFamily="34" charset="0"/>
              </a:rPr>
              <a:t>МАДОУ Детский сад № 173 «Росинка»</a:t>
            </a:r>
          </a:p>
          <a:p>
            <a:pPr algn="r"/>
            <a:r>
              <a:rPr lang="ru-RU" sz="1600" b="1" dirty="0" smtClean="0">
                <a:latin typeface="Arial Black" pitchFamily="34" charset="0"/>
              </a:rPr>
              <a:t>Республика Бурятия,</a:t>
            </a:r>
            <a:r>
              <a:rPr lang="ru-RU" sz="1600" b="1" dirty="0">
                <a:latin typeface="Arial Black" pitchFamily="34" charset="0"/>
              </a:rPr>
              <a:t> г. Улан-Удэ</a:t>
            </a:r>
            <a:r>
              <a:rPr lang="ru-RU" sz="1600" b="1" dirty="0" smtClean="0">
                <a:latin typeface="Arial Black" pitchFamily="34" charset="0"/>
              </a:rPr>
              <a:t> </a:t>
            </a:r>
          </a:p>
          <a:p>
            <a:pPr algn="r"/>
            <a:r>
              <a:rPr lang="en-US" sz="1600" b="1" dirty="0" smtClean="0">
                <a:latin typeface="Arial Black" pitchFamily="34" charset="0"/>
              </a:rPr>
              <a:t>e-mail</a:t>
            </a:r>
            <a:r>
              <a:rPr lang="ru-RU" sz="1600" b="1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  <a:r>
              <a:rPr lang="en-US" sz="1600" b="1" dirty="0" smtClean="0">
                <a:solidFill>
                  <a:srgbClr val="FF0000"/>
                </a:solidFill>
                <a:latin typeface="Arial Black" pitchFamily="34" charset="0"/>
              </a:rPr>
              <a:t> rosinka1966@mail.ru </a:t>
            </a:r>
            <a:r>
              <a:rPr lang="ru-RU" sz="16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n-US" sz="16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r"/>
            <a:r>
              <a:rPr lang="ru-RU" sz="1600" b="1" dirty="0">
                <a:latin typeface="Arial Black" pitchFamily="34" charset="0"/>
              </a:rPr>
              <a:t>с</a:t>
            </a:r>
            <a:r>
              <a:rPr lang="ru-RU" sz="1600" b="1" dirty="0" smtClean="0">
                <a:latin typeface="Arial Black" pitchFamily="34" charset="0"/>
              </a:rPr>
              <a:t>айт: </a:t>
            </a:r>
            <a:r>
              <a:rPr lang="en-US" sz="1600" b="1" dirty="0" smtClean="0">
                <a:solidFill>
                  <a:srgbClr val="FF0000"/>
                </a:solidFill>
                <a:latin typeface="Arial Black" pitchFamily="34" charset="0"/>
              </a:rPr>
              <a:t>rosinka173.ru</a:t>
            </a:r>
            <a:r>
              <a:rPr lang="ru-RU" sz="1600" b="1" dirty="0" smtClean="0">
                <a:latin typeface="Arial Black" pitchFamily="34" charset="0"/>
              </a:rPr>
              <a:t> 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9592" y="3429000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СПАСИБО ЗА РАБОТУ!</a:t>
            </a:r>
          </a:p>
          <a:p>
            <a:pPr algn="ctr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УСПЕХОВ И БЛАГОПОЛУЧИЯ!</a:t>
            </a:r>
            <a:endParaRPr lang="ru-RU" sz="2800" dirty="0"/>
          </a:p>
        </p:txBody>
      </p:sp>
      <p:pic>
        <p:nvPicPr>
          <p:cNvPr id="8" name="Picture 2" descr="C:\Users\Гергель\Downloads\Росинка логотип 3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476672"/>
            <a:ext cx="1533379" cy="26973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1228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ablon_theatr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C6D9F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Другая 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80000"/>
      </a:hlink>
      <a:folHlink>
        <a:srgbClr val="E36C09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Другая 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80000"/>
      </a:hlink>
      <a:folHlink>
        <a:srgbClr val="E36C09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shablon_theatr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театр МОЯ</Template>
  <TotalTime>2996</TotalTime>
  <Words>378</Words>
  <Application>Microsoft Office PowerPoint</Application>
  <PresentationFormat>Экран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shablon_theatre</vt:lpstr>
      <vt:lpstr>Тема Office</vt:lpstr>
      <vt:lpstr>1_Тема Office</vt:lpstr>
      <vt:lpstr>2_Тема Office</vt:lpstr>
      <vt:lpstr>3_Тема Office</vt:lpstr>
      <vt:lpstr>1_shablon_theatre</vt:lpstr>
      <vt:lpstr>Модульная образовательная программа</vt:lpstr>
      <vt:lpstr>Слайд 2</vt:lpstr>
      <vt:lpstr>Слайд 3</vt:lpstr>
      <vt:lpstr>Актуальность </vt:lpstr>
      <vt:lpstr>Слайд 5</vt:lpstr>
      <vt:lpstr>Реализация цели по развитию речи детей осуществляется через следующие виды совместной деятельности</vt:lpstr>
      <vt:lpstr>Слайд 7</vt:lpstr>
      <vt:lpstr>Занятия по проводятся во второй половине дня,                             продолжительность каждого занятия 25-30 минут</vt:lpstr>
      <vt:lpstr>Слайд 9</vt:lpstr>
      <vt:lpstr>Слайд 10</vt:lpstr>
      <vt:lpstr>Слайд 11</vt:lpstr>
      <vt:lpstr>Дополнительная профессиональная программа (повышение квалификации)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Театрализованная деятельность в ДОУ и развитие речи ребенка</dc:title>
  <dc:creator>1</dc:creator>
  <cp:lastModifiedBy>Admin</cp:lastModifiedBy>
  <cp:revision>226</cp:revision>
  <dcterms:created xsi:type="dcterms:W3CDTF">2012-09-13T07:56:08Z</dcterms:created>
  <dcterms:modified xsi:type="dcterms:W3CDTF">2017-02-11T02:36:15Z</dcterms:modified>
</cp:coreProperties>
</file>