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32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88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0DF5-8A11-448D-A86F-B56016059D81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7F430-9443-4068-9676-6223B0C42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7F430-9443-4068-9676-6223B0C422C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27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024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6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59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3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1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27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0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5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9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78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2182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46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5732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105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501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3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3439A-5FEA-47CF-881A-EED95A284802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267CF6F-0E5B-4ADA-B6F7-1CB6746EB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88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3197" y="586966"/>
            <a:ext cx="9820297" cy="1646302"/>
          </a:xfrm>
        </p:spPr>
        <p:txBody>
          <a:bodyPr/>
          <a:lstStyle/>
          <a:p>
            <a:pPr algn="ctr"/>
            <a:r>
              <a:rPr lang="ru-RU" sz="4000" dirty="0"/>
              <a:t>Животный мир </a:t>
            </a:r>
            <a:br>
              <a:rPr lang="ru-RU" sz="4000" dirty="0"/>
            </a:br>
            <a:r>
              <a:rPr lang="ru-RU" sz="4000" dirty="0"/>
              <a:t>Калининградской области</a:t>
            </a:r>
            <a:br>
              <a:rPr lang="ru-RU" dirty="0"/>
            </a:br>
            <a:r>
              <a:rPr lang="ru-RU" dirty="0"/>
              <a:t>(</a:t>
            </a:r>
            <a:r>
              <a:rPr lang="ru-RU" sz="4000" dirty="0"/>
              <a:t>Национальный парк Куршская коса)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66181" y="5258730"/>
            <a:ext cx="7766936" cy="1630876"/>
          </a:xfrm>
        </p:spPr>
        <p:txBody>
          <a:bodyPr>
            <a:normAutofit/>
          </a:bodyPr>
          <a:lstStyle/>
          <a:p>
            <a:r>
              <a:rPr lang="ru-RU" dirty="0"/>
              <a:t>Выполнила работу:</a:t>
            </a:r>
          </a:p>
          <a:p>
            <a:r>
              <a:rPr lang="ru-RU" dirty="0"/>
              <a:t>учитель начальных классов</a:t>
            </a:r>
          </a:p>
          <a:p>
            <a:r>
              <a:rPr lang="ru-RU" dirty="0"/>
              <a:t>МАОУ лицея № 10 </a:t>
            </a:r>
            <a:r>
              <a:rPr lang="ru-RU" dirty="0" err="1"/>
              <a:t>г.Советска</a:t>
            </a:r>
            <a:endParaRPr lang="ru-RU" dirty="0"/>
          </a:p>
          <a:p>
            <a:r>
              <a:rPr lang="ru-RU" dirty="0"/>
              <a:t>Иванова Татьяна Александровна</a:t>
            </a:r>
          </a:p>
        </p:txBody>
      </p:sp>
    </p:spTree>
    <p:extLst>
      <p:ext uri="{BB962C8B-B14F-4D97-AF65-F5344CB8AC3E}">
        <p14:creationId xmlns:p14="http://schemas.microsoft.com/office/powerpoint/2010/main" val="159097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28475"/>
            <a:ext cx="8596668" cy="5712888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/>
              <a:t>Фауна Куршской косы достаточно разнообразна. Она включает более 290 видов наземных позвоночных на Куршской косе (80% всей фауны Калининградской области). Отдельные представители относятся к редким и особо охраняемым видам. </a:t>
            </a:r>
          </a:p>
          <a:p>
            <a:pPr marL="0" indent="0">
              <a:buNone/>
            </a:pPr>
            <a:r>
              <a:rPr lang="ru-RU" b="1" dirty="0"/>
              <a:t>                                                 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                                     Млекопитающие</a:t>
            </a:r>
            <a:endParaRPr lang="ru-RU" dirty="0"/>
          </a:p>
          <a:p>
            <a:r>
              <a:rPr lang="ru-RU" dirty="0"/>
              <a:t>Фауна млекопитающих Куршской косы насчитывает 46 видов. Длительный природоохранный режим, общая ограниченность территории способствуют высокой плотности большинства видов животных и создают уникальные условия для их наблюдения. </a:t>
            </a:r>
            <a:br>
              <a:rPr lang="ru-RU" dirty="0"/>
            </a:br>
            <a:endParaRPr lang="ru-RU" dirty="0"/>
          </a:p>
          <a:p>
            <a:r>
              <a:rPr lang="ru-RU" dirty="0"/>
              <a:t>Обычны: лось, европейская косуля, кабан, лисица, лесная куница, енотовидная собака, барсук, заяц-русак, обыкновенная белка, бобр. 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154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043" y="133738"/>
            <a:ext cx="9814441" cy="6687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Копытные млекопитающие</a:t>
            </a:r>
            <a:br>
              <a:rPr lang="ru-RU" dirty="0"/>
            </a:br>
            <a:r>
              <a:rPr lang="ru-RU" dirty="0"/>
              <a:t>ЛОСЬ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25" y="1198446"/>
            <a:ext cx="3493166" cy="3626947"/>
          </a:xfrm>
        </p:spPr>
      </p:pic>
      <p:sp>
        <p:nvSpPr>
          <p:cNvPr id="5" name="Прямоугольник 4"/>
          <p:cNvSpPr/>
          <p:nvPr/>
        </p:nvSpPr>
        <p:spPr>
          <a:xfrm>
            <a:off x="310717" y="4507731"/>
            <a:ext cx="11549850" cy="3030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Лось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Alces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alces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Самый крупный из оленей Его легко узнать по длинным мощным ногам, горбоносой морде. Рога взрослых самцов обычно состоят из короткого ствола и широкой лопаты с отростками. Окраска буро-черная, ноги светлые. Активен в любое время суток. Держится поодиночке или небольшими группами. Питается листьями деревьев и кустарников, а также травой, грибами и ягодами. Зимой переходит на веточный корм,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молодых осин и сосен. 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Куршской косе лось является одним из символов, напоминающим о временах королевских охот и заказнике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Эльхенвальд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В настоящее время численность локальной группировки лосей составляет 9 особей. 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9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6082" y="106532"/>
            <a:ext cx="7267919" cy="55929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Пятнистый олень(</a:t>
            </a:r>
            <a:r>
              <a:rPr lang="ru-RU" b="1" dirty="0" err="1"/>
              <a:t>Cervus</a:t>
            </a:r>
            <a:r>
              <a:rPr lang="ru-RU" b="1" dirty="0"/>
              <a:t> </a:t>
            </a:r>
            <a:r>
              <a:rPr lang="ru-RU" b="1" dirty="0" err="1"/>
              <a:t>nippon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843" y="852257"/>
            <a:ext cx="9999872" cy="5646198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Пятнистый олень - ближайший родич благородного. Пищей пятнистым оленям служит главным образом травянистая растительность: листья, молодые побеги, плоды деревьев и кустарников. </a:t>
            </a:r>
            <a:br>
              <a:rPr lang="ru-RU" dirty="0"/>
            </a:br>
            <a:r>
              <a:rPr lang="ru-RU" dirty="0"/>
              <a:t>Обычно пятнистые олени держатся небольшими стадами. Взрослые самцы часто живут поодиночке. Детеныши родятся ранней весной.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547" y="758951"/>
            <a:ext cx="5907425" cy="393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0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1022"/>
            <a:ext cx="8596668" cy="57704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Европейская косуля (</a:t>
            </a:r>
            <a:r>
              <a:rPr lang="ru-RU" b="1" dirty="0" err="1"/>
              <a:t>Capreólus</a:t>
            </a:r>
            <a:r>
              <a:rPr lang="ru-RU" b="1" dirty="0"/>
              <a:t> </a:t>
            </a:r>
            <a:r>
              <a:rPr lang="ru-RU" b="1" dirty="0" err="1"/>
              <a:t>capreólus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354433" cy="4488786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Мелкий олень. Зимой окраска серо-бурая, летом рыжая, голова темно-серая, на переносице светлое пятно. Рога самцов почти прямые. </a:t>
            </a:r>
          </a:p>
          <a:p>
            <a:r>
              <a:rPr lang="ru-RU" dirty="0"/>
              <a:t>Размещение по территории национального парка - равномерное.</a:t>
            </a:r>
          </a:p>
          <a:p>
            <a:r>
              <a:rPr lang="ru-RU" dirty="0"/>
              <a:t>Питаются они травой, листьями, побегами различных деревьев и кустарников, едят плоды и ягоды.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73" y="741376"/>
            <a:ext cx="5350587" cy="401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7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2044"/>
            <a:ext cx="8596668" cy="6391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Кабан(</a:t>
            </a:r>
            <a:r>
              <a:rPr lang="ru-RU" b="1" dirty="0" err="1"/>
              <a:t>Sus</a:t>
            </a:r>
            <a:r>
              <a:rPr lang="ru-RU" b="1" dirty="0"/>
              <a:t> </a:t>
            </a:r>
            <a:r>
              <a:rPr lang="ru-RU" b="1" dirty="0" err="1"/>
              <a:t>scrofa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229" y="4607511"/>
            <a:ext cx="11416684" cy="2090797"/>
          </a:xfrm>
        </p:spPr>
        <p:txBody>
          <a:bodyPr>
            <a:normAutofit/>
          </a:bodyPr>
          <a:lstStyle/>
          <a:p>
            <a:r>
              <a:rPr lang="ru-RU" sz="1600" dirty="0"/>
              <a:t>Отличается от домашних свиней уплощенным с боков телом, густой серо-бурой щетиной, образующей гриву вдоль хребта, большими клыками у самцов, черным пятачком. </a:t>
            </a:r>
          </a:p>
          <a:p>
            <a:r>
              <a:rPr lang="ru-RU" sz="1600" dirty="0"/>
              <a:t>Питается корневищами и луковицами растений, опавшими плодами, орехами, желудями, червями и насекомыми, а при случае также другими мелкими животными: детенышами из гнезд грызунов, змеями, лягушками, птенцами и яйцами птиц. Корм добывает в основном из лесной подстилки и почвы, которую раскапывает жестким пятачком и клыками. В летний период кабаны кормятся всю ночь. </a:t>
            </a:r>
          </a:p>
          <a:p>
            <a:r>
              <a:rPr lang="ru-RU" sz="1600" dirty="0"/>
              <a:t>Держатся кабаны небольшими стадами, старые самцы и самки с поросятами бродят отдельно.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781235"/>
            <a:ext cx="5262158" cy="3510847"/>
          </a:xfrm>
          <a:prstGeom prst="rect">
            <a:avLst/>
          </a:prstGeom>
        </p:spPr>
      </p:pic>
      <p:pic>
        <p:nvPicPr>
          <p:cNvPr id="5" name="Рисунок 4" descr="Животный мир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50" y="781235"/>
            <a:ext cx="5191342" cy="35108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9724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4288"/>
            <a:ext cx="8596668" cy="9232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Грызуны</a:t>
            </a:r>
            <a:br>
              <a:rPr lang="ru-RU" sz="2800" b="1" dirty="0"/>
            </a:br>
            <a:r>
              <a:rPr lang="ru-RU" sz="2800" b="1" dirty="0"/>
              <a:t>Речной бобр (</a:t>
            </a:r>
            <a:r>
              <a:rPr lang="ru-RU" sz="2800" b="1" dirty="0" err="1"/>
              <a:t>Castor</a:t>
            </a:r>
            <a:r>
              <a:rPr lang="ru-RU" sz="2800" b="1" dirty="0"/>
              <a:t> </a:t>
            </a:r>
            <a:r>
              <a:rPr lang="ru-RU" sz="2800" b="1" dirty="0" err="1"/>
              <a:t>fiber</a:t>
            </a:r>
            <a:r>
              <a:rPr lang="ru-RU" sz="2800" b="1" dirty="0"/>
              <a:t>)</a:t>
            </a:r>
            <a:br>
              <a:rPr lang="ru-RU" sz="2800" dirty="0"/>
            </a:b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596" y="4291006"/>
            <a:ext cx="11532093" cy="2464901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Самый крупный грызун фауны национального парка.  Окраска коричневая или черная. Меховой покров бобра непроницаем для воды. Жизнь бобра неразрывно связана с водной средой, плавает и ныряет он превосходно. Пары составляются на всю жизнь. Размножаются звери один раз в год. Молодняк остается с родителями до двух лет. На третьем году молодые бобрята становятся самостоятельными и отделяются от взрослых. </a:t>
            </a:r>
          </a:p>
          <a:p>
            <a:r>
              <a:rPr lang="ru-RU" dirty="0"/>
              <a:t>Бобры сооружают «хатки» из ветвей и стволов древесно-кустарниковой растительности вперемешку с грязью, а также травянистой растительностью. По внешнему виду они напоминают осевшую от времени копну сена. Стены хатки тщательно обмазывают илом и глиной, так что она превращается в настоящую крепость, неприступную для хищников; воздух поступает через потолок. Внутри хатки имеются лазы в воду и платформа, возвышающаяся над уровнем воды. Зимой в хатках сохраняется положительная температура, вода в лазах не замерзает, и бобры имеют возможность выходить в подлёдную толщу водоёма. Бобры строят хатки, прогрызая и прорывая систему ходов и камер в накладываемой сверху куче растительности и грязи. Входные отверстия всегда находятся под водой. </a:t>
            </a:r>
          </a:p>
          <a:p>
            <a:r>
              <a:rPr lang="ru-RU" dirty="0"/>
              <a:t>Увидеть бобра трудно. Однако их местообитание легко обнаружить. На бобровых поселениях можно заметить много сгрызенных бобрами деревьев и кустарников с погрызенной корой, кормовые столы из остатков растительности. </a:t>
            </a:r>
          </a:p>
          <a:p>
            <a:r>
              <a:rPr lang="ru-RU" dirty="0"/>
              <a:t>Бобр - растительноядный зверь. Он поедает более 150 видов растений. У древесных и кустарниковых растений они поедают </a:t>
            </a:r>
            <a:r>
              <a:rPr lang="ru-RU" dirty="0" err="1"/>
              <a:t>кору</a:t>
            </a:r>
            <a:r>
              <a:rPr lang="ru-RU" dirty="0"/>
              <a:t> и побеги. Среди них предпочитают иву, осину и лещину, а при их недостатке используют на корм ольху и березу.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6" y="1223772"/>
            <a:ext cx="3741773" cy="2891028"/>
          </a:xfrm>
          <a:prstGeom prst="rect">
            <a:avLst/>
          </a:prstGeom>
        </p:spPr>
      </p:pic>
      <p:pic>
        <p:nvPicPr>
          <p:cNvPr id="5" name="Рисунок 4" descr="http://www.park-kosa.ru/upload/medialibrary/408/408769b03fb696385e5a663e540f7b7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591" y="1223772"/>
            <a:ext cx="3946849" cy="289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park-kosa.ru/upload/medialibrary/31b/31b1f0d32b5b0c366bb9a277b69450d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662" y="1223772"/>
            <a:ext cx="3547537" cy="28910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963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3065"/>
            <a:ext cx="8596668" cy="6391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Белка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27" y="1076067"/>
            <a:ext cx="6233453" cy="5197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55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4287"/>
            <a:ext cx="8596668" cy="63031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Ондатра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10684" y="2732089"/>
            <a:ext cx="10600266" cy="3880773"/>
          </a:xfrm>
        </p:spPr>
        <p:txBody>
          <a:bodyPr/>
          <a:lstStyle/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marL="0" indent="0" fontAlgn="base">
              <a:buNone/>
            </a:pPr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r>
              <a:rPr lang="ru-RU" dirty="0"/>
              <a:t>Ондатра – представитель грызунов семейства </a:t>
            </a:r>
            <a:r>
              <a:rPr lang="ru-RU" dirty="0" err="1"/>
              <a:t>хомяковых</a:t>
            </a:r>
            <a:r>
              <a:rPr lang="ru-RU" dirty="0"/>
              <a:t>, обладает сравнительно крупными размерами,  длинным хвостом с чешуйками и перепонками на задних лапах, которые помогают быстро перемещаться в воде. Питается животное преимущественно растительными кормами, ведет водный образ жизни, для жительства сооружает норы и хатки.</a:t>
            </a:r>
          </a:p>
          <a:p>
            <a:pPr fontAlgn="base"/>
            <a:endParaRPr lang="ru-RU" dirty="0"/>
          </a:p>
          <a:p>
            <a:endParaRPr lang="ru-RU" dirty="0"/>
          </a:p>
        </p:txBody>
      </p:sp>
      <p:pic>
        <p:nvPicPr>
          <p:cNvPr id="2052" name="Picture 4" descr="Ондат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099" y="712328"/>
            <a:ext cx="5756275" cy="432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984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016" y="150920"/>
            <a:ext cx="7043986" cy="11629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Хищные</a:t>
            </a:r>
            <a:br>
              <a:rPr lang="ru-RU" dirty="0"/>
            </a:br>
            <a:r>
              <a:rPr lang="ru-RU" b="1" dirty="0"/>
              <a:t>Рыжая лисица (</a:t>
            </a:r>
            <a:r>
              <a:rPr lang="ru-RU" b="1" dirty="0" err="1"/>
              <a:t>Vulpes</a:t>
            </a:r>
            <a:r>
              <a:rPr lang="ru-RU" b="1" dirty="0"/>
              <a:t> </a:t>
            </a:r>
            <a:r>
              <a:rPr lang="ru-RU" b="1" dirty="0" err="1"/>
              <a:t>vulpes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660" y="2160589"/>
            <a:ext cx="11381173" cy="4515419"/>
          </a:xfrm>
        </p:spPr>
        <p:txBody>
          <a:bodyPr>
            <a:normAutofit fontScale="925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У лисицы задняя сторона ушей черная, кончик хвоста белый, на лапах черные пятна. Окраска рыжая, иногда серо-рыжая. </a:t>
            </a:r>
          </a:p>
          <a:p>
            <a:r>
              <a:rPr lang="ru-RU" dirty="0"/>
              <a:t>Питается грызунами, реже зайцами, птицами, насекомыми, падалью и отбросами, ягодами. </a:t>
            </a:r>
          </a:p>
          <a:p>
            <a:pPr marL="0" indent="0">
              <a:buNone/>
            </a:pPr>
            <a:r>
              <a:rPr lang="ru-RU" dirty="0"/>
              <a:t>     Это самый крупный хищник Калининградской области, способный нападать даже на молодняк       косуль. </a:t>
            </a:r>
          </a:p>
          <a:p>
            <a:r>
              <a:rPr lang="ru-RU" dirty="0"/>
              <a:t>Лисица может быть переносчиком бешенства и других заболеваний.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291" y="1388540"/>
            <a:ext cx="4579020" cy="3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2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065" y="150920"/>
            <a:ext cx="9339308" cy="110083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Енотовидная собака </a:t>
            </a:r>
            <a:br>
              <a:rPr lang="ru-RU" b="1" dirty="0"/>
            </a:br>
            <a:r>
              <a:rPr lang="ru-RU" b="1" dirty="0"/>
              <a:t>(</a:t>
            </a:r>
            <a:r>
              <a:rPr lang="ru-RU" b="1" dirty="0" err="1"/>
              <a:t>Nyctereutes</a:t>
            </a:r>
            <a:r>
              <a:rPr lang="ru-RU" b="1" dirty="0"/>
              <a:t> </a:t>
            </a:r>
            <a:r>
              <a:rPr lang="ru-RU" b="1" dirty="0" err="1"/>
              <a:t>procyonoides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384" y="2879680"/>
            <a:ext cx="10938831" cy="388077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Среднего размера, приземистый, плотного сложения зверь с коротким лохматым хвостом. Уши маленькие, по бокам головы хорошо заметные баки. Окраска рыжевато-буро-серая, с черной грудью и ногами. На морде черная маска. Мех длинный, но грубый. </a:t>
            </a:r>
          </a:p>
          <a:p>
            <a:r>
              <a:rPr lang="ru-RU" dirty="0"/>
              <a:t>Питается мелкими грызунами, птенцами и яйцами птиц, лягушками, рыбой, насекомыми, луковицами и корневищами растений, ягодами. </a:t>
            </a:r>
          </a:p>
          <a:p>
            <a:r>
              <a:rPr lang="ru-RU" dirty="0"/>
              <a:t>Роет неглубокие норы или использует различные укрытия. </a:t>
            </a:r>
          </a:p>
          <a:p>
            <a:r>
              <a:rPr lang="ru-RU" dirty="0"/>
              <a:t>Наносит значительный вред </a:t>
            </a:r>
            <a:r>
              <a:rPr lang="ru-RU" dirty="0" err="1"/>
              <a:t>наземно</a:t>
            </a:r>
            <a:r>
              <a:rPr lang="ru-RU" dirty="0"/>
              <a:t> гнездящимся птицам. При высокой численности, как и лисица, может быть переносчиком бешенства и других заболеваний. </a:t>
            </a:r>
          </a:p>
        </p:txBody>
      </p:sp>
      <p:pic>
        <p:nvPicPr>
          <p:cNvPr id="4" name="Рисунок 3" descr="http://www.park-kosa.ru/upload/medialibrary/582/582523c445b559aae27f42bbf04634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037" y="1314632"/>
            <a:ext cx="5027257" cy="3130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500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3165"/>
            <a:ext cx="8596668" cy="61255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Барсук (</a:t>
            </a:r>
            <a:r>
              <a:rPr lang="ru-RU" b="1" dirty="0" err="1"/>
              <a:t>Meles</a:t>
            </a:r>
            <a:r>
              <a:rPr lang="ru-RU" b="1" dirty="0"/>
              <a:t> </a:t>
            </a:r>
            <a:r>
              <a:rPr lang="ru-RU" b="1" dirty="0" err="1"/>
              <a:t>meles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782026"/>
            <a:ext cx="10517408" cy="388077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Среднего размера приземистый зверь плотного сложения с узкой вытянутой мордой, коротким лохматым хвостом. Окраска верха </a:t>
            </a:r>
            <a:r>
              <a:rPr lang="ru-RU" dirty="0" err="1"/>
              <a:t>буровато</a:t>
            </a:r>
            <a:r>
              <a:rPr lang="ru-RU" dirty="0"/>
              <a:t>-серая, обычно с расплывчатой темной полосой вдоль хребта. Низ черно-бурый или черный. Хвост и концы маленьких ушей белесые, от носа к ушам через глаза тянутся две широкие черные полосы. </a:t>
            </a:r>
          </a:p>
          <a:p>
            <a:r>
              <a:rPr lang="ru-RU" dirty="0"/>
              <a:t>На Куршской косе обычный вид живет в сложно устроенных городках – глубоких норах с множеством входов. </a:t>
            </a:r>
          </a:p>
          <a:p>
            <a:endParaRPr lang="ru-RU" dirty="0"/>
          </a:p>
        </p:txBody>
      </p:sp>
      <p:pic>
        <p:nvPicPr>
          <p:cNvPr id="4" name="Рисунок 3" descr="http://www.park-kosa.ru/upload/medialibrary/1a1/1a1ab816dec422626da75f37b4f6c69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473" y="647746"/>
            <a:ext cx="4927646" cy="4092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7303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7502" y="142043"/>
            <a:ext cx="7566500" cy="5859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Лесная куница (</a:t>
            </a:r>
            <a:r>
              <a:rPr lang="ru-RU" b="1" dirty="0" err="1"/>
              <a:t>Martes</a:t>
            </a:r>
            <a:r>
              <a:rPr lang="ru-RU" b="1" dirty="0"/>
              <a:t> </a:t>
            </a:r>
            <a:r>
              <a:rPr lang="ru-RU" b="1" dirty="0" err="1"/>
              <a:t>martes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879680"/>
            <a:ext cx="9949237" cy="3880773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Зверь небольшого размера. На горле почти всегда большое, резко очерченное желтое пятно. Окраска от </a:t>
            </a:r>
            <a:r>
              <a:rPr lang="ru-RU" dirty="0" err="1"/>
              <a:t>буровато</a:t>
            </a:r>
            <a:r>
              <a:rPr lang="ru-RU" dirty="0"/>
              <a:t>-палевой до темно-бурой, ноги темные. </a:t>
            </a:r>
          </a:p>
          <a:p>
            <a:r>
              <a:rPr lang="ru-RU" dirty="0"/>
              <a:t>Обитает на косе практически повсеместно, заходит в населенные пункты, где нападает на домашнюю птицу. Охотится в основном ночью.</a:t>
            </a:r>
          </a:p>
          <a:p>
            <a:r>
              <a:rPr lang="ru-RU" dirty="0"/>
              <a:t> Питается грызунами, зайцами, птицами, ягодами, орехами и насекомыми. Логово устраивает в дупле, иногда в старом гнезде сороки или белки.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254" y="794667"/>
            <a:ext cx="5921628" cy="393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7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7554"/>
            <a:ext cx="8596668" cy="5948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Выдра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853048"/>
            <a:ext cx="10082402" cy="388077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Среднего размера коротконогий зверь. Тело удлиненное. Голова уплощенная, морда широкая, тупая, уши едва выступают из меха. Окраска темно-бурая, блестящая, сверху чуть темнее, снизу с серебристым оттенком. Пальцы соединены перепонкой. Распространена по территории парка практически равномерно.  </a:t>
            </a:r>
          </a:p>
          <a:p>
            <a:r>
              <a:rPr lang="ru-RU" dirty="0"/>
              <a:t>Питается рыбой, лягушками, изредка поедает грызунов и птиц. Охотится ночью, очень осторожна.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781049"/>
            <a:ext cx="5467350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554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37351"/>
            <a:ext cx="8596668" cy="118073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Насекомоядные</a:t>
            </a:r>
            <a:br>
              <a:rPr lang="ru-RU" dirty="0"/>
            </a:br>
            <a:r>
              <a:rPr lang="ru-RU" dirty="0"/>
              <a:t>Крот, ежи, землеройка, летучие мыши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5" y="1589088"/>
            <a:ext cx="2902008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4" y="1624012"/>
            <a:ext cx="3210192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311" y="1526284"/>
            <a:ext cx="3171827" cy="228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4" y="4038600"/>
            <a:ext cx="3943350" cy="246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581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97654"/>
            <a:ext cx="8596668" cy="6569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Орнитофауна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922604" cy="4568685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                ЗЯБЛИК                                                                     ПЕНОЧКА-ВЕСНИЧКА</a:t>
            </a:r>
          </a:p>
          <a:p>
            <a:r>
              <a:rPr lang="ru-RU" dirty="0"/>
              <a:t>Наиболее многочисленны зяблик, пеночка-</a:t>
            </a:r>
            <a:r>
              <a:rPr lang="ru-RU" dirty="0" err="1"/>
              <a:t>весничка</a:t>
            </a:r>
            <a:r>
              <a:rPr lang="ru-RU" dirty="0"/>
              <a:t>, ястребиная славка, славка-завирушка, обыкновенный скворец. </a:t>
            </a:r>
            <a:br>
              <a:rPr lang="ru-RU" dirty="0"/>
            </a:br>
            <a:r>
              <a:rPr lang="ru-RU" dirty="0"/>
              <a:t>Богатство видового состава птиц вызвано тем, что через Куршскую косу проходит основной путь миграционного потока птичьих перелетов, связывающий Прибалтику, северо-западные районы России и Финляндию с Южной Европой и Африкой.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00126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943" y="728663"/>
            <a:ext cx="3354161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6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6" y="1820583"/>
            <a:ext cx="8596105" cy="132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57188"/>
            <a:ext cx="432984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12253" y="3415784"/>
            <a:ext cx="247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ЯСТРЕБИНАЯ СЛАВКА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15" y="357188"/>
            <a:ext cx="432984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61628" y="3429000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СЛАВКА ЗАВИРУШКА</a:t>
            </a:r>
          </a:p>
        </p:txBody>
      </p:sp>
      <p:pic>
        <p:nvPicPr>
          <p:cNvPr id="6150" name="Picture 6" descr="Картинки по запросу обыкновенный скворе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213" y="3931682"/>
            <a:ext cx="3072415" cy="230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148866" y="6457950"/>
            <a:ext cx="3112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СКВОРЕЦ ОБЫКНОВЕННЫЙ</a:t>
            </a:r>
          </a:p>
        </p:txBody>
      </p:sp>
    </p:spTree>
    <p:extLst>
      <p:ext uri="{BB962C8B-B14F-4D97-AF65-F5344CB8AC3E}">
        <p14:creationId xmlns:p14="http://schemas.microsoft.com/office/powerpoint/2010/main" val="46256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202" y="907092"/>
            <a:ext cx="8596668" cy="58987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Белый аист (</a:t>
            </a:r>
            <a:r>
              <a:rPr lang="ru-RU" b="1" dirty="0" err="1"/>
              <a:t>Ciconia</a:t>
            </a:r>
            <a:r>
              <a:rPr lang="ru-RU" b="1" dirty="0"/>
              <a:t> </a:t>
            </a:r>
            <a:r>
              <a:rPr lang="ru-RU" b="1" dirty="0" err="1"/>
              <a:t>ciconia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8596" y="2888558"/>
            <a:ext cx="9030129" cy="3880773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Самая заметная птица на территории Калининградской области.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2555" y="187009"/>
            <a:ext cx="10401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редким, охраняемым и эстетически ценным видам птиц относятся: белый аист, лебедь-шипун, орлан-белохвост, скопа, серый журавль и авдотка. </a:t>
            </a:r>
          </a:p>
        </p:txBody>
      </p:sp>
      <p:pic>
        <p:nvPicPr>
          <p:cNvPr id="5" name="Рисунок 4" descr="http://www.park-kosa.ru/upload/medialibrary/c18/c18037ff709c6ba6631acf066ba7e94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1" y="1496963"/>
            <a:ext cx="3704090" cy="4474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park-kosa.ru/upload/medialibrary/a49/a4982096fa26c6b6125013a5dc46e8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197" y="1498995"/>
            <a:ext cx="4180134" cy="4474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park-kosa.ru/upload/medialibrary/a3f/a3fa8e151c21fac292a8365b1022b4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977" y="1496963"/>
            <a:ext cx="3953049" cy="4474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59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9799"/>
            <a:ext cx="8596668" cy="7102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Лебедь-шипун (</a:t>
            </a:r>
            <a:r>
              <a:rPr lang="ru-RU" b="1" dirty="0" err="1"/>
              <a:t>Cygnus</a:t>
            </a:r>
            <a:r>
              <a:rPr lang="ru-RU" b="1" dirty="0"/>
              <a:t> </a:t>
            </a:r>
            <a:r>
              <a:rPr lang="ru-RU" b="1" dirty="0" err="1"/>
              <a:t>olor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9976" y="2737638"/>
            <a:ext cx="8549558" cy="3880773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Самая крупная птица Калининградской области и Куршской косы.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49" y="1215245"/>
            <a:ext cx="5456291" cy="4090191"/>
          </a:xfrm>
          <a:prstGeom prst="rect">
            <a:avLst/>
          </a:prstGeom>
        </p:spPr>
      </p:pic>
      <p:sp>
        <p:nvSpPr>
          <p:cNvPr id="5" name="AutoShape 2" descr="Картинки по запросу лебедь-шипун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15245"/>
            <a:ext cx="5978899" cy="397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235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8676"/>
            <a:ext cx="8596668" cy="50602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Орлан-белохвост (</a:t>
            </a:r>
            <a:r>
              <a:rPr lang="ru-RU" b="1" dirty="0" err="1"/>
              <a:t>Haliaeetus</a:t>
            </a:r>
            <a:r>
              <a:rPr lang="ru-RU" b="1" dirty="0"/>
              <a:t> </a:t>
            </a:r>
            <a:r>
              <a:rPr lang="ru-RU" b="1" dirty="0" err="1"/>
              <a:t>albicilla</a:t>
            </a:r>
            <a:r>
              <a:rPr lang="ru-RU" b="1" dirty="0"/>
              <a:t>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925" y="3080552"/>
            <a:ext cx="10774860" cy="4181382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1600" dirty="0"/>
              <a:t>Самая большая хищная птица не только на Куршской косе, но и в Европе. Название получил по цвету хвоста. Хвост короткий, клиновидной формы. Оперение взрослой особи бурого цвета, голова и шея с желтоватым осветлением, хвост белый. Клюв светло-жёлтого цвета по сравнению с другими хищными птицами довольно большой и мощный. Радужная оболочка глаза также имеет светло-жёлтый цвет. Молодые особи тёмно-бурого цвета, клюв тёмно-серый. Самки орлана-белохвоста значительно больше по размеру и весят больше, чем самцы. </a:t>
            </a:r>
          </a:p>
          <a:p>
            <a:br>
              <a:rPr lang="ru-RU" sz="1600" dirty="0"/>
            </a:br>
            <a:r>
              <a:rPr lang="ru-RU" sz="1600" dirty="0"/>
              <a:t>Селится на высоких труднодоступных деревьях </a:t>
            </a:r>
            <a:r>
              <a:rPr lang="ru-RU" sz="1600" dirty="0" err="1"/>
              <a:t>старовозрастного</a:t>
            </a:r>
            <a:r>
              <a:rPr lang="ru-RU" sz="1600" dirty="0"/>
              <a:t> леса возле больших водных пространств. Гнездо — огромная постройка из сучьев, используемая птицами много лет подряд. Пары постоянные. Доживают до 45 лет. </a:t>
            </a:r>
          </a:p>
          <a:p>
            <a:r>
              <a:rPr lang="ru-RU" sz="1600" dirty="0"/>
              <a:t>Пища орлана-белохвоста очень разнообразна. Значительное место в питании белохвоста занимает рыба. Если орлан, летая над водной поверхностью, завидит рыбу, он стремительно спускается и как бы </a:t>
            </a:r>
            <a:r>
              <a:rPr lang="ru-RU" sz="1600" dirty="0" err="1"/>
              <a:t>подчерпывает</a:t>
            </a:r>
            <a:r>
              <a:rPr lang="ru-RU" sz="1600" dirty="0"/>
              <a:t> ее лапами, при этом иногда он на короткое время погружается в воду. Кроме того, орлан кормится водоплавающими птицами, в том числе гусями и крупными утками, заставляя их нырять и хватая их с поверхности воды, когда жертва появляется на ней, чтобы отдышаться. Кормится и млекопитающими — зайцами, бродячими кошками, мелкими собаками и т. п. </a:t>
            </a:r>
          </a:p>
          <a:p>
            <a:r>
              <a:rPr lang="ru-RU" sz="1600" dirty="0"/>
              <a:t>Внесен в Красную книгу Российской Федерации. Повсеместно подлежит охране.</a:t>
            </a:r>
          </a:p>
          <a:p>
            <a:r>
              <a:rPr lang="ru-RU" sz="1600" dirty="0"/>
              <a:t>Угрозу существования орлана представляют загрязнение окружающей среды, браконьерство, осушение заболоченных земель, застройка прибрежной зоны, нерациональное ведение рыбного лова и охотничьего хозяйства, вырубка высокоствольных деревьев, места отдыха, массовый туризм, загрязнение водоемов, лесные работы. Орлан-белохвост крайне восприимчив и к фактору беспокойства. Даже кратковременное пребывание человека вблизи гнездовий приводит к покиданию птицами их гнезда.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59" y="853690"/>
            <a:ext cx="2960958" cy="27089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84" y="853690"/>
            <a:ext cx="4175693" cy="2708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24" y="853690"/>
            <a:ext cx="2821777" cy="26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96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8676"/>
            <a:ext cx="8596668" cy="5859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Скопа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157" y="754602"/>
            <a:ext cx="5182614" cy="33929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33" y="754602"/>
            <a:ext cx="3725885" cy="33929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6884" y="4352114"/>
            <a:ext cx="3396767" cy="222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46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186"/>
            <a:ext cx="8596668" cy="62143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Серый журавль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759" y="825623"/>
            <a:ext cx="7162243" cy="563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2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Авдотка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870" y="1517701"/>
            <a:ext cx="7308755" cy="48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38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Серая цапля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5187" y="1930400"/>
            <a:ext cx="5647059" cy="3925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659" y="1712068"/>
            <a:ext cx="2764037" cy="414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9799"/>
            <a:ext cx="8596668" cy="6036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Беспозвоночные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10606184" cy="4524296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r>
              <a:rPr lang="ru-RU" dirty="0"/>
              <a:t>Самая многочисленная группа животных, встречающаяся практически повсеместно. Это разнообразные насекомые, клещи, пауки, дождевые черви и целый ряд других организмов.</a:t>
            </a:r>
          </a:p>
          <a:p>
            <a:r>
              <a:rPr lang="ru-RU" dirty="0"/>
              <a:t>Для человека многие из них – это опылители и вредители садовых и лесных растений, ядовитые членистоногие (осы, пчелы, шмели), кровососущие насекомые и клещи, некоторые из которых – переносчики опасных заболеваний (иксодовые клещи, комары, мошки, мокрецы, слепни), синантропные насекомые (комнатные мухи, тараканы, вредители припасов, мебели, меховых и шерстяных изделий).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75" y="884239"/>
            <a:ext cx="2367470" cy="3374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378" y="884239"/>
            <a:ext cx="5202200" cy="33749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04" y="1330139"/>
            <a:ext cx="2929004" cy="292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99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2044"/>
            <a:ext cx="8596668" cy="6391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Иксодовый клещ </a:t>
            </a:r>
            <a:endParaRPr lang="ru-RU" dirty="0"/>
          </a:p>
        </p:txBody>
      </p:sp>
      <p:pic>
        <p:nvPicPr>
          <p:cNvPr id="4" name="Объект 3" descr="http://www.park-kosa.ru/upload/medialibrary/669/66964585c6f88da83efd2150e51358cc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40" y="1489370"/>
            <a:ext cx="5243804" cy="468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ark-kosa.ru/upload/medialibrary/f16/f16d6a37c22049cfd5d54e6d8fb1dfa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6" y="1489371"/>
            <a:ext cx="5519588" cy="4683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92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9798"/>
            <a:ext cx="8596668" cy="6391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Сосновый походный шелкопряд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46394"/>
            <a:ext cx="9638518" cy="3880773"/>
          </a:xfrm>
        </p:spPr>
        <p:txBody>
          <a:bodyPr>
            <a:normAutofit fontScale="850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Соснового походного шелкопряда можно считать интересным и уникальным насекомым.</a:t>
            </a:r>
          </a:p>
          <a:p>
            <a:r>
              <a:rPr lang="ru-RU" dirty="0"/>
              <a:t>Походным шелкопрядом называют бабочек, гусеницы которых обладают инстинктом странствования целыми процессиями, за что и заслужили свое название. Гусеницы питаются сосновой хвоей.</a:t>
            </a:r>
          </a:p>
          <a:p>
            <a:r>
              <a:rPr lang="ru-RU" dirty="0"/>
              <a:t> Шелкопряд встречается в молодых сосновых лесах, произрастающих на песчаных почвах.</a:t>
            </a:r>
          </a:p>
          <a:p>
            <a:r>
              <a:rPr lang="ru-RU" dirty="0"/>
              <a:t>Гусеницу очень опасно трогать руками и даже просто наблюдать вблизи. Гусеница покрыта пылью. Эта пыль разносится ветром, падая на траву и на различные предметы. Попадая на кожу, она, будучи незаметна глазу, вызывает сильную аллергическую реакцию.</a:t>
            </a:r>
          </a:p>
        </p:txBody>
      </p:sp>
      <p:pic>
        <p:nvPicPr>
          <p:cNvPr id="4" name="Рисунок 3" descr="http://www.park-kosa.ru/upload/medialibrary/ff5/ff54a669d16fed230131d60907198d4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68" y="798990"/>
            <a:ext cx="4945225" cy="3964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ark-kosa.ru/upload/medialibrary/fd5/fd5e1d7b29b3971efb5aa267f5ff302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004" y="798990"/>
            <a:ext cx="5150498" cy="3964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1067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0718"/>
            <a:ext cx="8596668" cy="82023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Ихтиофауна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087" y="3374845"/>
            <a:ext cx="8724840" cy="3230142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r>
              <a:rPr lang="ru-RU" sz="2600" dirty="0"/>
              <a:t>Ихтиофауна Калининградских водоемов крайне разнообразна.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87" y="1390537"/>
            <a:ext cx="2897350" cy="1203373"/>
          </a:xfrm>
          <a:prstGeom prst="rect">
            <a:avLst/>
          </a:prstGeom>
        </p:spPr>
      </p:pic>
      <p:pic>
        <p:nvPicPr>
          <p:cNvPr id="5" name="Рисунок 4" descr="http://www.park-kosa.ru/upload/medialibrary/bf0/bf03eceabd548a826b69446fe9c1b47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20" y="1390536"/>
            <a:ext cx="2421201" cy="120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park-kosa.ru/upload/medialibrary/29f/29f24ff36b3d02508cb923affe365d0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541" y="1390536"/>
            <a:ext cx="2106386" cy="120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park-kosa.ru/upload/medialibrary/d11/d1125b8f237db5a12cf70de8746dafa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7" y="3247914"/>
            <a:ext cx="2897350" cy="1240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www.park-kosa.ru/upload/medialibrary/378/3783e52de0b0a4336d9712ccbb2af5a7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77" y="3247914"/>
            <a:ext cx="2246343" cy="1240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www.park-kosa.ru/upload/medialibrary/f0f/f0f444e887df0e3d63a8b532e22803db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4"/>
          <a:stretch/>
        </p:blipFill>
        <p:spPr bwMode="auto">
          <a:xfrm>
            <a:off x="7289541" y="3247913"/>
            <a:ext cx="2106386" cy="130633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260392" y="2665634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рыбец (сырть)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7725" y="4577008"/>
            <a:ext cx="1082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щука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762471" y="2665634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камбала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903534" y="4577008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окунь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32471" y="4577008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угорь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97942" y="2701979"/>
            <a:ext cx="516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imes New Roman" panose="02020603050405020304" pitchFamily="18" charset="0"/>
              </a:rPr>
              <a:t>сиг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945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8576"/>
            <a:ext cx="8596668" cy="7457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Земноводные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873840"/>
            <a:ext cx="9984748" cy="14648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6200" dirty="0"/>
              <a:t>В парке распространены следующие виды земноводных:  тритоны (обыкновенный тритон),  жабы (серая и камышовая) и лягушки (травяная, остромордая, озерная и прудовая лягушки, </a:t>
            </a:r>
            <a:r>
              <a:rPr lang="ru-RU" sz="6200" dirty="0" err="1"/>
              <a:t>краснобрюхая</a:t>
            </a:r>
            <a:r>
              <a:rPr lang="ru-RU" sz="6200" dirty="0"/>
              <a:t> жерлянка). </a:t>
            </a:r>
          </a:p>
          <a:p>
            <a:r>
              <a:rPr lang="ru-RU" sz="6200" dirty="0"/>
              <a:t>Из редких видов животных, обитающих на территории парка, в Красную книгу России занесена камышовая жаба (</a:t>
            </a:r>
            <a:r>
              <a:rPr lang="ru-RU" sz="6200" dirty="0" err="1"/>
              <a:t>Bufo</a:t>
            </a:r>
            <a:r>
              <a:rPr lang="ru-RU" sz="6200" dirty="0"/>
              <a:t> </a:t>
            </a:r>
            <a:r>
              <a:rPr lang="ru-RU" sz="6200" dirty="0" err="1"/>
              <a:t>calamita</a:t>
            </a:r>
            <a:r>
              <a:rPr lang="ru-RU" sz="6200" dirty="0"/>
              <a:t>). 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www.park-kosa.ru/upload/medialibrary/771/7716511659835f92196b454b02c5a2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10" y="926891"/>
            <a:ext cx="4716969" cy="4176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ark-kosa.ru/upload/medialibrary/7c5/7c552d193fac534e0976fbce4a66313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09" y="926891"/>
            <a:ext cx="4812998" cy="4160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630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4287"/>
            <a:ext cx="8596668" cy="7279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Пресмыкающиеся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592932"/>
            <a:ext cx="8596668" cy="1127464"/>
          </a:xfrm>
        </p:spPr>
        <p:txBody>
          <a:bodyPr>
            <a:normAutofit/>
          </a:bodyPr>
          <a:lstStyle/>
          <a:p>
            <a:r>
              <a:rPr lang="ru-RU" dirty="0"/>
              <a:t>На территории области распространено 5 видов пресмыкающихся: 3 ящерицы (прыткая и живородящая ящерицы, веретеница ломкая) и 2 змеи (обыкновенный уж и обыкновенная гадюка).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852256"/>
            <a:ext cx="5188188" cy="3836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983" y="852256"/>
            <a:ext cx="5349753" cy="383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0692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343</TotalTime>
  <Words>1115</Words>
  <Application>Microsoft Office PowerPoint</Application>
  <PresentationFormat>Широкоэкранный</PresentationFormat>
  <Paragraphs>203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Tahoma</vt:lpstr>
      <vt:lpstr>Times New Roman</vt:lpstr>
      <vt:lpstr>Trebuchet MS</vt:lpstr>
      <vt:lpstr>Wingdings 3</vt:lpstr>
      <vt:lpstr>Аспект</vt:lpstr>
      <vt:lpstr>Животный мир  Калининградской области (Национальный парк Куршская коса)</vt:lpstr>
      <vt:lpstr>Презентация PowerPoint</vt:lpstr>
      <vt:lpstr>Копытные млекопитающие ЛОСЬ</vt:lpstr>
      <vt:lpstr>Пятнистый олень(Cervus nippon) </vt:lpstr>
      <vt:lpstr>Европейская косуля (Capreólus capreólus) </vt:lpstr>
      <vt:lpstr>Кабан(Sus scrofa) </vt:lpstr>
      <vt:lpstr>Грызуны Речной бобр (Castor fiber)  </vt:lpstr>
      <vt:lpstr>Белка</vt:lpstr>
      <vt:lpstr>Ондатра</vt:lpstr>
      <vt:lpstr>Хищные Рыжая лисица (Vulpes vulpes) </vt:lpstr>
      <vt:lpstr>Енотовидная собака  (Nyctereutes procyonoides) </vt:lpstr>
      <vt:lpstr>Барсук (Meles meles) </vt:lpstr>
      <vt:lpstr>Лесная куница (Martes martes) </vt:lpstr>
      <vt:lpstr>Выдра  </vt:lpstr>
      <vt:lpstr>Насекомоядные Крот, ежи, землеройка, летучие мыши</vt:lpstr>
      <vt:lpstr>Орнитофауна </vt:lpstr>
      <vt:lpstr>Презентация PowerPoint</vt:lpstr>
      <vt:lpstr>Белый аист (Ciconia ciconia) </vt:lpstr>
      <vt:lpstr>Лебедь-шипун (Cygnus olor) </vt:lpstr>
      <vt:lpstr>Орлан-белохвост (Haliaeetus albicilla) </vt:lpstr>
      <vt:lpstr>Скопа</vt:lpstr>
      <vt:lpstr>Серый журавль </vt:lpstr>
      <vt:lpstr>Авдотка </vt:lpstr>
      <vt:lpstr>Серая цапля </vt:lpstr>
      <vt:lpstr>Беспозвоночные </vt:lpstr>
      <vt:lpstr>Иксодовый клещ </vt:lpstr>
      <vt:lpstr>Сосновый походный шелкопряд </vt:lpstr>
      <vt:lpstr>Ихтиофауна </vt:lpstr>
      <vt:lpstr>Земноводные </vt:lpstr>
      <vt:lpstr>Пресмыкающиеся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Животный мир Калининградской области</dc:title>
  <dc:creator>10lic</dc:creator>
  <cp:lastModifiedBy>10lic</cp:lastModifiedBy>
  <cp:revision>26</cp:revision>
  <dcterms:created xsi:type="dcterms:W3CDTF">2017-02-15T08:08:29Z</dcterms:created>
  <dcterms:modified xsi:type="dcterms:W3CDTF">2017-02-22T08:30:42Z</dcterms:modified>
</cp:coreProperties>
</file>