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4" r:id="rId6"/>
    <p:sldId id="266" r:id="rId7"/>
    <p:sldId id="267" r:id="rId8"/>
    <p:sldId id="259" r:id="rId9"/>
    <p:sldId id="261" r:id="rId10"/>
    <p:sldId id="265" r:id="rId11"/>
    <p:sldId id="260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44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270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62E4C-40EB-4F3B-A679-3699532D77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AA4E860-651D-4116-B95E-709BBAC913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75000"/>
              </a:schemeClr>
            </a:gs>
            <a:gs pos="17999">
              <a:schemeClr val="accent3">
                <a:lumMod val="75000"/>
              </a:schemeClr>
            </a:gs>
            <a:gs pos="36000">
              <a:schemeClr val="accent4">
                <a:lumMod val="60000"/>
                <a:lumOff val="40000"/>
              </a:schemeClr>
            </a:gs>
            <a:gs pos="61000">
              <a:schemeClr val="accent3">
                <a:lumMod val="40000"/>
                <a:lumOff val="60000"/>
              </a:schemeClr>
            </a:gs>
            <a:gs pos="82001">
              <a:srgbClr val="FBD49C"/>
            </a:gs>
            <a:gs pos="100000">
              <a:srgbClr val="FEE7F2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wmf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Home\Desktop\Мои документы\Мои рисунки\284438477.jpg"/>
          <p:cNvPicPr>
            <a:picLocks noChangeAspect="1" noChangeArrowheads="1"/>
          </p:cNvPicPr>
          <p:nvPr/>
        </p:nvPicPr>
        <p:blipFill>
          <a:blip r:embed="rId2" cstate="print"/>
          <a:srcRect l="44262" r="4099"/>
          <a:stretch>
            <a:fillRect/>
          </a:stretch>
        </p:blipFill>
        <p:spPr bwMode="auto">
          <a:xfrm>
            <a:off x="4714876" y="285728"/>
            <a:ext cx="4214810" cy="6357982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717895"/>
              </p:ext>
            </p:extLst>
          </p:nvPr>
        </p:nvGraphicFramePr>
        <p:xfrm>
          <a:off x="214282" y="214291"/>
          <a:ext cx="4500594" cy="6155203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907031"/>
                <a:gridCol w="2593563"/>
              </a:tblGrid>
              <a:tr h="56577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2060"/>
                          </a:solidFill>
                        </a:rPr>
                        <a:t>Поручение 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2060"/>
                          </a:solidFill>
                        </a:rPr>
                        <a:t>Кто 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1342898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Стаороста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класса:</a:t>
                      </a:r>
                    </a:p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Заместитель </a:t>
                      </a:r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руководителя 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05969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Совет школы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447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Редколлегия 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447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Учебный </a:t>
                      </a:r>
                    </a:p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сектор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447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Санитарный пост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2264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Спортивный сектор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447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Цветоводы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786710" y="714356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9 « Б»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Home\Desktop\Мои документы\Мои рисунки\Перо-свиток_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33314">
            <a:off x="291459" y="5630779"/>
            <a:ext cx="2555623" cy="1129891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002060"/>
                </a:solidFill>
              </a:rPr>
              <a:t>График дежурства</a:t>
            </a:r>
            <a:endParaRPr lang="ru-RU" sz="6600" b="1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14282" y="1447800"/>
            <a:ext cx="4573742" cy="4573488"/>
          </a:xfrm>
        </p:spPr>
        <p:txBody>
          <a:bodyPr>
            <a:normAutofit fontScale="70000" lnSpcReduction="20000"/>
          </a:bodyPr>
          <a:lstStyle/>
          <a:p>
            <a:pPr fontAlgn="t">
              <a:buNone/>
            </a:pPr>
            <a:r>
              <a:rPr lang="ru-RU" b="1" dirty="0" smtClean="0">
                <a:solidFill>
                  <a:srgbClr val="C00000"/>
                </a:solidFill>
              </a:rPr>
              <a:t>Фамилия                             День недели </a:t>
            </a:r>
          </a:p>
          <a:p>
            <a:pPr fontAlgn="t">
              <a:buNone/>
            </a:pPr>
            <a:r>
              <a:rPr lang="ru-RU" sz="2900" b="1" dirty="0" smtClean="0">
                <a:solidFill>
                  <a:srgbClr val="002060"/>
                </a:solidFill>
                <a:cs typeface="Times New Roman" pitchFamily="18" charset="0"/>
              </a:rPr>
              <a:t> Сергей -        Понедельник</a:t>
            </a:r>
          </a:p>
          <a:p>
            <a:pPr fontAlgn="t">
              <a:buNone/>
            </a:pPr>
            <a:endParaRPr lang="ru-RU" sz="29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fontAlgn="t">
              <a:buNone/>
            </a:pPr>
            <a:r>
              <a:rPr lang="ru-RU" sz="2900" b="1" dirty="0" smtClean="0">
                <a:solidFill>
                  <a:srgbClr val="002060"/>
                </a:solidFill>
                <a:cs typeface="Times New Roman" pitchFamily="18" charset="0"/>
              </a:rPr>
              <a:t>Диана -      </a:t>
            </a:r>
            <a:r>
              <a:rPr lang="ru-RU" sz="2900" b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900" b="1" dirty="0" smtClean="0">
                <a:solidFill>
                  <a:srgbClr val="002060"/>
                </a:solidFill>
                <a:cs typeface="Times New Roman" pitchFamily="18" charset="0"/>
              </a:rPr>
              <a:t>    Вторник</a:t>
            </a:r>
          </a:p>
          <a:p>
            <a:pPr fontAlgn="t">
              <a:buNone/>
            </a:pPr>
            <a:endParaRPr lang="ru-RU" sz="29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fontAlgn="t">
              <a:buNone/>
            </a:pPr>
            <a:r>
              <a:rPr lang="ru-RU" sz="2900" b="1" dirty="0" smtClean="0">
                <a:solidFill>
                  <a:srgbClr val="002060"/>
                </a:solidFill>
                <a:cs typeface="Times New Roman" pitchFamily="18" charset="0"/>
              </a:rPr>
              <a:t> Владимир -    Среда</a:t>
            </a:r>
          </a:p>
          <a:p>
            <a:pPr fontAlgn="t">
              <a:buNone/>
            </a:pPr>
            <a:endParaRPr lang="ru-RU" sz="29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fontAlgn="t">
              <a:buNone/>
            </a:pPr>
            <a:r>
              <a:rPr lang="ru-RU" sz="2900" b="1" dirty="0" smtClean="0">
                <a:solidFill>
                  <a:srgbClr val="002060"/>
                </a:solidFill>
                <a:cs typeface="Times New Roman" pitchFamily="18" charset="0"/>
              </a:rPr>
              <a:t> Григорий -     Четверг</a:t>
            </a:r>
          </a:p>
          <a:p>
            <a:pPr fontAlgn="t">
              <a:buNone/>
            </a:pPr>
            <a:endParaRPr lang="ru-RU" sz="29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fontAlgn="t">
              <a:buNone/>
            </a:pPr>
            <a:r>
              <a:rPr lang="ru-RU" sz="2900" b="1" dirty="0" smtClean="0">
                <a:solidFill>
                  <a:srgbClr val="002060"/>
                </a:solidFill>
                <a:cs typeface="Times New Roman" pitchFamily="18" charset="0"/>
              </a:rPr>
              <a:t>Лилия –           Пятница</a:t>
            </a:r>
          </a:p>
          <a:p>
            <a:pPr fontAlgn="t">
              <a:buNone/>
            </a:pPr>
            <a:endParaRPr lang="ru-RU" sz="29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fontAlgn="t">
              <a:buNone/>
            </a:pPr>
            <a:r>
              <a:rPr lang="ru-RU" sz="2900" b="1" dirty="0" smtClean="0">
                <a:solidFill>
                  <a:srgbClr val="002060"/>
                </a:solidFill>
                <a:cs typeface="Times New Roman" pitchFamily="18" charset="0"/>
              </a:rPr>
              <a:t> Александр  -  Суббота       </a:t>
            </a:r>
          </a:p>
          <a:p>
            <a:pPr fontAlgn="t">
              <a:buNone/>
            </a:pPr>
            <a:endParaRPr lang="ru-RU" sz="29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fontAlgn="t">
              <a:buNone/>
            </a:pPr>
            <a:r>
              <a:rPr lang="ru-RU" sz="2900" b="1" dirty="0" smtClean="0">
                <a:solidFill>
                  <a:srgbClr val="002060"/>
                </a:solidFill>
                <a:cs typeface="Times New Roman" pitchFamily="18" charset="0"/>
              </a:rPr>
              <a:t>    Татьяна       -     Суббота</a:t>
            </a:r>
            <a:endParaRPr lang="ru-RU" sz="2900" b="1" dirty="0" smtClean="0"/>
          </a:p>
          <a:p>
            <a:pPr>
              <a:buNone/>
            </a:pPr>
            <a:endParaRPr lang="ru-RU" sz="2900" b="1" dirty="0"/>
          </a:p>
        </p:txBody>
      </p:sp>
      <p:pic>
        <p:nvPicPr>
          <p:cNvPr id="7" name="Picture 2" descr="C:\Users\Home\Desktop\Мои документы\Мои рисунки\7558854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556792"/>
            <a:ext cx="3560655" cy="4536504"/>
          </a:xfrm>
          <a:prstGeom prst="rect">
            <a:avLst/>
          </a:prstGeom>
          <a:ln w="88900" cap="sq" cmpd="thickThin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Список  9 «Б» класса </a:t>
            </a:r>
            <a:endParaRPr lang="ru-RU" sz="5400" b="1" dirty="0">
              <a:solidFill>
                <a:srgbClr val="002060"/>
              </a:solidFill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058653252"/>
              </p:ext>
            </p:extLst>
          </p:nvPr>
        </p:nvGraphicFramePr>
        <p:xfrm>
          <a:off x="4643438" y="1571613"/>
          <a:ext cx="4214842" cy="450059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500330"/>
                <a:gridCol w="1714512"/>
              </a:tblGrid>
              <a:tr h="75129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Фамилия, имя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Дата рождения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14492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70C0"/>
                        </a:solidFill>
                        <a:latin typeface="Arial Black" pitchFamily="34" charset="0"/>
                        <a:cs typeface="Mongolian Baiti" pitchFamily="66" charset="0"/>
                      </a:endParaRPr>
                    </a:p>
                  </a:txBody>
                  <a:tcPr/>
                </a:tc>
              </a:tr>
              <a:tr h="435275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70C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435275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70C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435275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70C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435275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70C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435275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70C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1058428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70C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C:\Users\Home\Desktop\Мои документы\Мои рисунки\3140737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500174"/>
            <a:ext cx="3600526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71472" y="1142984"/>
          <a:ext cx="8072494" cy="2402046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336026"/>
                <a:gridCol w="1202318"/>
                <a:gridCol w="1501039"/>
                <a:gridCol w="1358311"/>
                <a:gridCol w="903065"/>
                <a:gridCol w="1771735"/>
              </a:tblGrid>
              <a:tr h="2841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 Понедельник 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Вторник 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Среда 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Четверг 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Пятница 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Суббота 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2841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1.Математика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Письмо 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Биология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Труд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Труд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Физкультура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2841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2.СБО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Математика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Математика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Труд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Труд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Письмо 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2841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3.СБО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Биология 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2060"/>
                          </a:solidFill>
                        </a:rPr>
                        <a:t>Экономич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. 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</a:rPr>
                        <a:t>практ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.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Труд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Труд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Обществоведение 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2841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4.Физкультура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Труд 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Письмо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История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Труд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Математика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2841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5.География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Труд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Чтение 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География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Труд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Элективный курс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2841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6.Физика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Труд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История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Элективный курс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</a:rPr>
                        <a:t>Труд</a:t>
                      </a:r>
                      <a:endParaRPr lang="ru-RU" sz="1400" b="1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Чтение 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Georgia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</a:tbl>
          </a:graphicData>
        </a:graphic>
      </p:graphicFrame>
      <p:pic>
        <p:nvPicPr>
          <p:cNvPr id="8193" name="Рисунок 1" descr="340-1-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00438"/>
            <a:ext cx="4214842" cy="3508170"/>
          </a:xfrm>
          <a:prstGeom prst="rect">
            <a:avLst/>
          </a:prstGeom>
          <a:noFill/>
        </p:spPr>
      </p:pic>
      <p:pic>
        <p:nvPicPr>
          <p:cNvPr id="4" name="Рисунок 3" descr="C:\Users\Home\Downloads\i (48)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4143380"/>
            <a:ext cx="2714644" cy="2274971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285728"/>
            <a:ext cx="9144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       Расписание  уроков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857224" y="457200"/>
            <a:ext cx="7786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Блок-схема: перфолента 60"/>
          <p:cNvSpPr/>
          <p:nvPr/>
        </p:nvSpPr>
        <p:spPr>
          <a:xfrm>
            <a:off x="5004048" y="1916832"/>
            <a:ext cx="3240360" cy="1368152"/>
          </a:xfrm>
          <a:prstGeom prst="flowChartPunchedTap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Трудовое воспитание. Общественная деятельность Профориентация.</a:t>
            </a:r>
            <a:endParaRPr lang="ru-RU" dirty="0"/>
          </a:p>
        </p:txBody>
      </p:sp>
      <p:pic>
        <p:nvPicPr>
          <p:cNvPr id="59" name="Рисунок 58" descr="C:\Documents and Settings\начальник\Мои документы\Ульяна\Ульяна винкс\J0099178.WM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179512" y="116632"/>
            <a:ext cx="8460705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начальник\Мои документы\Ульяна\Ульяна винкс\J0099178.WM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 flipV="1">
            <a:off x="-2412780" y="3140969"/>
            <a:ext cx="5616625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Documents and Settings\начальник\Мои документы\Ульяна\Ульяна винкс\J0099178.WM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179512" y="6237312"/>
            <a:ext cx="8460705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Documents and Settings\начальник\Мои документы\Ульяна\Ульяна винкс\J0099178.WM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 flipV="1">
            <a:off x="5940153" y="3645024"/>
            <a:ext cx="5616625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Горизонтальный свиток 10"/>
          <p:cNvSpPr/>
          <p:nvPr/>
        </p:nvSpPr>
        <p:spPr>
          <a:xfrm>
            <a:off x="3887924" y="1088740"/>
            <a:ext cx="2376264" cy="1080120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                             Спортивно - оздоровительное</a:t>
            </a:r>
            <a:endParaRPr lang="ru-RU" dirty="0"/>
          </a:p>
        </p:txBody>
      </p:sp>
      <p:sp>
        <p:nvSpPr>
          <p:cNvPr id="17" name="Блок-схема: задержка 16"/>
          <p:cNvSpPr/>
          <p:nvPr/>
        </p:nvSpPr>
        <p:spPr>
          <a:xfrm>
            <a:off x="755576" y="1700808"/>
            <a:ext cx="3312368" cy="1296144"/>
          </a:xfrm>
          <a:prstGeom prst="flowChartDelay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    Экологическое . Краеведение. Профилактика отклоняющегося поведения.</a:t>
            </a:r>
            <a:endParaRPr lang="ru-RU" dirty="0"/>
          </a:p>
        </p:txBody>
      </p:sp>
      <p:sp>
        <p:nvSpPr>
          <p:cNvPr id="20" name="Прямоугольник с двумя вырезанными противолежащими углами 19"/>
          <p:cNvSpPr/>
          <p:nvPr/>
        </p:nvSpPr>
        <p:spPr>
          <a:xfrm>
            <a:off x="827584" y="3140968"/>
            <a:ext cx="3384376" cy="1152128"/>
          </a:xfrm>
          <a:prstGeom prst="snip2Diag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Декоративно – прикладное творчество.  Эстетическое</a:t>
            </a:r>
          </a:p>
          <a:p>
            <a:pPr algn="ctr"/>
            <a:r>
              <a:rPr lang="ru-RU" dirty="0" smtClean="0"/>
              <a:t>Воспитание.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515108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2" name="Пятиугольник 21"/>
          <p:cNvSpPr/>
          <p:nvPr/>
        </p:nvSpPr>
        <p:spPr>
          <a:xfrm>
            <a:off x="5148064" y="3356992"/>
            <a:ext cx="3024336" cy="936104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Интеллектуально –</a:t>
            </a:r>
          </a:p>
          <a:p>
            <a:pPr algn="ctr"/>
            <a:r>
              <a:rPr lang="ru-RU" dirty="0" smtClean="0"/>
              <a:t>Познавательная деятельность</a:t>
            </a:r>
            <a:endParaRPr lang="ru-RU" dirty="0"/>
          </a:p>
        </p:txBody>
      </p:sp>
      <p:sp>
        <p:nvSpPr>
          <p:cNvPr id="23" name="Прямоугольник с двумя вырезанными противолежащими углами 22"/>
          <p:cNvSpPr/>
          <p:nvPr/>
        </p:nvSpPr>
        <p:spPr>
          <a:xfrm>
            <a:off x="6660232" y="1124744"/>
            <a:ext cx="1728192" cy="648072"/>
          </a:xfrm>
          <a:prstGeom prst="snip2Diag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ОБЖ</a:t>
            </a:r>
            <a:endParaRPr lang="ru-RU" dirty="0"/>
          </a:p>
        </p:txBody>
      </p:sp>
      <p:sp>
        <p:nvSpPr>
          <p:cNvPr id="25" name="Блок-схема: сохраненные данные 24"/>
          <p:cNvSpPr/>
          <p:nvPr/>
        </p:nvSpPr>
        <p:spPr>
          <a:xfrm>
            <a:off x="827584" y="4653136"/>
            <a:ext cx="3528392" cy="1224136"/>
          </a:xfrm>
          <a:prstGeom prst="flowChartOnlineStorag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Православное.</a:t>
            </a:r>
          </a:p>
          <a:p>
            <a:pPr algn="ctr"/>
            <a:r>
              <a:rPr lang="ru-RU" dirty="0" smtClean="0"/>
              <a:t>Нравственное .</a:t>
            </a:r>
          </a:p>
          <a:p>
            <a:pPr algn="ctr"/>
            <a:r>
              <a:rPr lang="ru-RU" dirty="0" err="1" smtClean="0"/>
              <a:t>Гражданско</a:t>
            </a:r>
            <a:r>
              <a:rPr lang="ru-RU" dirty="0" smtClean="0"/>
              <a:t> – правовое </a:t>
            </a:r>
            <a:endParaRPr lang="ru-RU" dirty="0"/>
          </a:p>
        </p:txBody>
      </p:sp>
      <p:sp>
        <p:nvSpPr>
          <p:cNvPr id="27" name="Прямоугольник с двумя вырезанными противолежащими углами 26"/>
          <p:cNvSpPr/>
          <p:nvPr/>
        </p:nvSpPr>
        <p:spPr>
          <a:xfrm>
            <a:off x="5940152" y="5373216"/>
            <a:ext cx="2520280" cy="792088"/>
          </a:xfrm>
          <a:prstGeom prst="snip2Diag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Работа </a:t>
            </a:r>
          </a:p>
          <a:p>
            <a:pPr algn="ctr"/>
            <a:r>
              <a:rPr lang="ru-RU" dirty="0" smtClean="0"/>
              <a:t>с родителями и семьей</a:t>
            </a:r>
            <a:endParaRPr lang="ru-RU" dirty="0"/>
          </a:p>
        </p:txBody>
      </p:sp>
      <p:sp>
        <p:nvSpPr>
          <p:cNvPr id="34" name="32-конечная звезда 33"/>
          <p:cNvSpPr/>
          <p:nvPr/>
        </p:nvSpPr>
        <p:spPr>
          <a:xfrm>
            <a:off x="755576" y="4941168"/>
            <a:ext cx="864096" cy="792088"/>
          </a:xfrm>
          <a:prstGeom prst="star32">
            <a:avLst>
              <a:gd name="adj" fmla="val 32540"/>
            </a:avLst>
          </a:prstGeom>
          <a:solidFill>
            <a:srgbClr val="FF6600"/>
          </a:solidFill>
          <a:ln>
            <a:solidFill>
              <a:srgbClr val="AF3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олнце 35"/>
          <p:cNvSpPr/>
          <p:nvPr/>
        </p:nvSpPr>
        <p:spPr>
          <a:xfrm>
            <a:off x="5652120" y="1124744"/>
            <a:ext cx="576064" cy="504056"/>
          </a:xfrm>
          <a:prstGeom prst="sun">
            <a:avLst>
              <a:gd name="adj" fmla="val 39335"/>
            </a:avLst>
          </a:prstGeom>
          <a:solidFill>
            <a:srgbClr val="FFFF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ятно 1 39"/>
          <p:cNvSpPr/>
          <p:nvPr/>
        </p:nvSpPr>
        <p:spPr>
          <a:xfrm rot="20897946">
            <a:off x="3491880" y="3717032"/>
            <a:ext cx="792088" cy="648072"/>
          </a:xfrm>
          <a:prstGeom prst="irregularSeal1">
            <a:avLst/>
          </a:prstGeom>
          <a:solidFill>
            <a:srgbClr val="EF2D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олнце 42"/>
          <p:cNvSpPr/>
          <p:nvPr/>
        </p:nvSpPr>
        <p:spPr>
          <a:xfrm rot="20725727">
            <a:off x="626452" y="1643691"/>
            <a:ext cx="792088" cy="792088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12-конечная звезда 44"/>
          <p:cNvSpPr/>
          <p:nvPr/>
        </p:nvSpPr>
        <p:spPr>
          <a:xfrm rot="19834294">
            <a:off x="640884" y="3780675"/>
            <a:ext cx="792088" cy="913597"/>
          </a:xfrm>
          <a:prstGeom prst="star12">
            <a:avLst>
              <a:gd name="adj" fmla="val 19926"/>
            </a:avLst>
          </a:prstGeom>
          <a:solidFill>
            <a:srgbClr val="E4B91A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блако 46"/>
          <p:cNvSpPr/>
          <p:nvPr/>
        </p:nvSpPr>
        <p:spPr>
          <a:xfrm>
            <a:off x="3419872" y="2060848"/>
            <a:ext cx="576064" cy="504056"/>
          </a:xfrm>
          <a:prstGeom prst="cloud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олнце 47"/>
          <p:cNvSpPr/>
          <p:nvPr/>
        </p:nvSpPr>
        <p:spPr>
          <a:xfrm rot="20994670">
            <a:off x="5854195" y="5352405"/>
            <a:ext cx="648072" cy="720080"/>
          </a:xfrm>
          <a:prstGeom prst="sun">
            <a:avLst/>
          </a:prstGeom>
          <a:solidFill>
            <a:srgbClr val="FFFF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Улыбающееся лицо 48"/>
          <p:cNvSpPr/>
          <p:nvPr/>
        </p:nvSpPr>
        <p:spPr>
          <a:xfrm>
            <a:off x="7452320" y="3573016"/>
            <a:ext cx="576064" cy="504056"/>
          </a:xfrm>
          <a:prstGeom prst="smileyFace">
            <a:avLst>
              <a:gd name="adj" fmla="val 4653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12-конечная звезда 55"/>
          <p:cNvSpPr/>
          <p:nvPr/>
        </p:nvSpPr>
        <p:spPr>
          <a:xfrm>
            <a:off x="6804248" y="1268760"/>
            <a:ext cx="432048" cy="432048"/>
          </a:xfrm>
          <a:prstGeom prst="star12">
            <a:avLst>
              <a:gd name="adj" fmla="val 20965"/>
            </a:avLst>
          </a:prstGeom>
          <a:solidFill>
            <a:srgbClr val="FFFF00"/>
          </a:solidFill>
          <a:ln>
            <a:solidFill>
              <a:srgbClr val="AF3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Блок-схема: несколько документов 56"/>
          <p:cNvSpPr/>
          <p:nvPr/>
        </p:nvSpPr>
        <p:spPr>
          <a:xfrm rot="18246627">
            <a:off x="5014068" y="3496367"/>
            <a:ext cx="614781" cy="524272"/>
          </a:xfrm>
          <a:prstGeom prst="flowChartMultidocumen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Круглая лента лицом вверх 57"/>
          <p:cNvSpPr/>
          <p:nvPr/>
        </p:nvSpPr>
        <p:spPr>
          <a:xfrm rot="3159931">
            <a:off x="8059321" y="211127"/>
            <a:ext cx="1252456" cy="586441"/>
          </a:xfrm>
          <a:prstGeom prst="ellipseRibbon2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32-конечная звезда 61"/>
          <p:cNvSpPr/>
          <p:nvPr/>
        </p:nvSpPr>
        <p:spPr>
          <a:xfrm>
            <a:off x="7668344" y="1844824"/>
            <a:ext cx="576064" cy="504056"/>
          </a:xfrm>
          <a:prstGeom prst="star32">
            <a:avLst/>
          </a:prstGeom>
          <a:solidFill>
            <a:srgbClr val="FFFF00"/>
          </a:solidFill>
          <a:ln>
            <a:solidFill>
              <a:srgbClr val="E7D7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32-конечная звезда 66"/>
          <p:cNvSpPr/>
          <p:nvPr/>
        </p:nvSpPr>
        <p:spPr>
          <a:xfrm flipH="1">
            <a:off x="5004048" y="4437112"/>
            <a:ext cx="3168352" cy="864096"/>
          </a:xfrm>
          <a:prstGeom prst="star32">
            <a:avLst>
              <a:gd name="adj" fmla="val 648072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         Внеклассное чтение</a:t>
            </a:r>
            <a:endParaRPr lang="ru-RU" dirty="0"/>
          </a:p>
        </p:txBody>
      </p:sp>
      <p:sp>
        <p:nvSpPr>
          <p:cNvPr id="68" name="Блок-схема: несколько документов 67"/>
          <p:cNvSpPr/>
          <p:nvPr/>
        </p:nvSpPr>
        <p:spPr>
          <a:xfrm rot="575037">
            <a:off x="5275238" y="4420426"/>
            <a:ext cx="725197" cy="723487"/>
          </a:xfrm>
          <a:prstGeom prst="flowChartMultidocument">
            <a:avLst/>
          </a:prstGeom>
          <a:solidFill>
            <a:srgbClr val="A4E7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9" name="Рисунок 68" descr="C:\Documents and Settings\начальник\Мои документы\Ульяна\Ульяна винкс\00000300\00002590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097848">
            <a:off x="4251637" y="5119738"/>
            <a:ext cx="1343025" cy="1350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Круглая лента лицом вверх 32"/>
          <p:cNvSpPr/>
          <p:nvPr/>
        </p:nvSpPr>
        <p:spPr>
          <a:xfrm rot="3159931">
            <a:off x="-13299" y="5889031"/>
            <a:ext cx="1252456" cy="586441"/>
          </a:xfrm>
          <a:prstGeom prst="ellipseRibbon2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Блок-схема: несколько документов 34"/>
          <p:cNvSpPr/>
          <p:nvPr/>
        </p:nvSpPr>
        <p:spPr>
          <a:xfrm rot="18246627">
            <a:off x="3357885" y="5296565"/>
            <a:ext cx="614781" cy="524272"/>
          </a:xfrm>
          <a:prstGeom prst="flowChartMultidocumen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 descr="C:\Documents and Settings\начальник\Мои документы\Ульяна\Ульяна винкс\SO00483_.WM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16633"/>
            <a:ext cx="93610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38"/>
          <p:cNvSpPr txBox="1"/>
          <p:nvPr/>
        </p:nvSpPr>
        <p:spPr>
          <a:xfrm>
            <a:off x="925812" y="533765"/>
            <a:ext cx="6572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Направления воспитательной работы. Реализация программы: «Я учусь, стремлюсь и делаю»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1" name="Group 3"/>
          <p:cNvGraphicFramePr>
            <a:graphicFrameLocks noGrp="1"/>
          </p:cNvGraphicFramePr>
          <p:nvPr>
            <p:ph/>
          </p:nvPr>
        </p:nvGraphicFramePr>
        <p:xfrm>
          <a:off x="468313" y="1412875"/>
          <a:ext cx="8229600" cy="4724400"/>
        </p:xfrm>
        <a:graphic>
          <a:graphicData uri="http://schemas.openxmlformats.org/drawingml/2006/table">
            <a:tbl>
              <a:tblPr/>
              <a:tblGrid>
                <a:gridCol w="3032125"/>
                <a:gridCol w="5197475"/>
              </a:tblGrid>
              <a:tr h="3937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Направления 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F6600">
                            <a:tint val="66000"/>
                            <a:satMod val="160000"/>
                          </a:srgbClr>
                        </a:gs>
                        <a:gs pos="50000">
                          <a:srgbClr val="FF6600">
                            <a:tint val="44500"/>
                            <a:satMod val="160000"/>
                          </a:srgbClr>
                        </a:gs>
                        <a:gs pos="100000">
                          <a:srgbClr val="FF66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Ценности 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F6600">
                            <a:tint val="66000"/>
                            <a:satMod val="160000"/>
                          </a:srgbClr>
                        </a:gs>
                        <a:gs pos="50000">
                          <a:srgbClr val="FF6600">
                            <a:tint val="44500"/>
                            <a:satMod val="160000"/>
                          </a:srgbClr>
                        </a:gs>
                        <a:gs pos="100000">
                          <a:srgbClr val="FF66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10223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Воспитание гражданственности патриотизма, уважения к правам, свободам и обязанностям человека и гражданина.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Любовь к России, своему народу, своему краю, служение Отечеству, правовое государство, гражданское общество, закон и правопорядок, поликультурный мир, свобода личная и национальная, доверие к людям, институтам государства и гражданского общества.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14636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Воспитание нравственных чувств и этического сознания, формирование духовной культуры.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Нравственный  выбор;  жизнь и смысл жизни; справедливость; милосердие; честь; достоинство; уважение родителей; уважение достоинства человека, равноправие,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ответственность и чувство долга; забота и помощь, мораль, честность, щедрость, забота о старших и младших; свобода совести и вероисповедания; толерантность, представление о вере, духовной культуре и светской этике.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4" name="Рисунок 3" descr="C:\Documents and Settings\начальник\Мои документы\Ульяна\Ульяна винкс\J0153516.WM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059832" y="5877272"/>
            <a:ext cx="216024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начальник\Мои документы\Ульяна\Ульяна винкс\SO00483_.WM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116632"/>
            <a:ext cx="1080120" cy="917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F:\DCIM\100PHOTO\SAM_338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5013176"/>
            <a:ext cx="2160240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1763688" y="260648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663300"/>
                </a:solidFill>
              </a:rPr>
              <a:t>Основные направления и ценностные основы духовно – нравственного воспитания.</a:t>
            </a:r>
            <a:endParaRPr lang="ru-RU" sz="2400" b="1" dirty="0">
              <a:solidFill>
                <a:srgbClr val="663300"/>
              </a:solidFill>
            </a:endParaRPr>
          </a:p>
        </p:txBody>
      </p:sp>
      <p:sp>
        <p:nvSpPr>
          <p:cNvPr id="10" name="Круглая лента лицом вверх 9"/>
          <p:cNvSpPr/>
          <p:nvPr/>
        </p:nvSpPr>
        <p:spPr>
          <a:xfrm rot="8677473">
            <a:off x="7727815" y="5666484"/>
            <a:ext cx="1566009" cy="953621"/>
          </a:xfrm>
          <a:prstGeom prst="ellipseRibbon2">
            <a:avLst>
              <a:gd name="adj1" fmla="val 51864"/>
              <a:gd name="adj2" fmla="val 50000"/>
              <a:gd name="adj3" fmla="val 21516"/>
            </a:avLst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Круглая лента лицом вверх 11"/>
          <p:cNvSpPr/>
          <p:nvPr/>
        </p:nvSpPr>
        <p:spPr>
          <a:xfrm rot="19624191">
            <a:off x="-119137" y="969735"/>
            <a:ext cx="1566009" cy="953621"/>
          </a:xfrm>
          <a:prstGeom prst="ellipseRibbon2">
            <a:avLst>
              <a:gd name="adj1" fmla="val 51864"/>
              <a:gd name="adj2" fmla="val 50000"/>
              <a:gd name="adj3" fmla="val 21516"/>
            </a:avLst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C:\Documents and Settings\начальник\Мои документы\Ульяна\Ульяна винкс\SO00483_.WM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1052736"/>
            <a:ext cx="86409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Group 2"/>
          <p:cNvGraphicFramePr>
            <a:graphicFrameLocks noGrp="1"/>
          </p:cNvGraphicFramePr>
          <p:nvPr>
            <p:ph idx="1"/>
          </p:nvPr>
        </p:nvGraphicFramePr>
        <p:xfrm>
          <a:off x="683568" y="476673"/>
          <a:ext cx="7920880" cy="5348834"/>
        </p:xfrm>
        <a:graphic>
          <a:graphicData uri="http://schemas.openxmlformats.org/drawingml/2006/table">
            <a:tbl>
              <a:tblPr/>
              <a:tblGrid>
                <a:gridCol w="2918380"/>
                <a:gridCol w="5002500"/>
              </a:tblGrid>
              <a:tr h="38607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Направления 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Ценности 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2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2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10394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Воспитание трудолюбия, творческого отношения к учению , труду, жизни. 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6600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Уважение к труду; творчество и созидание; стремление к познанию и истине; целеустремлённость и настойчивость, бережливость, трудолюбие.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127702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Формирование ценностного отношения к здоровью и здоровому образу жизни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Здоровье физическое и стремление к здоровому образу жизни, здоровье нравственное, психологическое,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нервно-психическое и социально-психологическое.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80185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Воспитание ценностного отношения к природе, окружающей среде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Родная земля; заповедная природа; планета Земля; экологическое сознание.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175219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Воспитание ценностного отношения к прекрасному, формирование представлений об эстетических идеалах. 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Красота; гармония; духовный мир человека; эстетическое развитие, самовыражение в творчестве и искусстве.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</a:tbl>
          </a:graphicData>
        </a:graphic>
      </p:graphicFrame>
      <p:pic>
        <p:nvPicPr>
          <p:cNvPr id="3" name="Рисунок 2" descr="C:\Documents and Settings\начальник\Мои документы\Ульяна\Ульяна винкс\J0099178.WM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6165304"/>
            <a:ext cx="6588499" cy="40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Documents and Settings\начальник\Мои документы\Ульяна\Ульяна винкс\SO00483_.WM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16632"/>
            <a:ext cx="936104" cy="72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Documents and Settings\начальник\Мои документы\Ульяна\Ульяна винкс\SO00483_.WM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4869160"/>
            <a:ext cx="936104" cy="917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начальник\Мои документы\Ульяна\Ульяна винкс\J0153516.WM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16632"/>
            <a:ext cx="216024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начальник\Мои документы\Ульяна\Ульяна винкс\00000300\00002593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424295">
            <a:off x="194504" y="5320858"/>
            <a:ext cx="1224905" cy="137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Круглая лента лицом вверх 7"/>
          <p:cNvSpPr/>
          <p:nvPr/>
        </p:nvSpPr>
        <p:spPr>
          <a:xfrm rot="19624191">
            <a:off x="133401" y="105638"/>
            <a:ext cx="1566009" cy="953621"/>
          </a:xfrm>
          <a:prstGeom prst="ellipseRibbon2">
            <a:avLst>
              <a:gd name="adj1" fmla="val 51864"/>
              <a:gd name="adj2" fmla="val 50000"/>
              <a:gd name="adj3" fmla="val 21516"/>
            </a:avLst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руглая лента лицом вверх 8"/>
          <p:cNvSpPr/>
          <p:nvPr/>
        </p:nvSpPr>
        <p:spPr>
          <a:xfrm rot="19624191">
            <a:off x="7585720" y="5218207"/>
            <a:ext cx="1566009" cy="953621"/>
          </a:xfrm>
          <a:prstGeom prst="ellipseRibbon2">
            <a:avLst>
              <a:gd name="adj1" fmla="val 51864"/>
              <a:gd name="adj2" fmla="val 50000"/>
              <a:gd name="adj3" fmla="val 21516"/>
            </a:avLst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850106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На пороге взрослой жизни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8" name="Picture 2" descr="C:\Users\Home\Desktop\Мои документы\Мои рисунки\get_img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428736"/>
            <a:ext cx="4778160" cy="4621377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1071538" y="2000240"/>
            <a:ext cx="17859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Научитесь вы дружить 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Добрым делом дорожить, время тратьте не напрасно, все теперь предельно ясно!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4" name="Блок-схема: перфолента 13"/>
          <p:cNvSpPr/>
          <p:nvPr/>
        </p:nvSpPr>
        <p:spPr>
          <a:xfrm>
            <a:off x="5357818" y="4286256"/>
            <a:ext cx="3500462" cy="2357454"/>
          </a:xfrm>
          <a:prstGeom prst="flowChartPunchedTap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2060"/>
                </a:solidFill>
              </a:rPr>
              <a:t>Да, профессий век не счесть,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Присмотреться время есть,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Кем же вы хотите стать?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Любопытно нам узнать.</a:t>
            </a:r>
          </a:p>
        </p:txBody>
      </p:sp>
      <p:sp>
        <p:nvSpPr>
          <p:cNvPr id="15" name="Волна 14"/>
          <p:cNvSpPr/>
          <p:nvPr/>
        </p:nvSpPr>
        <p:spPr>
          <a:xfrm>
            <a:off x="5214942" y="1357298"/>
            <a:ext cx="3571900" cy="2928958"/>
          </a:xfrm>
          <a:prstGeom prst="wav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2060"/>
                </a:solidFill>
              </a:rPr>
              <a:t>Профессий много есть на свете,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Но выбрать вы должны лишь ту,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Что всех дороже вам на свете,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Чтоб посвятить себя труду.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 descr="C:\Documents and Settings\начальник\Мои документы\Ульяна\Ульяна винкс\SO00483_.WM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16535">
            <a:off x="7867706" y="166957"/>
            <a:ext cx="115212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:\картинки\рамка бабочк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250818" y="-871022"/>
            <a:ext cx="6561994" cy="8681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908720"/>
            <a:ext cx="3494192" cy="936104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</a:rPr>
              <a:t>Поздравляем! </a:t>
            </a:r>
            <a:endParaRPr lang="ru-RU" sz="36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Home\Desktop\Мои документы\Мои рисунки\1351244189_01b7524f1e32a81101551b053d82.gi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 b="2791"/>
          <a:stretch>
            <a:fillRect/>
          </a:stretch>
        </p:blipFill>
        <p:spPr bwMode="auto">
          <a:xfrm>
            <a:off x="4283968" y="188640"/>
            <a:ext cx="4629939" cy="4428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26459" y="1772816"/>
            <a:ext cx="4000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Сергей -           28 мая</a:t>
            </a:r>
          </a:p>
          <a:p>
            <a:pPr fontAlgn="t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Диана-              19 мая</a:t>
            </a:r>
          </a:p>
          <a:p>
            <a:pPr fontAlgn="t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Владимир -      6 сентября     </a:t>
            </a:r>
          </a:p>
          <a:p>
            <a:pPr fontAlgn="t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 Григорий –       8 декабря</a:t>
            </a:r>
          </a:p>
          <a:p>
            <a:pPr fontAlgn="t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 Лилия –                  27 января  </a:t>
            </a:r>
          </a:p>
          <a:p>
            <a:pPr fontAlgn="t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Александр -        11 января</a:t>
            </a:r>
          </a:p>
          <a:p>
            <a:pPr fontAlgn="t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Татьяна       -                      5 марта</a:t>
            </a:r>
          </a:p>
          <a:p>
            <a:pPr fontAlgn="t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Подласенко Надежда-  25 августа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F:\Фоны для презинтаций\436_nebo_solnce_oblaka_fon_1600x1200_(www.oboifon.ru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7984247" cy="5544616"/>
          </a:xfrm>
          <a:prstGeom prst="rect">
            <a:avLst/>
          </a:prstGeom>
          <a:noFill/>
        </p:spPr>
      </p:pic>
      <p:pic>
        <p:nvPicPr>
          <p:cNvPr id="7" name="Рисунок 6" descr="C:\Documents and Settings\начальник\Мои документы\Ульяна\Ульяна винкс\J0099178.WM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-2624446" y="3352637"/>
            <a:ext cx="5940425" cy="332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Documents and Settings\начальник\Мои документы\Ульяна\Ульяна винкс\J0099178.WM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60648"/>
            <a:ext cx="655272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Documents and Settings\начальник\Мои документы\Ульяна\Ульяна винкс\J0099178.WM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738057" y="3271056"/>
            <a:ext cx="5940425" cy="351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Documents and Settings\начальник\Мои документы\Ульяна\Ульяна винкс\J0099178.WM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6237312"/>
            <a:ext cx="5940425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2916238" y="2492896"/>
            <a:ext cx="3313112" cy="1202804"/>
          </a:xfrm>
          <a:prstGeom prst="ellipse">
            <a:avLst/>
          </a:prstGeom>
          <a:solidFill>
            <a:srgbClr val="FF6600">
              <a:alpha val="25098"/>
            </a:srgbClr>
          </a:solidFill>
          <a:ln w="381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>
                <a:solidFill>
                  <a:srgbClr val="CC3300"/>
                </a:solidFill>
              </a:rPr>
              <a:t>Модель </a:t>
            </a:r>
          </a:p>
          <a:p>
            <a:pPr algn="ctr"/>
            <a:r>
              <a:rPr lang="ru-RU" sz="2000" b="1" dirty="0">
                <a:solidFill>
                  <a:srgbClr val="CC3300"/>
                </a:solidFill>
              </a:rPr>
              <a:t>личности выпускника</a:t>
            </a: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4427984" y="4653136"/>
            <a:ext cx="3744416" cy="1477328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Овладеть основами семейных,</a:t>
            </a:r>
          </a:p>
          <a:p>
            <a:pPr algn="ctr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социальных, общественных</a:t>
            </a:r>
          </a:p>
          <a:p>
            <a:pPr algn="ctr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отношений, минимальными</a:t>
            </a:r>
          </a:p>
          <a:p>
            <a:pPr algn="ctr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навыками, необходимыми</a:t>
            </a:r>
          </a:p>
          <a:p>
            <a:pPr algn="ctr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для жизни</a:t>
            </a: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84168" y="3861048"/>
            <a:ext cx="2448272" cy="646331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Быть здоровым,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стремиться к ЗОЖ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12160" y="2276872"/>
            <a:ext cx="2592288" cy="1477328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Социально – активная личность. Человек,  приносящий пользу обществу.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004048" y="548680"/>
            <a:ext cx="3528392" cy="1200329"/>
          </a:xfrm>
          <a:prstGeom prst="rect">
            <a:avLst/>
          </a:prstGeom>
          <a:ln>
            <a:solidFill>
              <a:srgbClr val="B7597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Стремиться формировать </a:t>
            </a:r>
          </a:p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свою среду, свои действия </a:t>
            </a:r>
          </a:p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по эстетическим, этическим, </a:t>
            </a:r>
          </a:p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культурным критериям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Прямоугольник с одним скругленным углом 16"/>
          <p:cNvSpPr/>
          <p:nvPr/>
        </p:nvSpPr>
        <p:spPr>
          <a:xfrm>
            <a:off x="539553" y="692696"/>
            <a:ext cx="2952328" cy="1512168"/>
          </a:xfrm>
          <a:prstGeom prst="round1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B75978"/>
                </a:solidFill>
              </a:rPr>
              <a:t>Патриот, гражданин, </a:t>
            </a:r>
          </a:p>
          <a:p>
            <a:pPr algn="ctr"/>
            <a:r>
              <a:rPr lang="ru-RU" b="1" i="1" dirty="0" smtClean="0">
                <a:solidFill>
                  <a:srgbClr val="B75978"/>
                </a:solidFill>
              </a:rPr>
              <a:t>Любящий свою  Родину </a:t>
            </a:r>
          </a:p>
          <a:p>
            <a:pPr algn="ctr"/>
            <a:r>
              <a:rPr lang="ru-RU" b="1" i="1" dirty="0" smtClean="0">
                <a:solidFill>
                  <a:srgbClr val="B75978"/>
                </a:solidFill>
              </a:rPr>
              <a:t>(начинается от любви к дому, родителям,</a:t>
            </a:r>
          </a:p>
          <a:p>
            <a:pPr algn="ctr"/>
            <a:r>
              <a:rPr lang="ru-RU" b="1" i="1" dirty="0" smtClean="0">
                <a:solidFill>
                  <a:srgbClr val="B75978"/>
                </a:solidFill>
              </a:rPr>
              <a:t>школе, краю)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67544" y="2348880"/>
            <a:ext cx="2664296" cy="1200329"/>
          </a:xfrm>
          <a:prstGeom prst="rect">
            <a:avLst/>
          </a:prstGeom>
          <a:ln>
            <a:solidFill>
              <a:srgbClr val="6633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Быть образованным,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творческим, уметь реализовывать свои склонности, интересы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39552" y="3861049"/>
            <a:ext cx="2808312" cy="1200329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Быть способным </a:t>
            </a:r>
          </a:p>
          <a:p>
            <a:pPr algn="ctr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адаптироваться в окружающем мире</a:t>
            </a: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b="1" i="1" dirty="0" smtClean="0">
              <a:solidFill>
                <a:schemeClr val="hlink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9552" y="5085184"/>
            <a:ext cx="2952328" cy="1200329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B75978"/>
                </a:solidFill>
              </a:rPr>
              <a:t>Уметь эффективно трудиться и</a:t>
            </a:r>
          </a:p>
          <a:p>
            <a:pPr algn="ctr"/>
            <a:r>
              <a:rPr lang="ru-RU" b="1" i="1" dirty="0" smtClean="0">
                <a:solidFill>
                  <a:srgbClr val="B75978"/>
                </a:solidFill>
              </a:rPr>
              <a:t>организовать свой досуг</a:t>
            </a:r>
            <a:endParaRPr lang="ru-RU" b="1" i="1" dirty="0">
              <a:solidFill>
                <a:srgbClr val="B75978"/>
              </a:solidFill>
            </a:endParaRPr>
          </a:p>
        </p:txBody>
      </p:sp>
      <p:pic>
        <p:nvPicPr>
          <p:cNvPr id="15" name="Рисунок 14" descr="C:\Documents and Settings\начальник\Мои документы\Ульяна\Ульяна винкс\SO00483_.WM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5949280"/>
            <a:ext cx="1008112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C:\Documents and Settings\начальник\Мои документы\Ульяна\Ульяна винкс\SY01563_.WM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1412776"/>
            <a:ext cx="1296144" cy="96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C:\Documents and Settings\начальник\Мои документы\Ульяна\Ульяна винкс\SO00483_.WM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367003">
            <a:off x="8137772" y="-53841"/>
            <a:ext cx="792088" cy="932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C:\Documents and Settings\начальник\Мои документы\Ульяна\Ульяна винкс\SL01395_.WM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4509120"/>
            <a:ext cx="9525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 descr="C:\Documents and Settings\начальник\Мои документы\Ульяна\Ульяна винкс\J0153516.WM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9086307">
            <a:off x="7330620" y="5738822"/>
            <a:ext cx="1218038" cy="79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Line 256"/>
          <p:cNvSpPr>
            <a:spLocks noChangeShapeType="1"/>
          </p:cNvSpPr>
          <p:nvPr/>
        </p:nvSpPr>
        <p:spPr bwMode="auto">
          <a:xfrm flipV="1">
            <a:off x="2915816" y="3284984"/>
            <a:ext cx="360040" cy="36004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" name="Line 256"/>
          <p:cNvSpPr>
            <a:spLocks noChangeShapeType="1"/>
          </p:cNvSpPr>
          <p:nvPr/>
        </p:nvSpPr>
        <p:spPr bwMode="auto">
          <a:xfrm>
            <a:off x="3203848" y="2132856"/>
            <a:ext cx="576064" cy="576064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" name="Line 256"/>
          <p:cNvSpPr>
            <a:spLocks noChangeShapeType="1"/>
          </p:cNvSpPr>
          <p:nvPr/>
        </p:nvSpPr>
        <p:spPr bwMode="auto">
          <a:xfrm flipV="1">
            <a:off x="3275856" y="3573016"/>
            <a:ext cx="504056" cy="576064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9" name="Line 256"/>
          <p:cNvSpPr>
            <a:spLocks noChangeShapeType="1"/>
          </p:cNvSpPr>
          <p:nvPr/>
        </p:nvSpPr>
        <p:spPr bwMode="auto">
          <a:xfrm flipV="1">
            <a:off x="3347864" y="3573016"/>
            <a:ext cx="1296144" cy="1584176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" name="Line 256"/>
          <p:cNvSpPr>
            <a:spLocks noChangeShapeType="1"/>
          </p:cNvSpPr>
          <p:nvPr/>
        </p:nvSpPr>
        <p:spPr bwMode="auto">
          <a:xfrm flipH="1">
            <a:off x="4932040" y="764704"/>
            <a:ext cx="360040" cy="1872208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" name="Line 256"/>
          <p:cNvSpPr>
            <a:spLocks noChangeShapeType="1"/>
          </p:cNvSpPr>
          <p:nvPr/>
        </p:nvSpPr>
        <p:spPr bwMode="auto">
          <a:xfrm flipH="1" flipV="1">
            <a:off x="5364088" y="3429000"/>
            <a:ext cx="1080120" cy="576064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" name="Line 256"/>
          <p:cNvSpPr>
            <a:spLocks noChangeShapeType="1"/>
          </p:cNvSpPr>
          <p:nvPr/>
        </p:nvSpPr>
        <p:spPr bwMode="auto">
          <a:xfrm flipV="1">
            <a:off x="4716016" y="3573016"/>
            <a:ext cx="288032" cy="1296144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4" name="Line 256"/>
          <p:cNvSpPr>
            <a:spLocks noChangeShapeType="1"/>
          </p:cNvSpPr>
          <p:nvPr/>
        </p:nvSpPr>
        <p:spPr bwMode="auto">
          <a:xfrm flipH="1">
            <a:off x="5436096" y="2348880"/>
            <a:ext cx="792088" cy="36004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35" name="Рисунок 34" descr="C:\Documents and Settings\начальник\Мои документы\Ульяна\Ульяна винкс\SO00483_.WM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462777">
            <a:off x="174387" y="7419"/>
            <a:ext cx="734446" cy="831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ome\Downloads\i (97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000108"/>
            <a:ext cx="2047876" cy="1428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C:\Users\Home\Downloads\i (8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428604"/>
            <a:ext cx="1571636" cy="1714512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9" y="1643051"/>
            <a:ext cx="4038600" cy="4783313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Запомни, чисто не  там , где метут, а  там, где  не сорят!</a:t>
            </a:r>
          </a:p>
          <a:p>
            <a:pPr>
              <a:buNone/>
            </a:pPr>
            <a:r>
              <a:rPr lang="ru-RU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Большая просьба:</a:t>
            </a:r>
          </a:p>
          <a:p>
            <a:pPr>
              <a:buNone/>
            </a:pPr>
            <a:r>
              <a:rPr lang="ru-RU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Уважайте  свой  и чужой  труд!</a:t>
            </a:r>
          </a:p>
          <a:p>
            <a:pPr>
              <a:buNone/>
            </a:pPr>
            <a:r>
              <a:rPr lang="ru-RU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Следи за своей речью, не бери чужого! </a:t>
            </a:r>
          </a:p>
          <a:p>
            <a:pPr>
              <a:buNone/>
            </a:pPr>
            <a:r>
              <a:rPr lang="ru-RU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уважая других, уважаешь себя!</a:t>
            </a:r>
            <a:endParaRPr lang="ru-RU" sz="2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5" descr="C:\Users\Home\Downloads\R-EtZRchZF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2928934"/>
            <a:ext cx="3012364" cy="3205160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57158" y="428604"/>
            <a:ext cx="6357983" cy="1347047"/>
          </a:xfrm>
          <a:ln>
            <a:noFill/>
          </a:ln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5400" b="1" dirty="0" smtClean="0">
                <a:ln w="11430"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Простые советы на каждый день                  </a:t>
            </a:r>
            <a:endParaRPr lang="ru-RU" b="1" dirty="0">
              <a:ln w="11430">
                <a:noFill/>
              </a:ln>
              <a:solidFill>
                <a:schemeClr val="accent3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" name="Picture 3" descr="C:\Users\Home\Desktop\Мои документы\Мои рисунки\Перо-свиток_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5500702"/>
            <a:ext cx="2146058" cy="11044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6336704" cy="1143000"/>
          </a:xfrm>
          <a:noFill/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 мы – 9 «Б»</a:t>
            </a:r>
            <a:endParaRPr lang="ru-RU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 descr="C:\Users\Home\Desktop\Мои документы\Мои рисунки\Перо-свиток_3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5429264"/>
            <a:ext cx="2146058" cy="1104423"/>
          </a:xfrm>
          <a:prstGeom prst="rect">
            <a:avLst/>
          </a:prstGeom>
          <a:noFill/>
        </p:spPr>
      </p:pic>
      <p:pic>
        <p:nvPicPr>
          <p:cNvPr id="1026" name="Picture 2" descr="F:\картинки\рамка бабочк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510" y="1124744"/>
            <a:ext cx="8806978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Documents and Settings\начальник\Мои документы\Ульяна\Ульяна винкс\SO00483_.WM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005064"/>
            <a:ext cx="93610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</TotalTime>
  <Words>624</Words>
  <Application>Microsoft Office PowerPoint</Application>
  <PresentationFormat>Экран (4:3)</PresentationFormat>
  <Paragraphs>161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Справедливость</vt:lpstr>
      <vt:lpstr>Презентация PowerPoint</vt:lpstr>
      <vt:lpstr>График дежурства</vt:lpstr>
      <vt:lpstr>Список  9 «Б» класса </vt:lpstr>
      <vt:lpstr>Презентация PowerPoint</vt:lpstr>
      <vt:lpstr>Презентация PowerPoint</vt:lpstr>
      <vt:lpstr>Презентация PowerPoint</vt:lpstr>
      <vt:lpstr>Презентация PowerPoint</vt:lpstr>
      <vt:lpstr>На пороге взрослой жизни</vt:lpstr>
      <vt:lpstr>Поздравляем! </vt:lpstr>
      <vt:lpstr>Презентация PowerPoint</vt:lpstr>
      <vt:lpstr>Простые советы на каждый день                  </vt:lpstr>
      <vt:lpstr>Это  мы – 9 «Б»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User</cp:lastModifiedBy>
  <cp:revision>39</cp:revision>
  <dcterms:created xsi:type="dcterms:W3CDTF">2014-09-14T07:27:49Z</dcterms:created>
  <dcterms:modified xsi:type="dcterms:W3CDTF">2017-03-09T18:34:21Z</dcterms:modified>
</cp:coreProperties>
</file>