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69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5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52645-6C58-4C4D-BA6B-7A41819422C6}" type="datetimeFigureOut">
              <a:rPr lang="ru-RU" smtClean="0"/>
              <a:t>10.03.2017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69BCF-054A-4BC6-9B63-669EC912E223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52645-6C58-4C4D-BA6B-7A41819422C6}" type="datetimeFigureOut">
              <a:rPr lang="ru-RU" smtClean="0"/>
              <a:t>10.03.2017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69BCF-054A-4BC6-9B63-669EC912E223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52645-6C58-4C4D-BA6B-7A41819422C6}" type="datetimeFigureOut">
              <a:rPr lang="ru-RU" smtClean="0"/>
              <a:t>10.03.2017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69BCF-054A-4BC6-9B63-669EC912E22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52645-6C58-4C4D-BA6B-7A41819422C6}" type="datetimeFigureOut">
              <a:rPr lang="ru-RU" smtClean="0"/>
              <a:t>10.03.2017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69BCF-054A-4BC6-9B63-669EC912E223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52645-6C58-4C4D-BA6B-7A41819422C6}" type="datetimeFigureOut">
              <a:rPr lang="ru-RU" smtClean="0"/>
              <a:t>10.03.2017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69BCF-054A-4BC6-9B63-669EC912E223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52645-6C58-4C4D-BA6B-7A41819422C6}" type="datetimeFigureOut">
              <a:rPr lang="ru-RU" smtClean="0"/>
              <a:t>10.03.2017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69BCF-054A-4BC6-9B63-669EC912E22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52645-6C58-4C4D-BA6B-7A41819422C6}" type="datetimeFigureOut">
              <a:rPr lang="ru-RU" smtClean="0"/>
              <a:t>10.03.2017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69BCF-054A-4BC6-9B63-669EC912E22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52645-6C58-4C4D-BA6B-7A41819422C6}" type="datetimeFigureOut">
              <a:rPr lang="ru-RU" smtClean="0"/>
              <a:t>10.03.2017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69BCF-054A-4BC6-9B63-669EC912E22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52645-6C58-4C4D-BA6B-7A41819422C6}" type="datetimeFigureOut">
              <a:rPr lang="ru-RU" smtClean="0"/>
              <a:t>10.03.2017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69BCF-054A-4BC6-9B63-669EC912E223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52645-6C58-4C4D-BA6B-7A41819422C6}" type="datetimeFigureOut">
              <a:rPr lang="ru-RU" smtClean="0"/>
              <a:t>10.03.2017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69BCF-054A-4BC6-9B63-669EC912E22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52645-6C58-4C4D-BA6B-7A41819422C6}" type="datetimeFigureOut">
              <a:rPr lang="ru-RU" smtClean="0"/>
              <a:t>10.03.2017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69BCF-054A-4BC6-9B63-669EC912E22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1852645-6C58-4C4D-BA6B-7A41819422C6}" type="datetimeFigureOut">
              <a:rPr lang="ru-RU" smtClean="0"/>
              <a:t>10.03.2017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7269BCF-054A-4BC6-9B63-669EC912E223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eoples.ru/medicine/pediatrics/layla_denmark/" TargetMode="External"/><Relationship Id="rId2" Type="http://schemas.openxmlformats.org/officeDocument/2006/relationships/hyperlink" Target="http://www.psy-expert.ru/index/0-694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alt.kp.ru/daily/26110/3006080/" TargetMode="External"/><Relationship Id="rId5" Type="http://schemas.openxmlformats.org/officeDocument/2006/relationships/hyperlink" Target="http://fb.ru/article/236780/velikie-jenschinyi-uchenyie-i-ih-otkryitiya-foto" TargetMode="External"/><Relationship Id="rId4" Type="http://schemas.openxmlformats.org/officeDocument/2006/relationships/hyperlink" Target="https://ru.wikipedia.org/wiki/&#1041;&#1101;&#1088;&#1088;&#1080;,_&#1044;&#1078;&#1077;&#1081;&#1084;&#1089;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1171" y="4149080"/>
            <a:ext cx="1708373" cy="12721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3528" y="188640"/>
            <a:ext cx="8640960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</a:rPr>
              <a:t>ГОКУ АО «Общеобразовательная школа при учреждениях исполнения наказания»</a:t>
            </a:r>
            <a:endParaRPr lang="ru-RU" sz="1400" b="1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979712" y="1628800"/>
            <a:ext cx="5976664" cy="214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5400" b="1" dirty="0">
                <a:ln w="9525" cap="flat" cmpd="sng" algn="ctr">
                  <a:solidFill>
                    <a:srgbClr val="FEFEFE"/>
                  </a:solidFill>
                  <a:prstDash val="solid"/>
                  <a:round/>
                </a:ln>
                <a:solidFill>
                  <a:srgbClr val="9BBB59"/>
                </a:solidFill>
                <a:effectLst>
                  <a:outerShdw blurRad="50000" dist="50800" dir="7500000" algn="tl">
                    <a:srgbClr val="000000">
                      <a:alpha val="35000"/>
                    </a:srgbClr>
                  </a:outerShdw>
                </a:effectLst>
                <a:ea typeface="Calibri"/>
                <a:cs typeface="Times New Roman"/>
              </a:rPr>
              <a:t>У</a:t>
            </a:r>
            <a:r>
              <a:rPr lang="ru-RU" sz="5400" b="1" dirty="0">
                <a:ln w="9525" cap="flat" cmpd="sng" algn="ctr">
                  <a:solidFill>
                    <a:srgbClr val="FEFEFE"/>
                  </a:solidFill>
                  <a:prstDash val="solid"/>
                  <a:round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alpha val="35000"/>
                    </a:srgbClr>
                  </a:outerShdw>
                </a:effectLst>
                <a:ea typeface="Calibri"/>
                <a:cs typeface="Times New Roman"/>
              </a:rPr>
              <a:t>Д</a:t>
            </a:r>
            <a:r>
              <a:rPr lang="ru-RU" sz="5400" b="1" dirty="0">
                <a:ln w="9525" cap="flat" cmpd="sng" algn="ctr">
                  <a:solidFill>
                    <a:srgbClr val="FEFEFE"/>
                  </a:solidFill>
                  <a:prstDash val="solid"/>
                  <a:round/>
                </a:ln>
                <a:solidFill>
                  <a:srgbClr val="FFFF00"/>
                </a:solidFill>
                <a:effectLst>
                  <a:outerShdw blurRad="50000" dist="50800" dir="7500000" algn="tl">
                    <a:srgbClr val="000000">
                      <a:alpha val="35000"/>
                    </a:srgbClr>
                  </a:outerShdw>
                </a:effectLst>
                <a:ea typeface="Calibri"/>
                <a:cs typeface="Times New Roman"/>
              </a:rPr>
              <a:t>И</a:t>
            </a:r>
            <a:r>
              <a:rPr lang="ru-RU" sz="5400" b="1" dirty="0">
                <a:ln w="9525" cap="flat" cmpd="sng" algn="ctr">
                  <a:solidFill>
                    <a:srgbClr val="FEFEFE"/>
                  </a:solidFill>
                  <a:prstDash val="solid"/>
                  <a:round/>
                </a:ln>
                <a:solidFill>
                  <a:srgbClr val="0070C0"/>
                </a:solidFill>
                <a:effectLst>
                  <a:outerShdw blurRad="50000" dist="50800" dir="7500000" algn="tl">
                    <a:srgbClr val="000000">
                      <a:alpha val="35000"/>
                    </a:srgbClr>
                  </a:outerShdw>
                </a:effectLst>
                <a:ea typeface="Calibri"/>
                <a:cs typeface="Times New Roman"/>
              </a:rPr>
              <a:t>В</a:t>
            </a:r>
            <a:r>
              <a:rPr lang="ru-RU" sz="5400" b="1" dirty="0">
                <a:ln w="9525" cap="flat" cmpd="sng" algn="ctr">
                  <a:solidFill>
                    <a:srgbClr val="FEFEFE"/>
                  </a:solidFill>
                  <a:prstDash val="solid"/>
                  <a:round/>
                </a:ln>
                <a:solidFill>
                  <a:srgbClr val="31859C"/>
                </a:solidFill>
                <a:effectLst>
                  <a:outerShdw blurRad="50000" dist="50800" dir="7500000" algn="tl">
                    <a:srgbClr val="000000">
                      <a:alpha val="35000"/>
                    </a:srgbClr>
                  </a:outerShdw>
                </a:effectLst>
                <a:ea typeface="Calibri"/>
                <a:cs typeface="Times New Roman"/>
              </a:rPr>
              <a:t>И</a:t>
            </a:r>
            <a:r>
              <a:rPr lang="ru-RU" sz="5400" b="1" dirty="0">
                <a:ln w="9525" cap="flat" cmpd="sng" algn="ctr">
                  <a:solidFill>
                    <a:srgbClr val="FEFEFE"/>
                  </a:solidFill>
                  <a:prstDash val="solid"/>
                  <a:round/>
                </a:ln>
                <a:solidFill>
                  <a:srgbClr val="984807"/>
                </a:solidFill>
                <a:effectLst>
                  <a:outerShdw blurRad="50000" dist="50800" dir="7500000" algn="tl">
                    <a:srgbClr val="000000">
                      <a:alpha val="35000"/>
                    </a:srgbClr>
                  </a:outerShdw>
                </a:effectLst>
                <a:ea typeface="Calibri"/>
                <a:cs typeface="Times New Roman"/>
              </a:rPr>
              <a:t>Т</a:t>
            </a:r>
            <a:r>
              <a:rPr lang="ru-RU" sz="5400" b="1" dirty="0">
                <a:ln w="9525" cap="flat" cmpd="sng" algn="ctr">
                  <a:solidFill>
                    <a:srgbClr val="FEFEFE"/>
                  </a:solidFill>
                  <a:prstDash val="solid"/>
                  <a:round/>
                </a:ln>
                <a:solidFill>
                  <a:srgbClr val="604A7B"/>
                </a:solidFill>
                <a:effectLst>
                  <a:outerShdw blurRad="50000" dist="50800" dir="7500000" algn="tl">
                    <a:srgbClr val="000000">
                      <a:alpha val="35000"/>
                    </a:srgbClr>
                  </a:outerShdw>
                </a:effectLst>
                <a:ea typeface="Calibri"/>
                <a:cs typeface="Times New Roman"/>
              </a:rPr>
              <a:t>Е</a:t>
            </a:r>
            <a:r>
              <a:rPr lang="ru-RU" sz="5400" b="1" dirty="0">
                <a:ln w="9525" cap="flat" cmpd="sng" algn="ctr">
                  <a:solidFill>
                    <a:srgbClr val="FEFEFE"/>
                  </a:solidFill>
                  <a:prstDash val="solid"/>
                  <a:round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alpha val="35000"/>
                    </a:srgbClr>
                  </a:outerShdw>
                </a:effectLst>
                <a:ea typeface="Calibri"/>
                <a:cs typeface="Times New Roman"/>
              </a:rPr>
              <a:t>Л</a:t>
            </a:r>
            <a:r>
              <a:rPr lang="ru-RU" sz="5400" b="1" dirty="0">
                <a:ln w="9525" cap="flat" cmpd="sng" algn="ctr">
                  <a:solidFill>
                    <a:srgbClr val="FEFEFE"/>
                  </a:solidFill>
                  <a:prstDash val="solid"/>
                  <a:round/>
                </a:ln>
                <a:solidFill>
                  <a:srgbClr val="4F6228"/>
                </a:solidFill>
                <a:effectLst>
                  <a:outerShdw blurRad="50000" dist="50800" dir="7500000" algn="tl">
                    <a:srgbClr val="000000">
                      <a:alpha val="35000"/>
                    </a:srgbClr>
                  </a:outerShdw>
                </a:effectLst>
                <a:ea typeface="Calibri"/>
                <a:cs typeface="Times New Roman"/>
              </a:rPr>
              <a:t>Ь</a:t>
            </a:r>
            <a:r>
              <a:rPr lang="ru-RU" sz="5400" b="1" dirty="0">
                <a:ln w="9525" cap="flat" cmpd="sng" algn="ctr">
                  <a:solidFill>
                    <a:srgbClr val="FEFEFE"/>
                  </a:solidFill>
                  <a:prstDash val="solid"/>
                  <a:round/>
                </a:ln>
                <a:solidFill>
                  <a:srgbClr val="00B0F0"/>
                </a:solidFill>
                <a:effectLst>
                  <a:outerShdw blurRad="50000" dist="50800" dir="7500000" algn="tl">
                    <a:srgbClr val="000000">
                      <a:alpha val="35000"/>
                    </a:srgbClr>
                  </a:outerShdw>
                </a:effectLst>
                <a:ea typeface="Calibri"/>
                <a:cs typeface="Times New Roman"/>
              </a:rPr>
              <a:t>Н</a:t>
            </a:r>
            <a:r>
              <a:rPr lang="ru-RU" sz="5400" b="1" dirty="0">
                <a:ln w="9525" cap="flat" cmpd="sng" algn="ctr">
                  <a:solidFill>
                    <a:srgbClr val="FEFEFE"/>
                  </a:solidFill>
                  <a:prstDash val="solid"/>
                  <a:round/>
                </a:ln>
                <a:solidFill>
                  <a:srgbClr val="215968"/>
                </a:solidFill>
                <a:effectLst>
                  <a:outerShdw blurRad="50000" dist="50800" dir="7500000" algn="tl">
                    <a:srgbClr val="000000">
                      <a:alpha val="35000"/>
                    </a:srgbClr>
                  </a:outerShdw>
                </a:effectLst>
                <a:ea typeface="Calibri"/>
                <a:cs typeface="Times New Roman"/>
              </a:rPr>
              <a:t>Ы</a:t>
            </a:r>
            <a:r>
              <a:rPr lang="ru-RU" sz="5400" b="1" dirty="0">
                <a:ln w="9525" cap="flat" cmpd="sng" algn="ctr">
                  <a:solidFill>
                    <a:srgbClr val="FEFEFE"/>
                  </a:solidFill>
                  <a:prstDash val="solid"/>
                  <a:round/>
                </a:ln>
                <a:solidFill>
                  <a:srgbClr val="953735"/>
                </a:solidFill>
                <a:effectLst>
                  <a:outerShdw blurRad="50000" dist="50800" dir="7500000" algn="tl">
                    <a:srgbClr val="000000">
                      <a:alpha val="35000"/>
                    </a:srgbClr>
                  </a:outerShdw>
                </a:effectLst>
                <a:ea typeface="Calibri"/>
                <a:cs typeface="Times New Roman"/>
              </a:rPr>
              <a:t>Е</a:t>
            </a:r>
            <a:endParaRPr lang="ru-RU" sz="5400" dirty="0"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5400" b="1" dirty="0">
                <a:ln w="9525" cap="flat" cmpd="sng" algn="ctr">
                  <a:solidFill>
                    <a:srgbClr val="FEFEFE"/>
                  </a:solidFill>
                  <a:prstDash val="solid"/>
                  <a:round/>
                </a:ln>
                <a:solidFill>
                  <a:srgbClr val="C00000"/>
                </a:solidFill>
                <a:effectLst>
                  <a:outerShdw blurRad="50000" dist="50800" dir="7500000" algn="tl">
                    <a:srgbClr val="000000">
                      <a:alpha val="35000"/>
                    </a:srgbClr>
                  </a:outerShdw>
                </a:effectLst>
                <a:ea typeface="Calibri"/>
                <a:cs typeface="Times New Roman"/>
              </a:rPr>
              <a:t>ЖЕНЩИНЫ  МИРА</a:t>
            </a:r>
            <a:endParaRPr lang="ru-RU" sz="54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800" dirty="0">
                <a:ea typeface="Calibri"/>
                <a:cs typeface="Times New Roman"/>
              </a:rPr>
              <a:t> 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411760" y="6165304"/>
            <a:ext cx="6552728" cy="6926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Презентацию подготовила Г.Ф. Полещук,  </a:t>
            </a:r>
          </a:p>
          <a:p>
            <a:pPr algn="ctr"/>
            <a:r>
              <a:rPr lang="ru-RU" sz="1400" b="1" dirty="0" smtClean="0">
                <a:solidFill>
                  <a:srgbClr val="002060"/>
                </a:solidFill>
              </a:rPr>
              <a:t>г. Благовещенск</a:t>
            </a:r>
            <a:endParaRPr lang="ru-RU" sz="1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03538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55600"/>
            <a:ext cx="4608513" cy="6145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076056" y="1228733"/>
            <a:ext cx="3744416" cy="400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1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Барто</a:t>
            </a:r>
            <a:r>
              <a:rPr kumimoji="0" lang="ru-RU" sz="3600" b="1" i="1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/>
            </a:r>
            <a:br>
              <a:rPr kumimoji="0" lang="ru-RU" sz="3600" b="1" i="1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kumimoji="0" lang="ru-RU" sz="3600" b="1" i="1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Агния Львовна</a:t>
            </a:r>
            <a:br>
              <a:rPr kumimoji="0" lang="ru-RU" sz="3600" b="1" i="1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kumimoji="0" lang="ru-RU" sz="1800" b="1" i="1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(1906 – 1981г.г.)</a:t>
            </a:r>
            <a:r>
              <a:rPr kumimoji="0" lang="ru-RU" sz="3200" b="1" i="1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/>
            </a:r>
            <a:br>
              <a:rPr kumimoji="0" lang="ru-RU" sz="3200" b="1" i="1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kumimoji="0" lang="ru-RU" sz="2400" b="1" i="1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/>
            </a:r>
            <a:br>
              <a:rPr kumimoji="0" lang="ru-RU" sz="2400" b="1" i="1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kumimoji="0" lang="ru-RU" sz="2800" b="1" i="1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«Я дарила детям радость, а дети возвратили мне молодость.</a:t>
            </a:r>
            <a:br>
              <a:rPr kumimoji="0" lang="ru-RU" sz="2800" b="1" i="1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kumimoji="0" lang="ru-RU" sz="2800" b="1" i="1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Даже в 75 лет!»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2825955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539349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5084763" cy="6194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436096" y="746695"/>
            <a:ext cx="345638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i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Софья Васильевна Ковалевская </a:t>
            </a:r>
          </a:p>
          <a:p>
            <a:pPr lvl="0"/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(1850-1891г.г.)- русский математик, первая женщина член-корреспондент Петербургской Академии Наук. Основные труды Ковалевской по математическому анализу (дифференциальные уравнения и аналитические функции), механике (вращение твердого тела вокруг неподвижной точки) и астрономии (форма колец Сатурна). В аналитической теории дифференциальных уравнений с частными производными одна из теорем называется теоремой Коши-Ковалевской</a:t>
            </a:r>
            <a:r>
              <a:rPr lang="ru-RU" dirty="0">
                <a:solidFill>
                  <a:srgbClr val="333333"/>
                </a:solidFill>
                <a:latin typeface="Arial"/>
              </a:rPr>
              <a:t>.</a:t>
            </a:r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38756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3153" y="47615"/>
            <a:ext cx="4333875" cy="66784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3462" y="758026"/>
            <a:ext cx="4572000" cy="1138773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Первая женщина-космонавт</a:t>
            </a:r>
          </a:p>
          <a:p>
            <a:pPr lvl="0" algn="ctr"/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Валентина Владимировна Терешкова</a:t>
            </a:r>
            <a:endParaRPr lang="ru-RU" sz="24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01250" y="2348880"/>
            <a:ext cx="3816424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Свой космический полёт она совершила 16 июня 1963 года на космическом корабле Восток-6, он продолжался почти трое суток. </a:t>
            </a:r>
          </a:p>
          <a:p>
            <a:pPr lvl="0"/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день полёта она сказала родным, что уезжает на соревнования парашютистов, поэтому о полёте они узнали из новостей по радио.</a:t>
            </a:r>
          </a:p>
        </p:txBody>
      </p:sp>
    </p:spTree>
    <p:extLst>
      <p:ext uri="{BB962C8B-B14F-4D97-AF65-F5344CB8AC3E}">
        <p14:creationId xmlns:p14="http://schemas.microsoft.com/office/powerpoint/2010/main" val="12452487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20" y="116632"/>
            <a:ext cx="3402013" cy="421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42875"/>
            <a:ext cx="5230813" cy="3286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7149" y="4525296"/>
            <a:ext cx="2841625" cy="230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16889">
            <a:off x="3134000" y="2474000"/>
            <a:ext cx="4256087" cy="2682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5093442"/>
            <a:ext cx="2451100" cy="1719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955645"/>
            <a:ext cx="2663825" cy="1835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409918"/>
            <a:ext cx="3143006" cy="18495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780715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3758" y="116632"/>
            <a:ext cx="6419850" cy="3798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35191" y="4077072"/>
            <a:ext cx="885698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Марии Кюри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(1867–1934 гг.). Это первая женщина, дважды удостоенная Нобелевской премии, и единственный ученый в мире, получивший ее в двух разных областях. Она со своим супругом Пьером Кюри  выделила химический элемент полоний. Кроме того, именно им принадлежит открытие радиоактивности, за которую они и получили высшую награду в области физики.    </a:t>
            </a:r>
          </a:p>
          <a:p>
            <a:pPr lvl="0"/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Следующую награду, уже по химии, Мария Кюри заработала сама, после смерти мужа, продолжая упорный труд и выделив в чистом виде радий. </a:t>
            </a:r>
          </a:p>
          <a:p>
            <a:pPr lvl="0"/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Именно ей принадлежала идея использовать его в медицине для лечения рубцов и различных опухолей. Когда началась Первая мировая война, она впервые создала рентгеновские установки, которые можно было переносить. В честь супругов впоследствии назвали химический элемент кюри, а также единицу измерения радиоактивности Кюри. </a:t>
            </a: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24548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4163" y="213603"/>
            <a:ext cx="83529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pf_agora_sans_prolight_italic"/>
                <a:ea typeface="+mj-ea"/>
                <a:cs typeface="+mj-cs"/>
              </a:rPr>
              <a:t>МАТЬ ТЕРЕЗА – ПОКРОВИТЕЛЬНИЦА БЕДНЫХ И СТРАДАЮЩИХ</a:t>
            </a:r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08720"/>
            <a:ext cx="4329113" cy="283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07" y="4005064"/>
            <a:ext cx="2262187" cy="2352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1767" y="4005064"/>
            <a:ext cx="1974850" cy="236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640627" y="945536"/>
            <a:ext cx="4323861" cy="55969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  <a:spcAft>
                <a:spcPts val="300"/>
              </a:spcAft>
              <a:buClr>
                <a:srgbClr val="F14124">
                  <a:lumMod val="75000"/>
                </a:srgbClr>
              </a:buClr>
              <a:buSzPct val="130000"/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спросить любого человека, кого он считает иконой милосердия и любви к ближнему, то в большинстве случаев прозвучит имя Матери Терезы. Эта женщина действительно сделала очень многое в борьбе за счастье и здоровье бедных и обездоленных, за что была удостоена многочисленных наград, включая Нобелевскую премию мира, а также причислена Католической церковью к лику блаженных.</a:t>
            </a:r>
          </a:p>
          <a:p>
            <a:pPr lvl="0">
              <a:spcBef>
                <a:spcPct val="20000"/>
              </a:spcBef>
              <a:spcAft>
                <a:spcPts val="300"/>
              </a:spcAft>
              <a:buClr>
                <a:srgbClr val="F14124">
                  <a:lumMod val="75000"/>
                </a:srgbClr>
              </a:buClr>
              <a:buSzPct val="130000"/>
            </a:pPr>
            <a:r>
              <a:rPr lang="ru-RU" sz="1600" dirty="0">
                <a:solidFill>
                  <a:srgbClr val="21274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Родилась Мать Тереза в 1910 году в македонском городе Скопье в семье албанцев. С детства будущая монахиня, носившая в миру имя Агнес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Гонджа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Бояджиу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проявляла доброту и участие к ближним, мечтая посвятить этому свою жизнь. Именно поэтому в 18 лет Агнес направилась в Ирландию, где вступила в монашеский орден «Ирландские сестры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Лорето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 Через три года Агнес постриглась в монахини и приняла имя Тереза в честь одноименной монахини, известной своей добротой и милосердием.</a:t>
            </a:r>
            <a:r>
              <a:rPr lang="ru-RU" sz="1600" dirty="0">
                <a:solidFill>
                  <a:srgbClr val="21274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dirty="0">
              <a:solidFill>
                <a:srgbClr val="21274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16445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404664"/>
            <a:ext cx="3633787" cy="5761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512" y="26619"/>
            <a:ext cx="5112568" cy="7263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0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rgbClr val="0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Вскоре орден направил Мать Терезу служить в Калькутту (Индия), где она в течение 20 лет преподавала в женской школе Святой Марии. За свою преданность Мать Тереза в 1946 году получила от ордена разрешение помогать бедным и обездоленным Калькутты, а еще через 2 года монахиня организовала и возглавила общину монашескую конгрегацию «Сестры Миссионерки Любви», целью которой было создание школ, больниц и приютов для бедных и тяжелобольных людей, причем не зависимо от их веры и национальности.</a:t>
            </a:r>
            <a:br>
              <a:rPr lang="ru-RU" sz="1600" dirty="0">
                <a:solidFill>
                  <a:srgbClr val="0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0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Благодаря своему таланту убеждения и покорности Мать Тереза смогла привлекать богатых людей к помощи бедным, и в 1965 году ее миссионерская деятельность вышла за пределы Индии. В настоящее время ее община имеет 400 отделений в 111 странах мира и 700 домов милосердия в 120 странах. Чаще всего ее миссии действуют в местах стихийных бедствия и экономически бедных странах.</a:t>
            </a:r>
            <a:br>
              <a:rPr lang="ru-RU" sz="1600" dirty="0">
                <a:solidFill>
                  <a:srgbClr val="0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0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Мать Тереза часто лично участвовала в миссионерских походах, из-за чего нередко заболевала тяжелыми инфекционными заболеваниями и имела серьезные проблемы с сердцем.</a:t>
            </a:r>
            <a:br>
              <a:rPr lang="ru-RU" sz="1600" dirty="0">
                <a:solidFill>
                  <a:srgbClr val="0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0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Мать Тереза была причислена к лику блаженных и стала самой милосердной и доброй женщиной мира. Умерла Мать Тереза в 1997 году после ряда заболеваний.</a:t>
            </a:r>
            <a:br>
              <a:rPr lang="ru-RU" sz="1600" dirty="0">
                <a:solidFill>
                  <a:srgbClr val="0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ru-RU" sz="1600" b="1" cap="all" dirty="0">
                <a:solidFill>
                  <a:srgbClr val="0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/>
            </a:r>
            <a:br>
              <a:rPr lang="ru-RU" sz="1600" b="1" cap="all" dirty="0">
                <a:solidFill>
                  <a:srgbClr val="0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303252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7536" y="485816"/>
            <a:ext cx="4055640" cy="55354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95536" y="480604"/>
            <a:ext cx="4572000" cy="590931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b="1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Ермольева</a:t>
            </a:r>
            <a:r>
              <a:rPr lang="ru-RU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Зинаида Виссарионовна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(1898–1974 г.) – выдающийся микробиолог и эпидемиолог. Именно она создала антибиотики – лекарства, без которых невозможно представить современную медицину. Удивительно, но для того, чтобы сделать свое научное открытие, 24-летняя девушка заразила себя смертельной болезнью – холерой. Зная о том, что если не удастся найти лекарство, то ее дни будут сочтены, она все-таки смогла вылечить себя. Намного позже, спустя 20 лет, во время войны, эта уже немолодая женщина, крупный ученый, спасла от эпидемии холеры осажденный Сталинград. Будучи награжденной орденом Ленина, а затем и Сталинской премией, она вложила все полученное вознаграждение в самолет. Вскоре по небу уже летал истребитель, который носил имя этой удивительной женщины. 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50791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5496"/>
            <a:ext cx="4584700" cy="3876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692204" y="195435"/>
            <a:ext cx="4344292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Джеймс Бэрри (Маргарет Энн </a:t>
            </a:r>
            <a:r>
              <a:rPr lang="ru-RU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Балкли</a:t>
            </a:r>
            <a:r>
              <a:rPr lang="ru-RU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pPr lvl="0"/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 июля исполняется 152 года со дня смерти первой в мире женщины-хирурга англичанки Маргарет Энн </a:t>
            </a:r>
            <a:r>
              <a:rPr lang="ru-RU" sz="1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Балкли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скрывающейся за мужским именем Джеймс Бэрри.</a:t>
            </a:r>
          </a:p>
          <a:p>
            <a:pPr lvl="0"/>
            <a:r>
              <a:rPr lang="ru-RU" sz="1600" dirty="0">
                <a:solidFill>
                  <a:srgbClr val="565D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600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самой Маргарет остались очень скудные сведения. Как предполагают биографы, родилась она в 1792-1795 годах. Девушка была не по годам умна, но приличное образование девушке из приличной семьи получать было неприлично. Вот такой каламбур. Поэтому с помощью родственников Маргарет «превратилась» в Джеймса и отправилась на медицинский факультет в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Эдинбургский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Университет. Знакомым и друзьям объяснили, что  Маргарет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 матерью отправились в 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07504" y="4149080"/>
            <a:ext cx="892899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путешествие по миру. В это время девушка под именем Джеймс Бери училась врачеванию. Окончила университет и вернулась в Лондон. Здесь Маргарет-Джеймс успешно выдержала экзамены Английского Королевского Хирургического Колледжа. Но и на этом отважная женщина не остановилась. Она поступила на службу в армию и отправилась в Южную Африку, где трудилась на посту медицинского инспектора колонии в Кейптауне. Все это время она была практикующим хирургом, и стала одним из первых врачей, сделавших кесарево сечение, чем спала жизни младенцу и его матери.</a:t>
            </a:r>
          </a:p>
          <a:p>
            <a:pPr lvl="0"/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Удивительно, но свою тайну Маргарет сумела сохранить вплоть до смерти. Умерла Маргарет Энн 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Балкли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25 июля 1865 года в Лондоне.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66923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21" y="1351746"/>
            <a:ext cx="4475163" cy="4090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586283" y="449739"/>
            <a:ext cx="4420259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Лейла </a:t>
            </a:r>
            <a:r>
              <a:rPr lang="ru-RU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Денмарк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(1898-2012 гг.)</a:t>
            </a:r>
          </a:p>
          <a:p>
            <a:pPr lvl="0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Врач, которая практиковала дольше всех в жизни. Начав работать врачом-педиатром в 1931 году, женщина перестала принимать пациентов лишь в 103 года! В 2001 году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Денмарк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получила официальное признание Книги рекордов Гиннесса как самый старый практикующий врач. На момент смерти она являлась одним из пяти самых старых жителей Земли.</a:t>
            </a:r>
          </a:p>
          <a:p>
            <a:pPr lvl="0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Врачебной практикой доктор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Денмарк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всегда занималась у себя дома или в собственной приемной. Она могла принять пациента почти в любое время суток. В 1935 году врач получила премию «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Fisher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Award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за работу, проделанную в сфере диагностики, лечения и вакцинации против коклюша.</a:t>
            </a:r>
          </a:p>
          <a:p>
            <a:pPr lvl="0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жизни Лейла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Денмарк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ушла не так давно - в 2012 году на 114-ом году жизни.</a:t>
            </a:r>
          </a:p>
          <a:p>
            <a:pPr lvl="0"/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73470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272" y="839096"/>
            <a:ext cx="4681537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339752" y="190381"/>
            <a:ext cx="561662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Наталья Бехтерева (1924-2008 гг.)</a:t>
            </a:r>
          </a:p>
          <a:p>
            <a:pPr lvl="0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932040" y="685565"/>
            <a:ext cx="396044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Наталья Петровна окончила 1-й Ленинградский медицинский институт им. И. П. Павлова,  аспирантуру Института физиологии ЦНС АМН СССР.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Исследовала головной мозг человека в норме и патологии. Впервые в СССР применила способ долгосрочного вживления электродов в мозг человека в диагностических и лечебных целях. Под её руководством была создана новая ветвь неврологии и нейрохирургии.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1990 года Бехтерева была научным руководителем Центра «Мозг» АН СССР, а с 1992 - Института мозга человека РАН.</a:t>
            </a:r>
            <a:endParaRPr lang="ru-RU" alt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свою жизнь доктор Бехтерева написала 400 научных работ, </a:t>
            </a:r>
            <a:r>
              <a:rPr lang="ru-RU" alt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создала</a:t>
            </a:r>
            <a:endParaRPr lang="ru-RU" alt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3077" y="5887346"/>
            <a:ext cx="87302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научную школу, насчитывающую большое число ученых и врачей.</a:t>
            </a:r>
            <a:endParaRPr lang="ru-RU" alt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Наталья Бехтерева удостоена многих наград и званий. </a:t>
            </a:r>
            <a:endParaRPr lang="ru-RU" alt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73374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688" y="-42863"/>
            <a:ext cx="9223376" cy="6943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8" descr="http://img0.liveinternet.ru/images/attach/c/5/123/380/123380968_2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996952"/>
            <a:ext cx="6552728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41428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1412776"/>
            <a:ext cx="6984776" cy="3262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подготовке 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презентации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использовала ресурсы интернета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lvl="0"/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http://</a:t>
            </a: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www.psy-expert.ru/index/0-694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/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://www.peoples.ru/medicine/pediatrics/layla_denmark</a:t>
            </a: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/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/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://ru.wikipedia.org/wiki/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Бэрри,_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Джеймс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/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ttp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://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fb.ru/article/236780/velikie-jenschinyi-uchenyie-i-ih-otkryitiya-</a:t>
            </a:r>
          </a:p>
          <a:p>
            <a:pPr lvl="0"/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foto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http://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fb.ru/article/236780/velikie-jenschinyi-uchenyie-i-ih-otkryitiya-foto</a:t>
            </a:r>
            <a:endParaRPr lang="ru-RU" sz="16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://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fb.ru/article/236780/velikie-jenschinyi-uchenyie-i-ih-otkryitiya-foto</a:t>
            </a:r>
            <a:endParaRPr lang="ru-RU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://www.alt.kp.ru/daily/26110/3006080</a:t>
            </a: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/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/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9905528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61</TotalTime>
  <Words>874</Words>
  <Application>Microsoft Office PowerPoint</Application>
  <PresentationFormat>Экран (4:3)</PresentationFormat>
  <Paragraphs>45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5</cp:revision>
  <dcterms:created xsi:type="dcterms:W3CDTF">2017-03-10T06:31:58Z</dcterms:created>
  <dcterms:modified xsi:type="dcterms:W3CDTF">2017-03-10T07:33:38Z</dcterms:modified>
</cp:coreProperties>
</file>