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63" r:id="rId5"/>
    <p:sldId id="258" r:id="rId6"/>
    <p:sldId id="265" r:id="rId7"/>
    <p:sldId id="262" r:id="rId8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>
        <p:scale>
          <a:sx n="100" d="100"/>
          <a:sy n="100" d="100"/>
        </p:scale>
        <p:origin x="-194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2712" y="-84"/>
      </p:cViewPr>
      <p:guideLst>
        <p:guide orient="horz" pos="3133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B330E-9515-45C0-92E1-419C25A7ABF3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7A03B-82D0-4DF4-AEFA-D3D764E32A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187E5-462B-42A8-A3E0-1A6BA64FD83B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0E6DA-7253-4C99-973B-DE8E60ACC7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2130425"/>
            <a:ext cx="5600712" cy="1227137"/>
          </a:xfrm>
        </p:spPr>
        <p:txBody>
          <a:bodyPr>
            <a:normAutofit/>
          </a:bodyPr>
          <a:lstStyle>
            <a:lvl1pPr>
              <a:defRPr sz="3600">
                <a:latin typeface="Segoe Script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6116" y="3571876"/>
            <a:ext cx="4629160" cy="97156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Segoe Script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0"/>
            <a:ext cx="2428860" cy="173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74" y="5076840"/>
            <a:ext cx="4857784" cy="566738"/>
          </a:xfrm>
        </p:spPr>
        <p:txBody>
          <a:bodyPr anchor="b"/>
          <a:lstStyle>
            <a:lvl1pPr algn="ctr">
              <a:defRPr sz="2000" b="0">
                <a:latin typeface="Segoe Script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643174" y="889015"/>
            <a:ext cx="4857784" cy="4114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Место для фотографии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0"/>
            <a:ext cx="2428860" cy="173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285984" y="5072074"/>
            <a:ext cx="4857784" cy="566738"/>
          </a:xfrm>
        </p:spPr>
        <p:txBody>
          <a:bodyPr anchor="b"/>
          <a:lstStyle>
            <a:lvl1pPr algn="ctr">
              <a:defRPr sz="2000" b="0">
                <a:latin typeface="Segoe Script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285984" y="857232"/>
            <a:ext cx="4857784" cy="4114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Место для фотографии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0"/>
            <a:ext cx="2428860" cy="173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714876" y="857232"/>
            <a:ext cx="4143404" cy="4114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Место для фотографии</a:t>
            </a:r>
            <a:endParaRPr lang="ru-RU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76" y="5072063"/>
            <a:ext cx="4143374" cy="571515"/>
          </a:xfr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u-RU" sz="1800" b="0" kern="1200" dirty="0" smtClean="0">
                <a:solidFill>
                  <a:schemeClr val="tx1"/>
                </a:solidFill>
                <a:latin typeface="Segoe Script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ru-RU" dirty="0" smtClean="0"/>
              <a:t>С</a:t>
            </a:r>
            <a:r>
              <a:rPr lang="en-US" dirty="0" smtClean="0"/>
              <a:t>lick to edit Master title style</a:t>
            </a:r>
            <a:endParaRPr lang="ru-RU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 hasCustomPrompt="1"/>
          </p:nvPr>
        </p:nvSpPr>
        <p:spPr>
          <a:xfrm>
            <a:off x="428625" y="857250"/>
            <a:ext cx="4071938" cy="4114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ru-RU" sz="3200" kern="1200" baseline="0" dirty="0" smtClean="0">
                <a:solidFill>
                  <a:schemeClr val="tx1"/>
                </a:solidFill>
                <a:latin typeface="Segoe" pitchFamily="34" charset="0"/>
                <a:ea typeface="+mn-ea"/>
                <a:cs typeface="+mn-cs"/>
              </a:defRPr>
            </a:lvl1pPr>
          </a:lstStyle>
          <a:p>
            <a:r>
              <a:rPr lang="ru-RU" dirty="0" smtClean="0"/>
              <a:t>Место для фотографии</a:t>
            </a:r>
          </a:p>
          <a:p>
            <a:endParaRPr lang="ru-RU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28625" y="5072074"/>
            <a:ext cx="4071937" cy="571489"/>
          </a:xfrm>
        </p:spPr>
        <p:txBody>
          <a:bodyPr vert="horz" lIns="91440" tIns="45720" rIns="91440" bIns="45720" rtlCol="0" anchor="b">
            <a:normAutofit/>
          </a:bodyPr>
          <a:lstStyle>
            <a:lvl1pPr marL="342900" marR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ru-RU" sz="1800" b="0" kern="1200" dirty="0" smtClean="0">
                <a:solidFill>
                  <a:schemeClr val="tx1"/>
                </a:solidFill>
                <a:latin typeface="Segoe Script" pitchFamily="34" charset="0"/>
                <a:ea typeface="+mj-ea"/>
                <a:cs typeface="+mj-cs"/>
              </a:defRPr>
            </a:lvl1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dirty="0" smtClean="0"/>
              <a:t>С</a:t>
            </a:r>
            <a:r>
              <a:rPr lang="en-US" dirty="0" smtClean="0"/>
              <a:t>lick to edit Master title style</a:t>
            </a:r>
            <a:endParaRPr lang="ru-RU" dirty="0" smtClean="0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0"/>
            <a:ext cx="2428860" cy="173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5143512"/>
            <a:ext cx="8572560" cy="566738"/>
          </a:xfrm>
        </p:spPr>
        <p:txBody>
          <a:bodyPr anchor="b"/>
          <a:lstStyle>
            <a:lvl1pPr algn="ctr">
              <a:defRPr sz="2000" b="0">
                <a:latin typeface="Segoe Script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85720" y="928670"/>
            <a:ext cx="8643998" cy="4114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Место для фотографии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57686" y="2143116"/>
            <a:ext cx="2428875" cy="20716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C9AFD-7B13-45CE-B55D-9C35D63DF2E1}" type="datetimeFigureOut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A71C5-008C-493C-B0AD-87E9B2032C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3174" y="0"/>
            <a:ext cx="5972188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3174" y="1600200"/>
            <a:ext cx="6043626" cy="4114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03960-10D1-4A22-98B0-8830ECCB3505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3FA2F-12BF-475C-92FE-778BAA2512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62" r:id="rId4"/>
    <p:sldLayoutId id="2147483663" r:id="rId5"/>
    <p:sldLayoutId id="2147483661" r:id="rId6"/>
    <p:sldLayoutId id="2147483664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Segoe Script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src.ucoz.net/t/979/5.jpg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1285861"/>
            <a:ext cx="5786478" cy="2286016"/>
          </a:xfr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Конвенция ООН</a:t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правах</a:t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РЕБЕНКА.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6116" y="3929066"/>
            <a:ext cx="4629160" cy="214314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Вахрушина Марина Аркадьевна-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классов,</a:t>
            </a:r>
          </a:p>
          <a:p>
            <a:r>
              <a:rPr lang="ru-RU" sz="20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Мышкинская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специальная (коррекционная) общеобразовательная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школа-интернат.</a:t>
            </a:r>
          </a:p>
          <a:p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2012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endParaRPr lang="ru-RU" sz="2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 flipH="1">
            <a:off x="1214410" y="214290"/>
            <a:ext cx="6929451" cy="2714644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Что такое Конвенция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о правах ребенка?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baseline="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Международный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юридический документ, признающий все права человека о отношении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детей в возрасте от 0 до 18 лет. Принята 20 ноября 1989г Генеральной Ассамблеей ООН.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Государства, подписавшие Конвенцию, приняли на себя правовую ответственность за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действия в отношении детей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0562" y="3286124"/>
            <a:ext cx="714380" cy="1143008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85000" lnSpcReduction="2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FFC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Устанавливает</a:t>
            </a:r>
            <a:r>
              <a:rPr lang="ru-RU" sz="21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, что государства участники должны обеспечивать для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1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в</a:t>
            </a:r>
            <a:r>
              <a:rPr kumimoji="0" lang="ru-RU" sz="21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сех</a:t>
            </a: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детей особую поддержку, доступ к образовательным и медицинским услугам,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1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возможность развития личности и способностей, а также их осведомленность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1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о</a:t>
            </a:r>
            <a:r>
              <a:rPr kumimoji="0" lang="ru-RU" sz="21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своих правах и участие в их осуществлении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 descr="C:\Users\1\Desktop\класс\эмблемы\год семь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429132"/>
            <a:ext cx="9001156" cy="2276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\Desktop\класс\дети планеты.gif"/>
          <p:cNvPicPr>
            <a:picLocks noGrp="1" noChangeAspect="1" noChangeArrowheads="1" noCrop="1"/>
          </p:cNvPicPr>
          <p:nvPr>
            <p:ph type="pic" sz="quarter" idx="10"/>
          </p:nvPr>
        </p:nvPicPr>
        <p:blipFill>
          <a:blip r:embed="rId3" cstate="print">
            <a:lum bright="40000" contrast="-10000"/>
          </a:blip>
          <a:srcRect t="3268" b="3268"/>
          <a:stretch>
            <a:fillRect/>
          </a:stretch>
        </p:blipFill>
        <p:spPr bwMode="auto">
          <a:xfrm>
            <a:off x="0" y="0"/>
            <a:ext cx="9144000" cy="17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071802" y="214290"/>
            <a:ext cx="5500726" cy="4143404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Права ребенка по своей сути являются правами человека,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которые в общих правозащитных документах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не отражены достаточно точно.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Потребность обеспечить каждому ребенку безопасную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для его воспитания среду и соответствующее его способностям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р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азвитие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, обусловило разработку отдельного документа-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Конвенции о правах ребенка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Моя первая учительница. 1992год.</a:t>
            </a:r>
            <a:endParaRPr lang="ru-RU" dirty="0"/>
          </a:p>
        </p:txBody>
      </p:sp>
      <p:pic>
        <p:nvPicPr>
          <p:cNvPr id="5" name="Picture Placeholder 5" descr="11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2357430"/>
            <a:ext cx="2860004" cy="4286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Placeholder 5" descr="11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44" y="428604"/>
            <a:ext cx="2786050" cy="56436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Placeholder 5" descr="11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357166"/>
            <a:ext cx="2857520" cy="1785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вмест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142852"/>
            <a:ext cx="2643206" cy="17859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00826" y="1142984"/>
            <a:ext cx="2357454" cy="135732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rtlCol="0" anchor="b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  <a:ea typeface="+mj-ea"/>
                <a:cs typeface="Mongolian Baiti" pitchFamily="66" charset="0"/>
              </a:rPr>
              <a:t>Конвенция ООН</a:t>
            </a:r>
          </a:p>
          <a:p>
            <a:pPr algn="ctr">
              <a:spcBef>
                <a:spcPct val="0"/>
              </a:spcBef>
            </a:pP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  <a:ea typeface="+mj-ea"/>
                <a:cs typeface="Mongolian Baiti" pitchFamily="66" charset="0"/>
              </a:rPr>
              <a:t>о правах</a:t>
            </a:r>
          </a:p>
          <a:p>
            <a:pPr algn="ctr">
              <a:spcBef>
                <a:spcPct val="0"/>
              </a:spcBef>
            </a:pP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  <a:ea typeface="+mj-ea"/>
                <a:cs typeface="Mongolian Baiti" pitchFamily="66" charset="0"/>
              </a:rPr>
              <a:t>ребенка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86248" y="542926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000" noProof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kumimoji="0" lang="ru-RU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71802" y="4714884"/>
            <a:ext cx="3071834" cy="785818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62500" lnSpcReduction="2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Sylfaen" pitchFamily="18" charset="0"/>
                <a:ea typeface="+mj-ea"/>
                <a:cs typeface="+mj-cs"/>
              </a:rPr>
              <a:t>МОУ </a:t>
            </a:r>
            <a:r>
              <a:rPr lang="ru-RU" sz="1400" dirty="0" err="1" smtClean="0">
                <a:latin typeface="Sylfaen" pitchFamily="18" charset="0"/>
                <a:ea typeface="+mj-ea"/>
                <a:cs typeface="+mj-cs"/>
              </a:rPr>
              <a:t>Мышкинская</a:t>
            </a:r>
            <a:endParaRPr lang="ru-RU" sz="1400" dirty="0" smtClean="0">
              <a:latin typeface="Sylfaen" pitchFamily="18" charset="0"/>
              <a:ea typeface="+mj-ea"/>
              <a:cs typeface="+mj-cs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lfaen" pitchFamily="18" charset="0"/>
                <a:ea typeface="+mj-ea"/>
                <a:cs typeface="+mj-cs"/>
              </a:rPr>
              <a:t>Специальная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Sylfaen" pitchFamily="18" charset="0"/>
                <a:ea typeface="+mj-ea"/>
                <a:cs typeface="+mj-cs"/>
              </a:rPr>
              <a:t>(коррекционная)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Sylfaen" pitchFamily="18" charset="0"/>
                <a:ea typeface="+mj-ea"/>
                <a:cs typeface="+mj-cs"/>
              </a:rPr>
              <a:t>о</a:t>
            </a: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lfaen" pitchFamily="18" charset="0"/>
                <a:ea typeface="+mj-ea"/>
                <a:cs typeface="+mj-cs"/>
              </a:rPr>
              <a:t>бщеобразовательная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ylfaen" pitchFamily="18" charset="0"/>
              <a:ea typeface="+mj-ea"/>
              <a:cs typeface="+mj-cs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Sylfaen" pitchFamily="18" charset="0"/>
                <a:ea typeface="+mj-ea"/>
                <a:cs typeface="+mj-cs"/>
              </a:rPr>
              <a:t>школа-интернат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Sylfaen" pitchFamily="18" charset="0"/>
                <a:ea typeface="+mj-ea"/>
                <a:cs typeface="+mj-cs"/>
              </a:rPr>
              <a:t>VIII</a:t>
            </a:r>
            <a:r>
              <a:rPr lang="ru-RU" sz="1400" dirty="0" smtClean="0">
                <a:latin typeface="Sylfaen" pitchFamily="18" charset="0"/>
                <a:ea typeface="+mj-ea"/>
                <a:cs typeface="+mj-cs"/>
              </a:rPr>
              <a:t> вида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ylfaen" pitchFamily="18" charset="0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29520" y="435769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Miriam" pitchFamily="34" charset="-79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43768" y="4643446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ylfaen" pitchFamily="18" charset="0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43900" y="485776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pic>
        <p:nvPicPr>
          <p:cNvPr id="20" name="Рисунок 19" descr="портфель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0430" y="642918"/>
            <a:ext cx="2327810" cy="128588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500430" y="5429265"/>
            <a:ext cx="2286016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Учитель</a:t>
            </a:r>
          </a:p>
          <a:p>
            <a:pPr algn="ctr">
              <a:spcBef>
                <a:spcPct val="0"/>
              </a:spcBef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начальных классов-</a:t>
            </a:r>
          </a:p>
          <a:p>
            <a:pPr algn="ctr">
              <a:spcBef>
                <a:spcPct val="0"/>
              </a:spcBef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Вахрушина М.А.</a:t>
            </a:r>
          </a:p>
          <a:p>
            <a:pPr algn="ctr">
              <a:spcBef>
                <a:spcPct val="0"/>
              </a:spcBef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Психолог-</a:t>
            </a:r>
          </a:p>
          <a:p>
            <a:pPr algn="ctr">
              <a:spcBef>
                <a:spcPct val="0"/>
              </a:spcBef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Смирнова  В.Ф.</a:t>
            </a:r>
          </a:p>
          <a:p>
            <a:pPr algn="ctr">
              <a:spcBef>
                <a:spcPct val="0"/>
              </a:spcBef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7686" y="6286520"/>
            <a:ext cx="914400" cy="285752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85000" lnSpcReduction="2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Script" pitchFamily="34" charset="0"/>
                <a:ea typeface="+mj-ea"/>
                <a:cs typeface="+mj-cs"/>
              </a:rPr>
              <a:t>2012 г.</a:t>
            </a:r>
          </a:p>
        </p:txBody>
      </p:sp>
      <p:pic>
        <p:nvPicPr>
          <p:cNvPr id="24" name="Рисунок 23" descr="читай.jpg"/>
          <p:cNvPicPr>
            <a:picLocks noGrp="1" noChangeAspect="1"/>
          </p:cNvPicPr>
          <p:nvPr>
            <p:ph type="pic" idx="1"/>
          </p:nvPr>
        </p:nvPicPr>
        <p:blipFill>
          <a:blip r:embed="rId6" cstate="print"/>
          <a:srcRect l="31250" r="31250"/>
          <a:stretch>
            <a:fillRect/>
          </a:stretch>
        </p:blipFill>
        <p:spPr>
          <a:xfrm>
            <a:off x="0" y="714375"/>
            <a:ext cx="3024000" cy="6192025"/>
          </a:xfrm>
          <a:solidFill>
            <a:schemeClr val="accent6">
              <a:lumMod val="60000"/>
              <a:lumOff val="40000"/>
            </a:schemeClr>
          </a:solidFill>
        </p:spPr>
      </p:pic>
      <p:sp>
        <p:nvSpPr>
          <p:cNvPr id="23" name="TextBox 22"/>
          <p:cNvSpPr txBox="1"/>
          <p:nvPr/>
        </p:nvSpPr>
        <p:spPr>
          <a:xfrm>
            <a:off x="285720" y="1357298"/>
            <a:ext cx="2643206" cy="1928826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70000" lnSpcReduction="20000"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noProof="0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Будь счастлив, </a:t>
            </a:r>
            <a:r>
              <a:rPr lang="ru-RU" noProof="0" dirty="0" err="1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малень</a:t>
            </a:r>
            <a:r>
              <a:rPr lang="ru-RU" noProof="0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-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к</a:t>
            </a:r>
            <a:r>
              <a:rPr kumimoji="0" lang="ru-RU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Mongolian Baiti" pitchFamily="66" charset="0"/>
              </a:rPr>
              <a:t>ий</a:t>
            </a:r>
            <a:r>
              <a:rPr kumimoji="0" lang="ru-RU" sz="1800" b="0" i="0" u="none" strike="noStrike" kern="120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Mongolian Baiti" pitchFamily="66" charset="0"/>
              </a:rPr>
              <a:t> читатель, будь здоров!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aseline="0" noProof="0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Ведь</a:t>
            </a:r>
            <a:r>
              <a:rPr lang="ru-RU" noProof="0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 у тебя такие </a:t>
            </a:r>
            <a:r>
              <a:rPr lang="ru-RU" noProof="0" dirty="0" err="1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заботли</a:t>
            </a:r>
            <a:r>
              <a:rPr lang="ru-RU" noProof="0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-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в</a:t>
            </a:r>
            <a:r>
              <a:rPr kumimoji="0" lang="ru-RU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Mongolian Baiti" pitchFamily="66" charset="0"/>
              </a:rPr>
              <a:t>ые</a:t>
            </a:r>
            <a:r>
              <a:rPr kumimoji="0" lang="ru-RU" sz="1800" b="0" i="0" u="none" strike="noStrike" kern="120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Mongolian Baiti" pitchFamily="66" charset="0"/>
              </a:rPr>
              <a:t> родители, такой уютный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д</a:t>
            </a:r>
            <a:r>
              <a:rPr lang="ru-RU" baseline="0" noProof="0" dirty="0" err="1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ом</a:t>
            </a:r>
            <a:r>
              <a:rPr lang="ru-RU" baseline="0" noProof="0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. Если же к тебе постучится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б</a:t>
            </a:r>
            <a:r>
              <a:rPr kumimoji="0" lang="ru-RU" sz="1800" b="0" i="0" u="none" strike="noStrike" kern="1200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Mongolian Baiti" pitchFamily="66" charset="0"/>
              </a:rPr>
              <a:t>еда, вспомни, что тебя защищает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aseline="0" noProof="0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Конвенция о правах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ребенка, а вместе с ней-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самая главная  в мире </a:t>
            </a:r>
            <a:r>
              <a:rPr lang="ru-RU" dirty="0" err="1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орга</a:t>
            </a:r>
            <a:r>
              <a:rPr lang="ru-RU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-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err="1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Низация</a:t>
            </a:r>
            <a:r>
              <a:rPr lang="ru-RU" dirty="0" smtClean="0">
                <a:solidFill>
                  <a:schemeClr val="bg1"/>
                </a:solidFill>
                <a:latin typeface="Impact" pitchFamily="34" charset="0"/>
                <a:ea typeface="+mj-ea"/>
                <a:cs typeface="Mongolian Baiti" pitchFamily="66" charset="0"/>
              </a:rPr>
              <a:t> – ООН.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aseline="0" noProof="0" dirty="0" smtClean="0">
                <a:solidFill>
                  <a:srgbClr val="00B050"/>
                </a:solidFill>
                <a:latin typeface="Impact" pitchFamily="34" charset="0"/>
                <a:ea typeface="+mj-ea"/>
                <a:cs typeface="Mongolian Baiti" pitchFamily="66" charset="0"/>
              </a:rPr>
              <a:t> 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Impact" pitchFamily="34" charset="0"/>
              <a:ea typeface="+mj-ea"/>
              <a:cs typeface="Mongolian Baiti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5140" y="2571744"/>
            <a:ext cx="2214578" cy="198597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15140" y="2643182"/>
            <a:ext cx="2200284" cy="321471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58082" y="3500438"/>
            <a:ext cx="71438" cy="4571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fontScale="25000" lnSpcReduction="2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86512" y="2643182"/>
            <a:ext cx="1714512" cy="1500198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Конвенция – это международное </a:t>
            </a:r>
            <a:r>
              <a:rPr lang="ru-RU" sz="1100" dirty="0" err="1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соглаше</a:t>
            </a:r>
            <a:r>
              <a:rPr lang="ru-RU" sz="1100" dirty="0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-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00" dirty="0" err="1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ние,принятое</a:t>
            </a:r>
            <a:r>
              <a:rPr lang="ru-RU" sz="1100" dirty="0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 в 1989году. Государства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п</a:t>
            </a:r>
            <a:r>
              <a:rPr kumimoji="0" lang="ru-RU" sz="11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ришли</a:t>
            </a:r>
            <a:r>
              <a:rPr kumimoji="0" lang="ru-RU" sz="11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 к соглашению, что будут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соблюдать в своей стране права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к</a:t>
            </a:r>
            <a:r>
              <a:rPr kumimoji="0" lang="ru-RU" sz="11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аждого</a:t>
            </a:r>
            <a:r>
              <a:rPr kumimoji="0" lang="ru-RU" sz="11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 ребенка. И наше </a:t>
            </a:r>
            <a:r>
              <a:rPr kumimoji="0" lang="ru-RU" sz="11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госу</a:t>
            </a:r>
            <a:r>
              <a:rPr lang="ru-RU" sz="1100" dirty="0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дар-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00" dirty="0" err="1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с</a:t>
            </a:r>
            <a:r>
              <a:rPr kumimoji="0" lang="ru-RU" sz="11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тво</a:t>
            </a:r>
            <a:r>
              <a:rPr kumimoji="0" lang="ru-RU" sz="11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 тоже подписалось под этим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д</a:t>
            </a:r>
            <a:r>
              <a:rPr lang="ru-RU" sz="1100" baseline="0" dirty="0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окументом, а значит, дало слово всему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100" dirty="0" smtClean="0">
                <a:solidFill>
                  <a:schemeClr val="bg1"/>
                </a:solidFill>
                <a:latin typeface="Impact" pitchFamily="34" charset="0"/>
                <a:ea typeface="+mj-ea"/>
                <a:cs typeface="+mj-cs"/>
              </a:rPr>
              <a:t>м</a:t>
            </a:r>
            <a:r>
              <a:rPr kumimoji="0" lang="ru-RU" sz="110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иру</a:t>
            </a:r>
            <a:r>
              <a:rPr kumimoji="0" lang="ru-RU" sz="11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 позаботиться о свои </a:t>
            </a:r>
            <a:r>
              <a:rPr kumimoji="0" lang="ru-RU" sz="110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х</a:t>
            </a:r>
            <a:r>
              <a:rPr kumimoji="0" lang="ru-RU" sz="110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 детях.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29388" y="3500438"/>
            <a:ext cx="2486036" cy="1928826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Aharoni" pitchFamily="2" charset="-79"/>
              </a:rPr>
              <a:t>К Конвенции присоедини-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err="1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Aharoni" pitchFamily="2" charset="-79"/>
              </a:rPr>
              <a:t>л</a:t>
            </a:r>
            <a:r>
              <a:rPr kumimoji="0" lang="ru-RU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Aharoni" pitchFamily="2" charset="-79"/>
              </a:rPr>
              <a:t>ись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Aharoni" pitchFamily="2" charset="-79"/>
              </a:rPr>
              <a:t> 193 государства по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Aharoni" pitchFamily="2" charset="-79"/>
              </a:rPr>
              <a:t>в</a:t>
            </a:r>
            <a:r>
              <a:rPr lang="ru-RU" sz="1400" b="1" baseline="0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Aharoni" pitchFamily="2" charset="-79"/>
              </a:rPr>
              <a:t>сему миру.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Aharoni" pitchFamily="2" charset="-79"/>
              </a:rPr>
              <a:t>На территории России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baseline="0" dirty="0" smtClean="0">
                <a:solidFill>
                  <a:schemeClr val="accent2">
                    <a:lumMod val="75000"/>
                  </a:schemeClr>
                </a:solidFill>
                <a:latin typeface="Constantia" pitchFamily="18" charset="0"/>
                <a:ea typeface="+mj-ea"/>
                <a:cs typeface="Aharoni" pitchFamily="2" charset="-79"/>
              </a:rPr>
              <a:t>Конвенция вступила в силу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Aharoni" pitchFamily="2" charset="-79"/>
              </a:rPr>
              <a:t>15 сентября 1990 года.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onstantia" pitchFamily="18" charset="0"/>
              <a:ea typeface="+mj-ea"/>
              <a:cs typeface="Aharoni" pitchFamily="2" charset="-79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58016" y="421481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2500306"/>
            <a:ext cx="3286148" cy="857256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85000" lnSpcReduction="2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Памятка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для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у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чащихся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начальных классов.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43240" y="3357562"/>
            <a:ext cx="3000396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0"/>
          <a:ext cx="8715435" cy="6643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45"/>
                <a:gridCol w="2905145"/>
                <a:gridCol w="2905145"/>
              </a:tblGrid>
              <a:tr h="66437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ДЕТИ ДОЛЖНЫ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glow rad="635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УЧИТЬСЯ,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ЧТОБЫ 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glow rad="635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СТАТЬ ГРАМОТНЫМИ,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glow rad="635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УМЕЛЫМИ, ВОСПИТАННЫМИ</a:t>
                      </a:r>
                    </a:p>
                    <a:p>
                      <a:endParaRPr lang="ru-RU" sz="14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ДЕТИ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 ОГРАНИЧЕННЫМИ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ВОЗМОЖНОСТЯМИ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ИМЕЮТ ПРАВО 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 ОСОБУЮ ЗАБОТУ 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И ОБРАЗОВАНИЕ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ru-RU" sz="14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glow rad="635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РЕБЕНОК НЕ ОТВЕЧАЕТ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glow rad="635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ЗА ПРОВИННОСТЬ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glow rad="635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РОДИТЕЛЕЙ, 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ЧТО БЫ ОНИ НИ СОВЕРШИЛИ. </a:t>
                      </a:r>
                    </a:p>
                    <a:p>
                      <a:endParaRPr lang="ru-RU" sz="14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ДЕТИ ИМЕЮТ ПРАВО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>
                            <a:glow rad="63500">
                              <a:schemeClr val="accent6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МЕДИЦИНСКИЙ УХОД.</a:t>
                      </a:r>
                    </a:p>
                    <a:p>
                      <a:endParaRPr lang="ru-RU" sz="14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РЕБЕНКОМ  СЧИТАЕТСЯ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КАЖДЫЙ ЧЕЛОВЕК</a:t>
                      </a:r>
                    </a:p>
                    <a:p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 ДОСТИЖЕНИЯ </a:t>
                      </a:r>
                    </a:p>
                    <a:p>
                      <a:r>
                        <a:rPr lang="ru-RU" sz="2400" baseline="0" dirty="0" smtClean="0">
                          <a:solidFill>
                            <a:srgbClr val="0070C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18 ЛЕТ.</a:t>
                      </a:r>
                      <a:endParaRPr lang="ru-RU" sz="2400" b="0" baseline="0" dirty="0" smtClean="0">
                        <a:solidFill>
                          <a:srgbClr val="0070C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143372" y="100010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43306" y="214290"/>
            <a:ext cx="1857388" cy="1343028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ВСЕ ДЕТИ ИМЕЮТ ПРАВО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 ЗАЩИТУ ОТ ВСЕХ ФОРМ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НАСИЛИЯ И ЭКСПЛУАТАЦИИ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noProof="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noProof="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29124" y="571480"/>
            <a:ext cx="914400" cy="1357322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14678" y="928670"/>
            <a:ext cx="2428892" cy="1000132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92500" lnSpcReduction="10000"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200" b="1" dirty="0" smtClean="0">
                <a:solidFill>
                  <a:srgbClr val="00B05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КАЖДЫЙ РЕБЕНОК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ИМЕЕТ</a:t>
            </a:r>
            <a:r>
              <a:rPr kumimoji="0" lang="ru-RU" sz="2200" b="1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ПРАВО НА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200" b="1" baseline="0" dirty="0" smtClean="0">
                <a:solidFill>
                  <a:srgbClr val="00B05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ЖИЗНЬ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14810" y="1928802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86116" y="1857364"/>
            <a:ext cx="2271722" cy="107157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57620" y="1857364"/>
            <a:ext cx="1428760" cy="107157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vert="horz" wrap="none" lIns="91440" tIns="45720" rIns="91440" bIns="45720" rtlCol="0" anchor="b">
            <a:normAutofit lnSpcReduction="1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ДЕТИ ИМЕЮТ ПРАВО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ЖИТЬ</a:t>
            </a:r>
            <a:r>
              <a:rPr kumimoji="0" lang="ru-RU" sz="1400" b="1" i="0" u="none" strike="noStrike" kern="1200" cap="none" spc="0" normalizeH="0" dirty="0" smtClean="0">
                <a:ln>
                  <a:noFill/>
                </a:ln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СО СВОИМИ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baseline="0" noProof="0" dirty="0" smtClean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РОДИТЕЛЯМИ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dirty="0" smtClean="0">
                <a:ln>
                  <a:noFill/>
                </a:ln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 НИКОМУ  НЕ ПОЗВОЛЕНО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baseline="0" noProof="0" dirty="0" smtClean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ИХ</a:t>
            </a:r>
            <a:r>
              <a:rPr lang="ru-RU" sz="1400" b="1" noProof="0" dirty="0" smtClean="0">
                <a:solidFill>
                  <a:srgbClr val="0070C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РАЗЛУЧАТЬ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14744" y="2928934"/>
            <a:ext cx="2057408" cy="198597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43372" y="2928934"/>
            <a:ext cx="914400" cy="1214446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noProof="0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ГОСУДАРСТВО ДОЛЖНО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ЗАБОТИТЬСЯ</a:t>
            </a:r>
            <a:r>
              <a:rPr kumimoji="0" lang="ru-RU" sz="14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О РЕБЕНКЕ,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КОТОРЫЙ ОСТАЛСЯ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 РОДИТЕЛЕЙ</a:t>
            </a:r>
            <a:endParaRPr kumimoji="0" lang="ru-RU" sz="1400" b="1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57686" y="507207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454" y="57148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92500" lnSpcReduction="2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ВСЕ ДЕТИ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ИМЕЮТ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ОДИНАКОВЫЕ ПРАВА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НЕЗАВИСИМО ОТ ПОЛА,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ЦВЕТА КОЖИ, РЕЛИГИИ,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ВОЗРАСТА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6578" y="1928802"/>
            <a:ext cx="1771656" cy="1914532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43768" y="1500174"/>
            <a:ext cx="914400" cy="1000132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fontScale="92500" lnSpcReduction="1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ВСЕ ДЕТИ ИМЕЮТ ПРАВО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 ДОСТАТОЧНО ХОРОШИЙ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УРОВЕНЬ ЖИЗНИ.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ДЕТИ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baseline="0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ДОЛЖНЫ</a:t>
            </a:r>
            <a:r>
              <a:rPr lang="ru-RU" sz="14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ИМЕТЬ ЕДУ,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ОДЕЖДУ,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ЖИЛЬЕ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72330" y="3571876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Script" pitchFamily="34" charset="0"/>
              <a:ea typeface="+mj-ea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00826" y="2643182"/>
            <a:ext cx="2128846" cy="785818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РЕБЕНОК НЕ ОБЯЗАН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БЫТЬ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« КАК ВСЕ»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15206" y="3429000"/>
            <a:ext cx="914400" cy="928694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lnSpcReduction="1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РЕБЕНОК ИМЕЕТ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ПРАВО </a:t>
            </a:r>
            <a:r>
              <a:rPr lang="ru-RU" sz="1400" b="1" dirty="0" smtClean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ОТДОХНУТЬ,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ПОИГРАТЬ,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ПОВЕСЕЛИТЬСЯ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72330" y="4357694"/>
            <a:ext cx="1271590" cy="1143008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 lnSpcReduction="1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БОЛЬНОМУ РЕБЕНКУ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ДОЛЖНА БЫТЬ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ОБЕСПЕЧЕНА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ДОСТОЙНАЯ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ЖИЗНЬ</a:t>
            </a:r>
          </a:p>
        </p:txBody>
      </p:sp>
      <p:pic>
        <p:nvPicPr>
          <p:cNvPr id="27" name="Рисунок 26" descr="у мен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3991662"/>
            <a:ext cx="2714644" cy="2509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 descr="ритм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08" y="714356"/>
            <a:ext cx="983007" cy="571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Рисунок 30" descr="запомни.jpg"/>
          <p:cNvPicPr>
            <a:picLocks noChangeAspect="1"/>
          </p:cNvPicPr>
          <p:nvPr/>
        </p:nvPicPr>
        <p:blipFill>
          <a:blip r:embed="rId4" cstate="print"/>
          <a:srcRect t="57500"/>
          <a:stretch>
            <a:fillRect/>
          </a:stretch>
        </p:blipFill>
        <p:spPr>
          <a:xfrm>
            <a:off x="6786578" y="5786454"/>
            <a:ext cx="2000264" cy="857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1\Desktop\класс\деклар\дружная семь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1428736"/>
            <a:ext cx="1214446" cy="498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C:\Users\1\Desktop\класс\дети\птички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57290" y="5786454"/>
            <a:ext cx="1714512" cy="85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1\Desktop\класс\уголок\мир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1"/>
            <a:ext cx="2714644" cy="642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WordArt 5"/>
          <p:cNvSpPr>
            <a:spLocks noChangeArrowheads="1" noChangeShapeType="1" noTextEdit="1"/>
          </p:cNvSpPr>
          <p:nvPr/>
        </p:nvSpPr>
        <p:spPr bwMode="auto">
          <a:xfrm>
            <a:off x="539750" y="1412875"/>
            <a:ext cx="7943850" cy="237648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5400" b="1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"/>
                <a:cs typeface="Arial"/>
              </a:rPr>
              <a:t>Благодарим </a:t>
            </a:r>
            <a:r>
              <a:rPr lang="ru-RU" sz="5400" b="1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"/>
                <a:cs typeface="Arial"/>
              </a:rPr>
              <a:t>за внимание!</a:t>
            </a:r>
          </a:p>
        </p:txBody>
      </p:sp>
      <p:pic>
        <p:nvPicPr>
          <p:cNvPr id="4" name="Picture 10" descr="http://src.ucoz.net/t/979/5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2415904" y="2214553"/>
            <a:ext cx="6513814" cy="4017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C_MS_RU_RU_SchoolPhotoAlbum_2007v_Russ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Segoe Script" pitchFamily="34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7B7651B-0203-4677-9540-FCD2C7B5F3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</TotalTime>
  <Words>472</Words>
  <Application>Microsoft Office PowerPoint</Application>
  <PresentationFormat>Экран (4:3)</PresentationFormat>
  <Paragraphs>152</Paragraphs>
  <Slides>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MSC_MS_RU_RU_SchoolPhotoAlbum_2007v_Russia</vt:lpstr>
      <vt:lpstr>Конвенция ООН о правах РЕБЕНКА.</vt:lpstr>
      <vt:lpstr>Слайд 2</vt:lpstr>
      <vt:lpstr>Слайд 3</vt:lpstr>
      <vt:lpstr>Моя первая учительница. 1992год.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Фотоальбом</dc:title>
  <dc:subject>Фотоальбом</dc:subject>
  <dc:creator>1</dc:creator>
  <dc:description>Корпорация Майкрософт</dc:description>
  <cp:lastModifiedBy>учит5</cp:lastModifiedBy>
  <cp:revision>440</cp:revision>
  <dcterms:created xsi:type="dcterms:W3CDTF">2012-10-03T15:17:56Z</dcterms:created>
  <dcterms:modified xsi:type="dcterms:W3CDTF">2017-03-10T15:27:45Z</dcterms:modified>
  <cp:category>Фотоальбом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TC102854099990</vt:lpwstr>
  </property>
</Properties>
</file>