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2"/>
  </p:sldMasterIdLst>
  <p:notesMasterIdLst>
    <p:notesMasterId r:id="rId12"/>
  </p:notesMasterIdLst>
  <p:sldIdLst>
    <p:sldId id="256" r:id="rId3"/>
    <p:sldId id="257" r:id="rId4"/>
    <p:sldId id="264" r:id="rId5"/>
    <p:sldId id="265" r:id="rId6"/>
    <p:sldId id="266" r:id="rId7"/>
    <p:sldId id="263" r:id="rId8"/>
    <p:sldId id="258" r:id="rId9"/>
    <p:sldId id="273" r:id="rId10"/>
    <p:sldId id="274" r:id="rId11"/>
  </p:sldIdLst>
  <p:sldSz cx="9144000" cy="6858000" type="screen4x3"/>
  <p:notesSz cx="7105650" cy="10239375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FF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8161" autoAdjust="0"/>
  </p:normalViewPr>
  <p:slideViewPr>
    <p:cSldViewPr>
      <p:cViewPr varScale="1">
        <p:scale>
          <a:sx n="109" d="100"/>
          <a:sy n="109" d="100"/>
        </p:scale>
        <p:origin x="-167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9115" cy="511969"/>
          </a:xfrm>
          <a:prstGeom prst="rect">
            <a:avLst/>
          </a:prstGeom>
        </p:spPr>
        <p:txBody>
          <a:bodyPr vert="horz" lIns="99112" tIns="49556" rIns="99112" bIns="49556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024891" y="0"/>
            <a:ext cx="3079115" cy="511969"/>
          </a:xfrm>
          <a:prstGeom prst="rect">
            <a:avLst/>
          </a:prstGeom>
        </p:spPr>
        <p:txBody>
          <a:bodyPr vert="horz" lIns="99112" tIns="49556" rIns="99112" bIns="49556" rtlCol="0"/>
          <a:lstStyle>
            <a:lvl1pPr algn="r">
              <a:defRPr sz="1300"/>
            </a:lvl1pPr>
          </a:lstStyle>
          <a:p>
            <a:fld id="{06F59F95-3CDE-4FA2-9004-B4D6D34DE581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93775" y="768350"/>
            <a:ext cx="5118100" cy="3840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112" tIns="49556" rIns="99112" bIns="4955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10565" y="4863703"/>
            <a:ext cx="5684520" cy="4607719"/>
          </a:xfrm>
          <a:prstGeom prst="rect">
            <a:avLst/>
          </a:prstGeom>
        </p:spPr>
        <p:txBody>
          <a:bodyPr vert="horz" lIns="99112" tIns="49556" rIns="99112" bIns="49556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725629"/>
            <a:ext cx="3079115" cy="511969"/>
          </a:xfrm>
          <a:prstGeom prst="rect">
            <a:avLst/>
          </a:prstGeom>
        </p:spPr>
        <p:txBody>
          <a:bodyPr vert="horz" lIns="99112" tIns="49556" rIns="99112" bIns="49556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024891" y="9725629"/>
            <a:ext cx="3079115" cy="511969"/>
          </a:xfrm>
          <a:prstGeom prst="rect">
            <a:avLst/>
          </a:prstGeom>
        </p:spPr>
        <p:txBody>
          <a:bodyPr vert="horz" lIns="99112" tIns="49556" rIns="99112" bIns="49556" rtlCol="0" anchor="b"/>
          <a:lstStyle>
            <a:lvl1pPr algn="r">
              <a:defRPr sz="1300"/>
            </a:lvl1pPr>
          </a:lstStyle>
          <a:p>
            <a:fld id="{ABB6C686-DD2E-4FBB-8F01-BAF7C37358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077768-21C8-4125-A345-258E48D2EED0}" type="slidenum">
              <a:rPr lang="en-US" smtClean="0"/>
              <a:pPr/>
              <a:t>6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circl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circl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spd="slow">
    <p:circl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Заголовок и текст в две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1" name="Rectangle 11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359465"/>
            <a:ext cx="8229600" cy="1143000"/>
          </a:xfrm>
          <a:prstGeom prst="rect">
            <a:avLst/>
          </a:prstGeom>
        </p:spPr>
        <p:txBody>
          <a:bodyPr anchor="b" anchorCtr="0">
            <a:normAutofit/>
          </a:bodyPr>
          <a:lstStyle/>
          <a:p>
            <a:pPr algn="l"/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4FD69-4A85-4715-A222-ABB225B63BC6}" type="datetimeFigureOut">
              <a:rPr lang="en-US" smtClean="0"/>
              <a:pPr/>
              <a:t>10/14/2012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r"/>
            <a:fld id="{D4C49B74-5DB2-4B03-B1D2-7F6A3C51C318}" type="slidenum">
              <a:rPr lang="en-US" smtClean="0"/>
              <a:pPr algn="r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>
    <p:circl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6BFB649-1E50-42EC-AAD5-79B4D5DDDCD3}" type="datetimeFigureOut">
              <a:rPr lang="ru-RU" smtClean="0"/>
              <a:pPr/>
              <a:t>14.10.2012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10724B7-ED21-4D09-8AA8-233188DFE5A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 spd="slow">
    <p:circle/>
  </p:transition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ru/imgres?q=%D0%BE+%D0%B2%D1%80%D0%B5%D0%B4%D0%B5+%D0%B0%D0%BB%D0%BA%D0%BE%D0%B3%D0%BE%D0%BB%D1%8F&amp;start=54&amp;hl=ru&amp;newwindow=1&amp;sa=X&amp;biw=1920&amp;bih=863&amp;tbm=isch&amp;prmd=imvns&amp;tbnid=olMJ0qdp8T381M:&amp;imgrefurl=http://www.lifesecrets.in.ua/ru/myths-and-misconceptions/alcohol-and-smoking/103-general-mayor-about-the-dangers-of-alcohol.html&amp;docid=T-iDhZ9SHqdMmM&amp;imgurl=http://www.lifesecrets.in.ua/images/site/myths-and-misconceptions/alcohol-and-smoking/103-02-general-mayor-about-the-dangers-of-alcohol.jpg&amp;w=550&amp;h=499&amp;ei=SEx4UPiJJIqk4gSd4oHICg&amp;zoom=1&amp;iact=hc&amp;dur=4235&amp;sig=114606625237011103159&amp;page=2&amp;tbnh=126&amp;tbnw=139&amp;ndsp=61&amp;ved=1t:429,r:33,s:54,i:12&amp;tx=117&amp;ty=122&amp;vpx=488&amp;vpy=530&amp;hovh=214&amp;hovw=236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hyperlink" Target="http://4.bp.blogspot.com/-GLhNpS7jgrE/T8oTvZrvQiI/AAAAAAAAAAc/PHwfTxt9STs/s1600/vred_alkogolya_1.jpg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hyperlink" Target="http://www.google.ru/imgres?q=%D0%BE+%D0%B2%D1%80%D0%B5%D0%B4%D0%B5+%D0%B0%D0%BB%D0%BA%D0%BE%D0%B3%D0%BE%D0%BB%D1%8F&amp;start=176&amp;hl=ru&amp;newwindow=1&amp;sa=X&amp;biw=1920&amp;bih=863&amp;tbm=isch&amp;prmd=imvns&amp;tbnid=0wqxW8fjQnjmyM:&amp;imgrefurl=http://www.newsland.ru/news/detail/id/341419/&amp;docid=2fvgNWYtQnEckM&amp;imgurl=http://static.newsland.ru/news_images/341/big_341419.jpg&amp;w=250&amp;h=180&amp;ei=SEx4UPiJJIqk4gSd4oHICg&amp;zoom=1&amp;iact=rc&amp;dur=230&amp;sig=114606625237011103159&amp;page=4&amp;tbnh=135&amp;tbnw=180&amp;ndsp=62&amp;ved=1t:429,r:7,s:176,i:27&amp;tx=96&amp;ty=67" TargetMode="Externa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9.jpeg"/><Relationship Id="rId7" Type="http://schemas.openxmlformats.org/officeDocument/2006/relationships/hyperlink" Target="http://www.google.ru/imgres?q=%D0%BE+%D0%B2%D1%80%D0%B5%D0%B4%D0%B5+%D0%B0%D0%BB%D0%BA%D0%BE%D0%B3%D0%BE%D0%BB%D1%8F&amp;start=115&amp;hl=ru&amp;newwindow=1&amp;sa=X&amp;biw=1920&amp;bih=863&amp;tbm=isch&amp;prmd=imvns&amp;tbnid=9XmWpibegTXFNM:&amp;imgrefurl=http://bad-habits.h16.ru/alkogol.php&amp;docid=D0Fb_H1acCpYzM&amp;imgurl=http://bad-habits.h16.ru/images/700000.jpg&amp;w=300&amp;h=181&amp;ei=SEx4UPiJJIqk4gSd4oHICg&amp;zoom=1&amp;iact=hc&amp;vpx=700&amp;vpy=521&amp;dur=437&amp;hovh=144&amp;hovw=240&amp;tx=149&amp;ty=90&amp;sig=114606625237011103159&amp;page=3&amp;tbnh=101&amp;tbnw=168&amp;ndsp=61&amp;ved=1t:429,r:3,s:115,i:109" TargetMode="External"/><Relationship Id="rId2" Type="http://schemas.openxmlformats.org/officeDocument/2006/relationships/hyperlink" Target="http://www.google.ru/imgres?q=%D0%BE+%D0%B2%D1%80%D0%B5%D0%B4%D0%B5+%D0%B0%D0%BB%D0%BA%D0%BE%D0%B3%D0%BE%D0%BB%D1%8F&amp;hl=ru&amp;newwindow=1&amp;sa=X&amp;biw=1920&amp;bih=863&amp;tbm=isch&amp;prmd=imvns&amp;tbnid=ekgeb4C8hgZjnM:&amp;imgrefurl=http://christina-sanko.livejournal.com/29491.html&amp;docid=Z96Rfb9T_ku2uM&amp;imgurl=http://s003.radikal.ru/i201/1002/65/bbf371d690e2.jpg&amp;w=350&amp;h=233&amp;ei=ZU14UOfkKKqL4gTEpIH4Dg&amp;zoom=1&amp;iact=hc&amp;dur=47&amp;sig=114606625237011103159&amp;page=2&amp;tbnh=124&amp;tbnw=174&amp;start=54&amp;ndsp=61&amp;ved=1t:429,r:5,s:54,i:259&amp;tx=104&amp;ty=77&amp;vpx=1032&amp;vpy=137&amp;hovh=183&amp;hovw=27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hyperlink" Target="http://onzone.net/uploads/posts/2012-01/1327003129_800x600_iw7ys3yi5y9esk24ei24.jpg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ru/imgres?q=%D0%BE+%D0%B2%D1%80%D0%B5%D0%B4%D0%B5+%D0%B0%D0%BB%D0%BA%D0%BE%D0%B3%D0%BE%D0%BB%D1%8F&amp;start=115&amp;hl=ru&amp;newwindow=1&amp;sa=X&amp;biw=1920&amp;bih=863&amp;tbm=isch&amp;prmd=imvns&amp;tbnid=9XmWpibegTXFNM:&amp;imgrefurl=http://bad-habits.h16.ru/alkogol.php&amp;docid=D0Fb_H1acCpYzM&amp;imgurl=http://bad-habits.h16.ru/images/700000.jpg&amp;w=300&amp;h=181&amp;ei=SEx4UPiJJIqk4gSd4oHICg&amp;zoom=1&amp;iact=hc&amp;vpx=700&amp;vpy=521&amp;dur=437&amp;hovh=144&amp;hovw=240&amp;tx=149&amp;ty=90&amp;sig=114606625237011103159&amp;page=3&amp;tbnh=101&amp;tbnw=168&amp;ndsp=61&amp;ved=1t:429,r:3,s:115,i:109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wisdoms.ru/14.html" TargetMode="External"/><Relationship Id="rId13" Type="http://schemas.openxmlformats.org/officeDocument/2006/relationships/hyperlink" Target="http://www.wisdoms.ru/avt/b93.html" TargetMode="External"/><Relationship Id="rId18" Type="http://schemas.openxmlformats.org/officeDocument/2006/relationships/hyperlink" Target="http://www.wazzup.su/2008/11/07/page/1/" TargetMode="External"/><Relationship Id="rId3" Type="http://schemas.openxmlformats.org/officeDocument/2006/relationships/hyperlink" Target="http://www.wisdoms.ru/avt/b184.html" TargetMode="External"/><Relationship Id="rId7" Type="http://schemas.openxmlformats.org/officeDocument/2006/relationships/hyperlink" Target="http://www.wisdoms.ru/avt/b36.html" TargetMode="External"/><Relationship Id="rId12" Type="http://schemas.openxmlformats.org/officeDocument/2006/relationships/hyperlink" Target="http://www.wisdoms.ru/avt/b189.html" TargetMode="External"/><Relationship Id="rId17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6" Type="http://schemas.openxmlformats.org/officeDocument/2006/relationships/hyperlink" Target="http://copper-horseman.livejournal.com/3450.html" TargetMode="External"/><Relationship Id="rId20" Type="http://schemas.openxmlformats.org/officeDocument/2006/relationships/image" Target="../media/image16.jpeg"/><Relationship Id="rId1" Type="http://schemas.openxmlformats.org/officeDocument/2006/relationships/slideLayout" Target="../slideLayouts/slideLayout12.xml"/><Relationship Id="rId6" Type="http://schemas.openxmlformats.org/officeDocument/2006/relationships/hyperlink" Target="http://www.wisdoms.ru/81.html" TargetMode="External"/><Relationship Id="rId11" Type="http://schemas.openxmlformats.org/officeDocument/2006/relationships/hyperlink" Target="http://www.wisdoms.ru/avt/b210.html" TargetMode="External"/><Relationship Id="rId5" Type="http://schemas.openxmlformats.org/officeDocument/2006/relationships/hyperlink" Target="http://www.wisdoms.ru/avt/b223.html" TargetMode="External"/><Relationship Id="rId15" Type="http://schemas.openxmlformats.org/officeDocument/2006/relationships/image" Target="../media/image13.jpeg"/><Relationship Id="rId10" Type="http://schemas.openxmlformats.org/officeDocument/2006/relationships/hyperlink" Target="http://www.wisdoms.ru/avt/b153.html" TargetMode="External"/><Relationship Id="rId19" Type="http://schemas.openxmlformats.org/officeDocument/2006/relationships/image" Target="../media/image15.jpeg"/><Relationship Id="rId4" Type="http://schemas.openxmlformats.org/officeDocument/2006/relationships/hyperlink" Target="http://www.wisdoms.ru/avt/b2.html" TargetMode="External"/><Relationship Id="rId9" Type="http://schemas.openxmlformats.org/officeDocument/2006/relationships/hyperlink" Target="http://www.wisdoms.ru/avt/b85.html" TargetMode="External"/><Relationship Id="rId14" Type="http://schemas.openxmlformats.org/officeDocument/2006/relationships/hyperlink" Target="http://vk.com/wall-35311089_812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hyperlink" Target="http://100-000-pochemu.info/id/487" TargetMode="External"/><Relationship Id="rId3" Type="http://schemas.openxmlformats.org/officeDocument/2006/relationships/hyperlink" Target="http://ru-an.info/news_content.php?id=1314" TargetMode="External"/><Relationship Id="rId7" Type="http://schemas.openxmlformats.org/officeDocument/2006/relationships/hyperlink" Target="http://rodrus.com/news/news_1312202823.html" TargetMode="External"/><Relationship Id="rId12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11" Type="http://schemas.openxmlformats.org/officeDocument/2006/relationships/hyperlink" Target="http://ru-an.info/news_content.php?id=1765" TargetMode="External"/><Relationship Id="rId5" Type="http://schemas.openxmlformats.org/officeDocument/2006/relationships/hyperlink" Target="http://anekdot-ot-alexa.blogspot.com/2012/01/blog-post_06.html" TargetMode="External"/><Relationship Id="rId10" Type="http://schemas.openxmlformats.org/officeDocument/2006/relationships/image" Target="../media/image21.jpeg"/><Relationship Id="rId4" Type="http://schemas.openxmlformats.org/officeDocument/2006/relationships/image" Target="../media/image18.jpeg"/><Relationship Id="rId9" Type="http://schemas.openxmlformats.org/officeDocument/2006/relationships/hyperlink" Target="http://chibis.at.ua/news/2008-11-29-199" TargetMode="External"/><Relationship Id="rId1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hyperlink" Target="http://7yaiya.ru/wp-content/uploads/2011/12/otkazhites-ot-alkogolya1.png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7yaiya.ru/novosti/beseda-o-vrede-alkogolya-s-detmi-zavershenie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src.ucoz.net/t/979/5.jpg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VE" sz="4400" dirty="0" smtClean="0"/>
              <a:t>Paso Global</a:t>
            </a:r>
            <a:endParaRPr lang="es-ES" sz="440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TextBox 3"/>
          <p:cNvSpPr txBox="1"/>
          <p:nvPr/>
        </p:nvSpPr>
        <p:spPr>
          <a:xfrm>
            <a:off x="1928794" y="357166"/>
            <a:ext cx="4929222" cy="14465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rgbClr val="00B050"/>
                </a:solidFill>
              </a:rPr>
              <a:t>Родители задумайтесь!</a:t>
            </a:r>
            <a:endParaRPr lang="ru-RU" sz="4400" b="1" dirty="0">
              <a:solidFill>
                <a:srgbClr val="00B050"/>
              </a:solidFill>
            </a:endParaRPr>
          </a:p>
        </p:txBody>
      </p:sp>
      <p:pic>
        <p:nvPicPr>
          <p:cNvPr id="5" name="il_fi" descr="http://onzone.net/uploads/posts/2012-01/1327003077_thumb_rospotrebnadzor_alcohol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62" y="2143116"/>
            <a:ext cx="7286676" cy="35719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rg_hi" descr="http://t1.gstatic.com/images?q=tbn:ANd9GcRmvYXeMLUQZ0CG1AbSIy-2SbNOE78CPZ4RzrrtikVa5hWki5_yCA">
            <a:hlinkClick r:id="rId3" tgtFrame="_blank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00760" y="1000108"/>
            <a:ext cx="2247900" cy="203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3143240" y="5786454"/>
            <a:ext cx="4411529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err="1" smtClean="0"/>
              <a:t>Мышкинская</a:t>
            </a:r>
            <a:r>
              <a:rPr lang="ru-RU" sz="1400" dirty="0" smtClean="0"/>
              <a:t> специальная (коррекционная)</a:t>
            </a:r>
          </a:p>
          <a:p>
            <a:r>
              <a:rPr lang="ru-RU" sz="1400" dirty="0" smtClean="0"/>
              <a:t>Общеобразовательная школа-интернат</a:t>
            </a:r>
            <a:r>
              <a:rPr lang="en-US" sz="1400" dirty="0" smtClean="0"/>
              <a:t> VIII </a:t>
            </a:r>
            <a:r>
              <a:rPr lang="ru-RU" sz="1400" dirty="0" smtClean="0"/>
              <a:t>вида.</a:t>
            </a:r>
          </a:p>
          <a:p>
            <a:r>
              <a:rPr lang="ru-RU" sz="1400" dirty="0" smtClean="0"/>
              <a:t>Учитель начальных классов - Вахрушина М.А.,  логопед-Смагина Е.К.</a:t>
            </a:r>
          </a:p>
          <a:p>
            <a:r>
              <a:rPr lang="ru-RU" sz="1400" dirty="0" smtClean="0"/>
              <a:t>                                               2012г</a:t>
            </a:r>
          </a:p>
          <a:p>
            <a:endParaRPr lang="ru-RU" sz="1400" dirty="0" smtClean="0"/>
          </a:p>
          <a:p>
            <a:endParaRPr lang="ru-RU" sz="1400" dirty="0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VE" dirty="0" smtClean="0"/>
              <a:t>Paso Global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VE" dirty="0" smtClean="0"/>
              <a:t>Paso Global</a:t>
            </a:r>
            <a:endParaRPr lang="es-ES" dirty="0"/>
          </a:p>
        </p:txBody>
      </p:sp>
      <p:sp>
        <p:nvSpPr>
          <p:cNvPr id="6146" name="Rectangle 2"/>
          <p:cNvSpPr>
            <a:spLocks noChangeArrowheads="1"/>
          </p:cNvSpPr>
          <p:nvPr/>
        </p:nvSpPr>
        <p:spPr bwMode="auto">
          <a:xfrm>
            <a:off x="0" y="3293236"/>
            <a:ext cx="9144000" cy="600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Calibri" pitchFamily="34" charset="0"/>
                <a:cs typeface="Courier New" pitchFamily="49" charset="0"/>
              </a:rPr>
              <a:t>Вред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Calibri"/>
                <a:ea typeface="Calibri" pitchFamily="34" charset="0"/>
                <a:cs typeface="Courier New" pitchFamily="49" charset="0"/>
              </a:rPr>
              <a:t> </a:t>
            </a:r>
            <a:r>
              <a:rPr kumimoji="0" lang="ru-RU" sz="1100" b="1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Calibri" pitchFamily="34" charset="0"/>
                <a:cs typeface="Courier New" pitchFamily="49" charset="0"/>
              </a:rPr>
              <a:t> алкоголя.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Calibri"/>
                <a:ea typeface="Calibri" pitchFamily="34" charset="0"/>
                <a:cs typeface="Courier New" pitchFamily="49" charset="0"/>
              </a:rPr>
              <a:t> 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Calibri" pitchFamily="34" charset="0"/>
                <a:cs typeface="Courier New" pitchFamily="49" charset="0"/>
              </a:rPr>
              <a:t>Многие люди совсем не видят ничего плохого в употреблении алкоголь вечером, по выходным или праздникам, он не видят вреда в алкоголе. Но мало кто имеет силу воли, чувство меры и знает о вреде алкоголя. И безобидное, на первый взгляд, увлечение в последствии превращается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145" name="Рисунок 13" descr="http://4.bp.blogspot.com/-GLhNpS7jgrE/T8oTvZrvQiI/AAAAAAAAAAc/PHwfTxt9STs/s320/vred_alkogolya_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57200"/>
            <a:ext cx="3048000" cy="2028825"/>
          </a:xfrm>
          <a:prstGeom prst="rect">
            <a:avLst/>
          </a:prstGeom>
          <a:noFill/>
        </p:spPr>
      </p:pic>
      <p:sp>
        <p:nvSpPr>
          <p:cNvPr id="6147" name="Rectangle 3"/>
          <p:cNvSpPr>
            <a:spLocks noChangeArrowheads="1"/>
          </p:cNvSpPr>
          <p:nvPr/>
        </p:nvSpPr>
        <p:spPr bwMode="auto">
          <a:xfrm>
            <a:off x="0" y="2937736"/>
            <a:ext cx="9144000" cy="3308598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1. Алкоголь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Calibri"/>
                <a:ea typeface="Times New Roman" pitchFamily="18" charset="0"/>
                <a:cs typeface="Courier New" pitchFamily="49" charset="0"/>
              </a:rPr>
              <a:t>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 это основная причина большинства подлостей, болезней, недисциплинированности, бедности и бессмысленных конфликтов, загубленных талантов.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2.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Calibri"/>
                <a:ea typeface="Times New Roman" pitchFamily="18" charset="0"/>
                <a:cs typeface="Courier New" pitchFamily="49" charset="0"/>
              </a:rPr>
              <a:t> 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Трудно найти зло большее, чем алкоголь, которое могло бы так безжалостно и упорно расстраивало здоровье людей по всему миру, так резко разрушало все органы и ткани человека (особенно кору головного мозга), личность человека и ум, приводя его к ранней смерти. Бесчувственное коварство данного яда заключается в том, что серьезные последствия от вреда алкоголя не сразу наступают, а постепенно и незаметно.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3. О вреде алкоголя на человеческую жизнь говорят такие факты как пятьдесят процентов аварий, треть самоубийств, восемьдесят процентов смертей из-за рака пищевода и полости рта происходит посредством злоупотребления алкоголем.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4. После исследований, которые проведены с применением новейших технологий, ученые сделали вывод, что и среди алкоголиков и умеренно пьющих наблюдается постепенное усыхание и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Calibri"/>
                <a:ea typeface="Times New Roman" pitchFamily="18" charset="0"/>
                <a:cs typeface="Courier New" pitchFamily="49" charset="0"/>
              </a:rPr>
              <a:t> 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 уменьшение мозга. Стакан алкоголя губит в мозге человека 1000-2000 клеток. Такие данные подтвердились у девяносто пять процентов алкоголиков и восемьдесят пять процентов умеренно употребляющих.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5. Проведенные исследования доказывают, что у пьющих людей вероятность родить полностью здорового человека в пятнадцать раз меньше, чем у непьющих, а смертность у их детей в пять раз выше, болезненность выше в три с половиной раза (обратите свое внимание, ведь речь идет всего-навсего об умеренно пьющих, а не о заядлых алкоголиках). Алкоголь жестоко поражает детей до их рождения. В семьях, которые умеренно пьют спиртное, дети очень часто рождаются с замедленным развитием и умственно недоразвиты, даже бывают мертвыми. Из-за сильного пристрастия к спиртному и наркотикам в одной Америке женщины каждый день рожают тысячи недоношенных детей. Можно точно сказать, что пьющие родители 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Calibri"/>
                <a:ea typeface="Times New Roman" pitchFamily="18" charset="0"/>
                <a:cs typeface="Courier New" pitchFamily="49" charset="0"/>
              </a:rPr>
              <a:t>—</a:t>
            </a: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Times New Roman" pitchFamily="18" charset="0"/>
                <a:cs typeface="Courier New" pitchFamily="49" charset="0"/>
              </a:rPr>
              <a:t> это самые страшные воры, которые крадут у своих детей счастье жить полноценной жизнью. Надо задумываться об этом</a:t>
            </a:r>
            <a:endParaRPr kumimoji="0" lang="ru-RU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rgbClr val="6FA8DC"/>
                </a:solidFill>
                <a:effectLst/>
                <a:latin typeface="Georgia" pitchFamily="18" charset="0"/>
                <a:ea typeface="Calibri" pitchFamily="34" charset="0"/>
                <a:cs typeface="Courier New" pitchFamily="49" charset="0"/>
              </a:rPr>
              <a:t> в очень вредную привычку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il_fi" descr="http://i057.radikal.ru/0903/f4/28465339dc00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31432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il_fi" descr="http://www.se7en.ru/files/fotojop2458-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3571876"/>
            <a:ext cx="4486274" cy="292895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" name="il_fi" descr="http://r0bert.ru/uploads/posts/2012-08/1344427972_konkurs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143248"/>
            <a:ext cx="4429124" cy="37147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 descr="http://t1.gstatic.com/images?q=tbn:ANd9GcR3Yn-BW4GJTtG_6BHxawNCDb4MPlCD9_rI9l9VIMZsC8Svmvbbcpp_zF9D">
            <a:hlinkClick r:id="rId5" tgtFrame="_blank"/>
          </p:cNvPr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57356" y="5715017"/>
            <a:ext cx="1790700" cy="1142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trips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rg_hi" descr="http://t2.gstatic.com/images?q=tbn:ANd9GcS4jT1lEDY_DqjYi8qCT01dS6zm0Cse7_xI78nFKovR6bXK2ud4">
            <a:hlinkClick r:id="rId2" tgtFrame="_blank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142852"/>
            <a:ext cx="4929222" cy="257176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 descr="О вреде алкоголя (Владимир Викторович Довгань)">
            <a:hlinkClick r:id="rId4"/>
          </p:cNvPr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86446" y="4071942"/>
            <a:ext cx="2928926" cy="25717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http://s002.radikal.ru/i198/1002/91/e19149e239d7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3714752"/>
            <a:ext cx="3048000" cy="2600329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500034" y="2571744"/>
            <a:ext cx="842968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Это наше </a:t>
            </a:r>
            <a:r>
              <a:rPr lang="ru-RU" sz="3600" b="1" i="1" dirty="0" smtClean="0">
                <a:solidFill>
                  <a:srgbClr val="7030A0"/>
                </a:solidFill>
              </a:rPr>
              <a:t>будущее</a:t>
            </a:r>
            <a:r>
              <a:rPr lang="ru-RU" sz="3600" b="1" dirty="0" smtClean="0">
                <a:solidFill>
                  <a:srgbClr val="7030A0"/>
                </a:solidFill>
              </a:rPr>
              <a:t>, если </a:t>
            </a:r>
          </a:p>
          <a:p>
            <a:pPr algn="ctr"/>
            <a:r>
              <a:rPr lang="ru-RU" sz="6600" b="1" dirty="0" smtClean="0">
                <a:solidFill>
                  <a:srgbClr val="FF0000"/>
                </a:solidFill>
              </a:rPr>
              <a:t>не бросишь пить!</a:t>
            </a:r>
            <a:endParaRPr lang="ru-RU" sz="6600" b="1" dirty="0">
              <a:solidFill>
                <a:srgbClr val="FF0000"/>
              </a:solidFill>
            </a:endParaRPr>
          </a:p>
        </p:txBody>
      </p:sp>
      <p:pic>
        <p:nvPicPr>
          <p:cNvPr id="9" name="rg_hi" descr="http://t2.gstatic.com/images?q=tbn:ANd9GcQ5MchOxIELldRtEOG7VAegA4paM6Pxv39s67tZJ-KfRCm1X5qT">
            <a:hlinkClick r:id="rId7" tgtFrame="_blank"/>
          </p:cNvPr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29256" y="142852"/>
            <a:ext cx="3357586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rg_hi" descr="http://t2.gstatic.com/images?q=tbn:ANd9GcQ5MchOxIELldRtEOG7VAegA4paM6Pxv39s67tZJ-KfRCm1X5qT">
            <a:hlinkClick r:id="rId2" tgtFrame="_blank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42852"/>
            <a:ext cx="8358246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push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1"/>
          </p:nvPr>
        </p:nvSpPr>
        <p:spPr>
          <a:xfrm>
            <a:off x="3071802" y="1500174"/>
            <a:ext cx="3000396" cy="5357826"/>
          </a:xfr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sz="1400" dirty="0" smtClean="0"/>
              <a:t>По данным Министерства образования  и науки РФ , 85% детей дошкольного  и школьного возраста нуждаются в помощи медицинского, психологического или коррекционно-педагогического характера.</a:t>
            </a:r>
          </a:p>
          <a:p>
            <a:r>
              <a:rPr lang="ru-RU" sz="1400" dirty="0" smtClean="0"/>
              <a:t>Чаще всего причиной заболеваний детей является</a:t>
            </a:r>
          </a:p>
          <a:p>
            <a:r>
              <a:rPr lang="ru-RU" sz="2000" dirty="0" smtClean="0">
                <a:solidFill>
                  <a:srgbClr val="FF0000"/>
                </a:solidFill>
              </a:rPr>
              <a:t>пьянство  родителей.</a:t>
            </a:r>
            <a:r>
              <a:rPr lang="ru-RU" sz="3200" dirty="0" smtClean="0"/>
              <a:t/>
            </a:r>
            <a:br>
              <a:rPr lang="ru-RU" sz="3200" dirty="0" smtClean="0"/>
            </a:br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endParaRPr lang="ru-RU" sz="3200" dirty="0" smtClean="0"/>
          </a:p>
          <a:p>
            <a:r>
              <a:rPr lang="ru-RU" sz="1000" dirty="0" smtClean="0"/>
              <a:t>МОУ    </a:t>
            </a:r>
            <a:r>
              <a:rPr lang="ru-RU" sz="1000" dirty="0" err="1" smtClean="0"/>
              <a:t>Мышкинская</a:t>
            </a:r>
            <a:r>
              <a:rPr lang="ru-RU" sz="1000" dirty="0" smtClean="0"/>
              <a:t> специальная (коррекционная) общеобразовательная</a:t>
            </a:r>
          </a:p>
          <a:p>
            <a:r>
              <a:rPr lang="ru-RU" sz="1000" dirty="0" smtClean="0"/>
              <a:t>школа-интернат </a:t>
            </a:r>
            <a:r>
              <a:rPr lang="en-US" sz="1000" dirty="0" smtClean="0"/>
              <a:t>VIII</a:t>
            </a:r>
            <a:r>
              <a:rPr lang="ru-RU" sz="1000" dirty="0" smtClean="0"/>
              <a:t> вида.</a:t>
            </a:r>
          </a:p>
          <a:p>
            <a:r>
              <a:rPr lang="ru-RU" sz="1000" dirty="0" smtClean="0"/>
              <a:t>8 (48544) 2-11-56</a:t>
            </a:r>
          </a:p>
          <a:p>
            <a:r>
              <a:rPr lang="ru-RU" sz="1000" dirty="0" smtClean="0"/>
              <a:t>Вахрушина Марина Аркадьевна.</a:t>
            </a:r>
          </a:p>
          <a:p>
            <a:r>
              <a:rPr lang="ru-RU" sz="1000" dirty="0" smtClean="0"/>
              <a:t>Смагина  Елена Константиновна.</a:t>
            </a:r>
          </a:p>
          <a:p>
            <a:r>
              <a:rPr lang="ru-RU" sz="1000" dirty="0" smtClean="0"/>
              <a:t>                                    2012 год.</a:t>
            </a:r>
            <a:endParaRPr lang="ru-RU" sz="10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-32" y="0"/>
            <a:ext cx="3000396" cy="6858000"/>
          </a:xfr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25000" lnSpcReduction="20000"/>
          </a:bodyPr>
          <a:lstStyle/>
          <a:p>
            <a:endParaRPr lang="ru-RU" sz="8000" b="1" dirty="0" smtClean="0"/>
          </a:p>
          <a:p>
            <a:r>
              <a:rPr lang="ru-RU" sz="8000" b="1" dirty="0" smtClean="0"/>
              <a:t>Высказывания и афоризмы об алкоголизме и пьянстве.</a:t>
            </a:r>
          </a:p>
          <a:p>
            <a:r>
              <a:rPr lang="ru-RU" sz="4400" dirty="0" smtClean="0"/>
              <a:t>Пьянство есть упражнение в безумстве. </a:t>
            </a:r>
          </a:p>
          <a:p>
            <a:r>
              <a:rPr lang="ru-RU" sz="3600" dirty="0" smtClean="0">
                <a:hlinkClick r:id="rId3"/>
              </a:rPr>
              <a:t>Пифагор</a:t>
            </a:r>
            <a:endParaRPr lang="ru-RU" sz="3600" dirty="0" smtClean="0"/>
          </a:p>
          <a:p>
            <a:r>
              <a:rPr lang="ru-RU" sz="4400" dirty="0" smtClean="0"/>
              <a:t>Пьянство — мать всех пороков. </a:t>
            </a:r>
          </a:p>
          <a:p>
            <a:r>
              <a:rPr lang="ru-RU" sz="4400" dirty="0" err="1" smtClean="0">
                <a:hlinkClick r:id="rId4"/>
              </a:rPr>
              <a:t>Абу-ль-Фарадж</a:t>
            </a:r>
            <a:endParaRPr lang="ru-RU" sz="4400" dirty="0" smtClean="0"/>
          </a:p>
          <a:p>
            <a:r>
              <a:rPr lang="ru-RU" sz="4400" dirty="0" smtClean="0"/>
              <a:t>Опьянение есть истинное безумие, оно лишает нас наших способностей. </a:t>
            </a:r>
          </a:p>
          <a:p>
            <a:r>
              <a:rPr lang="ru-RU" sz="4400" dirty="0" smtClean="0">
                <a:hlinkClick r:id="rId5"/>
              </a:rPr>
              <a:t>Солон</a:t>
            </a:r>
            <a:endParaRPr lang="ru-RU" sz="4400" dirty="0" smtClean="0"/>
          </a:p>
          <a:p>
            <a:r>
              <a:rPr lang="ru-RU" sz="4400" dirty="0" smtClean="0"/>
              <a:t>Есть </a:t>
            </a:r>
            <a:r>
              <a:rPr lang="ru-RU" sz="4400" dirty="0" smtClean="0">
                <a:hlinkClick r:id="rId6"/>
              </a:rPr>
              <a:t>мера</a:t>
            </a:r>
            <a:r>
              <a:rPr lang="ru-RU" sz="4400" dirty="0" smtClean="0"/>
              <a:t> в питье. </a:t>
            </a:r>
          </a:p>
          <a:p>
            <a:r>
              <a:rPr lang="ru-RU" sz="4400" dirty="0" err="1" smtClean="0">
                <a:hlinkClick r:id="rId7"/>
              </a:rPr>
              <a:t>Варрон</a:t>
            </a:r>
            <a:endParaRPr lang="ru-RU" sz="4400" dirty="0" smtClean="0"/>
          </a:p>
          <a:p>
            <a:r>
              <a:rPr lang="ru-RU" sz="4400" dirty="0" smtClean="0"/>
              <a:t>Те безрассуднее скотов, кто утоляет жажду не водой, а </a:t>
            </a:r>
            <a:r>
              <a:rPr lang="ru-RU" sz="4400" dirty="0" smtClean="0">
                <a:hlinkClick r:id="rId8"/>
              </a:rPr>
              <a:t>вином</a:t>
            </a:r>
            <a:r>
              <a:rPr lang="ru-RU" sz="4400" dirty="0" smtClean="0"/>
              <a:t>. </a:t>
            </a:r>
          </a:p>
          <a:p>
            <a:r>
              <a:rPr lang="ru-RU" sz="4400" dirty="0" smtClean="0">
                <a:hlinkClick r:id="rId9"/>
              </a:rPr>
              <a:t>Диоген</a:t>
            </a:r>
            <a:endParaRPr lang="ru-RU" sz="4400" dirty="0" smtClean="0"/>
          </a:p>
          <a:p>
            <a:r>
              <a:rPr lang="ru-RU" sz="4400" dirty="0" smtClean="0"/>
              <a:t>Много вина — мало ума. </a:t>
            </a:r>
          </a:p>
          <a:p>
            <a:r>
              <a:rPr lang="ru-RU" sz="4400" dirty="0" err="1" smtClean="0">
                <a:hlinkClick r:id="rId10"/>
              </a:rPr>
              <a:t>Менандр</a:t>
            </a:r>
            <a:r>
              <a:rPr lang="ru-RU" sz="4400" dirty="0" smtClean="0">
                <a:hlinkClick r:id="rId10"/>
              </a:rPr>
              <a:t> </a:t>
            </a:r>
            <a:endParaRPr lang="ru-RU" sz="4400" dirty="0" smtClean="0"/>
          </a:p>
          <a:p>
            <a:r>
              <a:rPr lang="ru-RU" sz="4400" dirty="0" smtClean="0"/>
              <a:t>Трудись и не якшайся с теми, Кто к пьянству любит подстрекать. Лишь перестав </a:t>
            </a:r>
            <a:r>
              <a:rPr lang="ru-RU" sz="4400" dirty="0" smtClean="0">
                <a:hlinkClick r:id="rId8"/>
              </a:rPr>
              <a:t>вино</a:t>
            </a:r>
            <a:r>
              <a:rPr lang="ru-RU" sz="4400" dirty="0" smtClean="0"/>
              <a:t> лакать, Ты избежишь удела злого — Запомни </a:t>
            </a:r>
            <a:r>
              <a:rPr lang="ru-RU" sz="4400" dirty="0" err="1" smtClean="0"/>
              <a:t>Ганса</a:t>
            </a:r>
            <a:r>
              <a:rPr lang="ru-RU" sz="4400" dirty="0" smtClean="0"/>
              <a:t> Сакса слово. </a:t>
            </a:r>
          </a:p>
          <a:p>
            <a:r>
              <a:rPr lang="ru-RU" sz="4400" dirty="0" smtClean="0">
                <a:hlinkClick r:id="rId11"/>
              </a:rPr>
              <a:t>Сакс </a:t>
            </a:r>
            <a:r>
              <a:rPr lang="ru-RU" sz="4400" dirty="0" err="1" smtClean="0">
                <a:hlinkClick r:id="rId11"/>
              </a:rPr>
              <a:t>Ганс</a:t>
            </a:r>
            <a:endParaRPr lang="ru-RU" sz="4400" dirty="0" smtClean="0"/>
          </a:p>
          <a:p>
            <a:r>
              <a:rPr lang="ru-RU" sz="4400" dirty="0" smtClean="0"/>
              <a:t>Никакое тело не может быть столь крепким, чтобы </a:t>
            </a:r>
            <a:r>
              <a:rPr lang="ru-RU" sz="4400" dirty="0" smtClean="0">
                <a:hlinkClick r:id="rId8"/>
              </a:rPr>
              <a:t>вино</a:t>
            </a:r>
            <a:r>
              <a:rPr lang="ru-RU" sz="4400" dirty="0" smtClean="0"/>
              <a:t> не могло повредить его. </a:t>
            </a:r>
          </a:p>
          <a:p>
            <a:r>
              <a:rPr lang="ru-RU" sz="4400" dirty="0" smtClean="0">
                <a:hlinkClick r:id="rId12"/>
              </a:rPr>
              <a:t>Плутарх</a:t>
            </a:r>
            <a:endParaRPr lang="ru-RU" sz="4400" dirty="0" smtClean="0"/>
          </a:p>
          <a:p>
            <a:r>
              <a:rPr lang="ru-RU" sz="4400" dirty="0" smtClean="0"/>
              <a:t>Постоянное пьянство вредно, оно портит натуру печени и мозга, ослабляет нервы, вызывает заболевание нервов, внезапную смерть. </a:t>
            </a:r>
          </a:p>
          <a:p>
            <a:r>
              <a:rPr lang="ru-RU" sz="4400" dirty="0" smtClean="0">
                <a:hlinkClick r:id="rId13"/>
              </a:rPr>
              <a:t>Ибн Сина</a:t>
            </a:r>
            <a:endParaRPr lang="ru-RU" sz="4400" dirty="0" smtClean="0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500041"/>
            <a:ext cx="9144000" cy="100242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  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sz="1800" dirty="0">
              <a:solidFill>
                <a:srgbClr val="FF0000"/>
              </a:solidFill>
            </a:endParaRPr>
          </a:p>
        </p:txBody>
      </p:sp>
      <p:pic>
        <p:nvPicPr>
          <p:cNvPr id="8" name="Picture 22" descr="http://cs305211.userapi.com/v305211456/405/bviwDTKlvbE.jpg">
            <a:hlinkClick r:id="rId14"/>
          </p:cNvPr>
          <p:cNvPicPr>
            <a:picLocks noChangeAspect="1" noChangeArrowheads="1"/>
          </p:cNvPicPr>
          <p:nvPr/>
        </p:nvPicPr>
        <p:blipFill>
          <a:blip r:embed="rId15" cstate="print"/>
          <a:srcRect b="12120"/>
          <a:stretch>
            <a:fillRect/>
          </a:stretch>
        </p:blipFill>
        <p:spPr bwMode="auto">
          <a:xfrm>
            <a:off x="6310979" y="0"/>
            <a:ext cx="2618739" cy="1928826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9" name="Picture 20" descr="http://pics.livejournal.com/vladimirlarsson/pic/00014421/s640x480">
            <a:hlinkClick r:id="rId16"/>
          </p:cNvPr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6429388" y="4143380"/>
            <a:ext cx="2428892" cy="2631277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6429388" y="2071678"/>
            <a:ext cx="2500330" cy="1938992"/>
          </a:xfrm>
          <a:prstGeom prst="rect">
            <a:avLst/>
          </a:prstGeom>
          <a:effectLst>
            <a:softEdge rad="63500"/>
          </a:effectLst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Родители!</a:t>
            </a:r>
          </a:p>
          <a:p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ЗАДУМАЙТЕСЬ!</a:t>
            </a:r>
          </a:p>
          <a:p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Сейчас ВЫ,</a:t>
            </a:r>
          </a:p>
          <a:p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потом</a:t>
            </a:r>
          </a:p>
          <a:p>
            <a:r>
              <a:rPr lang="ru-RU" sz="2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ВАШИ ДЕТИ!</a:t>
            </a:r>
            <a:endParaRPr lang="ru-RU" sz="2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11" name="Picture 2" descr="http://img11.nnm.ru/imagez/gallery/7/8/b/6/5/78b652446c3cb02481ecae7d50fb7c80.jpg">
            <a:hlinkClick r:id="rId18"/>
          </p:cNvPr>
          <p:cNvPicPr>
            <a:picLocks noChangeAspect="1" noChangeArrowheads="1"/>
          </p:cNvPicPr>
          <p:nvPr/>
        </p:nvPicPr>
        <p:blipFill>
          <a:blip r:embed="rId19" cstate="print"/>
          <a:srcRect l="3774" t="-8334" r="58490" b="6667"/>
          <a:stretch>
            <a:fillRect/>
          </a:stretch>
        </p:blipFill>
        <p:spPr bwMode="auto">
          <a:xfrm>
            <a:off x="3071802" y="0"/>
            <a:ext cx="3000396" cy="15001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</p:pic>
      <p:pic>
        <p:nvPicPr>
          <p:cNvPr id="12" name="Рисунок 11" descr="http://www.socialhelpcenter.ru/uploads/images/image012.jpg"/>
          <p:cNvPicPr/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5072066" y="3643314"/>
            <a:ext cx="857256" cy="7858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http://specschool5.edusite.ru/DswMedia/izobrajenie005.jpg"/>
          <p:cNvPicPr>
            <a:picLocks noGrp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-71462"/>
            <a:ext cx="9001156" cy="6786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" descr="http://ru-an.info/2012/2012_01_14_51384d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06" y="142852"/>
            <a:ext cx="714380" cy="71438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</p:pic>
      <p:pic>
        <p:nvPicPr>
          <p:cNvPr id="8" name="Picture 24" descr="http://2.bp.blogspot.com/-QmOtzWnFY8I/Twa8_xy2qrI/AAAAAAAAAvk/i8feZ9CX0SI/s1600/511569-2010.07.09-02.14.25-rodina.jpg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14348" y="571480"/>
            <a:ext cx="2214578" cy="64294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Picture 26" descr="http://rodrus.com/news/i/full1312202823.jpg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786" y="2214554"/>
            <a:ext cx="2071702" cy="5000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10" descr="http://img12.nnm.ru/imagez/gallery/c/2/a/2/9/c2a29c392f34a97ea54be9940b919233_full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43240" y="6000768"/>
            <a:ext cx="1285884" cy="857232"/>
          </a:xfrm>
          <a:prstGeom prst="rect">
            <a:avLst/>
          </a:prstGeom>
          <a:noFill/>
        </p:spPr>
      </p:pic>
      <p:pic>
        <p:nvPicPr>
          <p:cNvPr id="11" name="Picture 8" descr="http://ru-an.info/2012/2012_08_27_4bc35d.jpg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8072462" y="428604"/>
            <a:ext cx="688861" cy="642942"/>
          </a:xfrm>
          <a:prstGeom prst="rect">
            <a:avLst/>
          </a:prstGeom>
          <a:noFill/>
        </p:spPr>
      </p:pic>
      <p:pic>
        <p:nvPicPr>
          <p:cNvPr id="12" name="Picture 6" descr="http://100-000-pochemu.info/wp-content/uploads/2010/05/ned.jpg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143768" y="6072206"/>
            <a:ext cx="1214446" cy="78579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spli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/>
            <a:r>
              <a:rPr lang="ru-RU" smtClean="0"/>
              <a:t>Откажитесь от алкоголя!</a:t>
            </a:r>
            <a:br>
              <a:rPr lang="ru-RU" smtClean="0"/>
            </a:br>
            <a:endParaRPr lang="ru-RU" dirty="0"/>
          </a:p>
        </p:txBody>
      </p:sp>
      <p:pic>
        <p:nvPicPr>
          <p:cNvPr id="6" name="Содержимое 3" descr="алкоголь убивает">
            <a:hlinkClick r:id="rId2" tgtFrame="_blank" tooltip="&quot;откажитесь от алкоголя&quot;"/>
          </p:cNvPr>
          <p:cNvPicPr>
            <a:picLocks noGrp="1"/>
          </p:cNvPicPr>
          <p:nvPr>
            <p:ph sz="quarter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357422" y="2428868"/>
            <a:ext cx="4714908" cy="3857652"/>
          </a:xfrm>
        </p:spPr>
      </p:pic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0" y="1063250"/>
            <a:ext cx="9144000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Как совсем? Да, совсем откажитесь от алкогольных напитков, крепких и слабых, полезных и вредных, газированных и подкрашенных. Просто перестаньте пить то, что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  <a:hlinkClick r:id="rId4"/>
              </a:rPr>
              <a:t>расщепляет мозг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и выводит его с мочой. Перестаньте смывать свою жизнь в унитаз! Алкоголь убивает мозг, он нам еще пригодится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 spd="slow">
    <p:cover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WordArt 5"/>
          <p:cNvSpPr>
            <a:spLocks noChangeArrowheads="1" noChangeShapeType="1" noTextEdit="1"/>
          </p:cNvSpPr>
          <p:nvPr/>
        </p:nvSpPr>
        <p:spPr bwMode="auto">
          <a:xfrm>
            <a:off x="500034" y="928670"/>
            <a:ext cx="7943850" cy="2860693"/>
          </a:xfrm>
          <a:prstGeom prst="rect">
            <a:avLst/>
          </a:prstGeom>
          <a:solidFill>
            <a:srgbClr val="92D050"/>
          </a:solidFill>
        </p:spPr>
        <p:txBody>
          <a:bodyPr spcFirstLastPara="1" wrap="none" fromWordArt="1">
            <a:prstTxWarp prst="textArchUp">
              <a:avLst>
                <a:gd name="adj" fmla="val 10800000"/>
              </a:avLst>
            </a:prstTxWarp>
          </a:bodyPr>
          <a:lstStyle/>
          <a:p>
            <a:pPr algn="ctr"/>
            <a:r>
              <a:rPr lang="ru-RU" sz="5400" b="1" kern="10" dirty="0" smtClean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Благодарим </a:t>
            </a:r>
            <a:r>
              <a:rPr lang="ru-RU" sz="5400" b="1" kern="10" dirty="0">
                <a:ln w="9525">
                  <a:solidFill>
                    <a:schemeClr val="bg1"/>
                  </a:solidFill>
                  <a:round/>
                  <a:headEnd/>
                  <a:tailEnd/>
                </a:ln>
                <a:solidFill>
                  <a:srgbClr val="6600CC"/>
                </a:solidFill>
                <a:latin typeface="Arial"/>
                <a:cs typeface="Arial"/>
              </a:rPr>
              <a:t>за внимание!</a:t>
            </a:r>
          </a:p>
        </p:txBody>
      </p:sp>
      <p:pic>
        <p:nvPicPr>
          <p:cNvPr id="4" name="Picture 10" descr="http://src.ucoz.net/t/979/5.jpg"/>
          <p:cNvPicPr>
            <a:picLocks noChangeAspect="1" noChangeArrowheads="1"/>
          </p:cNvPicPr>
          <p:nvPr/>
        </p:nvPicPr>
        <p:blipFill>
          <a:blip r:embed="rId2" r:link="rId3" cstate="print"/>
          <a:srcRect/>
          <a:stretch>
            <a:fillRect/>
          </a:stretch>
        </p:blipFill>
        <p:spPr bwMode="auto">
          <a:xfrm>
            <a:off x="1071538" y="2214553"/>
            <a:ext cx="7786742" cy="4017567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</p:pic>
    </p:spTree>
  </p:cSld>
  <p:clrMapOvr>
    <a:masterClrMapping/>
  </p:clrMapOvr>
  <p:transition spd="slow">
    <p:wheel spokes="2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86795410-CEC5-4D33-B488-3E438FCA5D8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120</TotalTime>
  <Words>302</Words>
  <Application>Microsoft Office PowerPoint</Application>
  <PresentationFormat>Экран (4:3)</PresentationFormat>
  <Paragraphs>59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Начальная</vt:lpstr>
      <vt:lpstr>Paso Global</vt:lpstr>
      <vt:lpstr>Paso Global</vt:lpstr>
      <vt:lpstr>Слайд 3</vt:lpstr>
      <vt:lpstr>Слайд 4</vt:lpstr>
      <vt:lpstr>Слайд 5</vt:lpstr>
      <vt:lpstr>           </vt:lpstr>
      <vt:lpstr>Слайд 7</vt:lpstr>
      <vt:lpstr>Откажитесь от алкоголя! </vt:lpstr>
      <vt:lpstr>Слайд 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Paso Global</dc:title>
  <dc:creator>1</dc:creator>
  <cp:lastModifiedBy>1</cp:lastModifiedBy>
  <cp:revision>108</cp:revision>
  <dcterms:created xsi:type="dcterms:W3CDTF">2012-10-12T16:40:59Z</dcterms:created>
  <dcterms:modified xsi:type="dcterms:W3CDTF">2012-10-14T17:23:19Z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TC019716889991</vt:lpwstr>
  </property>
</Properties>
</file>