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50" r:id="rId1"/>
  </p:sldMasterIdLst>
  <p:notesMasterIdLst>
    <p:notesMasterId r:id="rId65"/>
  </p:notesMasterIdLst>
  <p:handoutMasterIdLst>
    <p:handoutMasterId r:id="rId66"/>
  </p:handoutMasterIdLst>
  <p:sldIdLst>
    <p:sldId id="297" r:id="rId2"/>
    <p:sldId id="356" r:id="rId3"/>
    <p:sldId id="359" r:id="rId4"/>
    <p:sldId id="257" r:id="rId5"/>
    <p:sldId id="381" r:id="rId6"/>
    <p:sldId id="382" r:id="rId7"/>
    <p:sldId id="383" r:id="rId8"/>
    <p:sldId id="375" r:id="rId9"/>
    <p:sldId id="376" r:id="rId10"/>
    <p:sldId id="377" r:id="rId11"/>
    <p:sldId id="302" r:id="rId12"/>
    <p:sldId id="360" r:id="rId13"/>
    <p:sldId id="260" r:id="rId14"/>
    <p:sldId id="366" r:id="rId15"/>
    <p:sldId id="357" r:id="rId16"/>
    <p:sldId id="373" r:id="rId17"/>
    <p:sldId id="303" r:id="rId18"/>
    <p:sldId id="304" r:id="rId19"/>
    <p:sldId id="265" r:id="rId20"/>
    <p:sldId id="358" r:id="rId21"/>
    <p:sldId id="310" r:id="rId22"/>
    <p:sldId id="311" r:id="rId23"/>
    <p:sldId id="312" r:id="rId24"/>
    <p:sldId id="355" r:id="rId25"/>
    <p:sldId id="385" r:id="rId26"/>
    <p:sldId id="386" r:id="rId27"/>
    <p:sldId id="267" r:id="rId28"/>
    <p:sldId id="389" r:id="rId29"/>
    <p:sldId id="395" r:id="rId30"/>
    <p:sldId id="396" r:id="rId31"/>
    <p:sldId id="397" r:id="rId32"/>
    <p:sldId id="327" r:id="rId33"/>
    <p:sldId id="387" r:id="rId34"/>
    <p:sldId id="388" r:id="rId35"/>
    <p:sldId id="353" r:id="rId36"/>
    <p:sldId id="273" r:id="rId37"/>
    <p:sldId id="350" r:id="rId38"/>
    <p:sldId id="349" r:id="rId39"/>
    <p:sldId id="392" r:id="rId40"/>
    <p:sldId id="352" r:id="rId41"/>
    <p:sldId id="390" r:id="rId42"/>
    <p:sldId id="391" r:id="rId43"/>
    <p:sldId id="393" r:id="rId44"/>
    <p:sldId id="361" r:id="rId45"/>
    <p:sldId id="283" r:id="rId46"/>
    <p:sldId id="332" r:id="rId47"/>
    <p:sldId id="337" r:id="rId48"/>
    <p:sldId id="333" r:id="rId49"/>
    <p:sldId id="334" r:id="rId50"/>
    <p:sldId id="335" r:id="rId51"/>
    <p:sldId id="338" r:id="rId52"/>
    <p:sldId id="339" r:id="rId53"/>
    <p:sldId id="340" r:id="rId54"/>
    <p:sldId id="341" r:id="rId55"/>
    <p:sldId id="336" r:id="rId56"/>
    <p:sldId id="351" r:id="rId57"/>
    <p:sldId id="343" r:id="rId58"/>
    <p:sldId id="354" r:id="rId59"/>
    <p:sldId id="294" r:id="rId60"/>
    <p:sldId id="347" r:id="rId61"/>
    <p:sldId id="348" r:id="rId62"/>
    <p:sldId id="296" r:id="rId63"/>
    <p:sldId id="394" r:id="rId6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BFD4"/>
    <a:srgbClr val="E39181"/>
    <a:srgbClr val="8EBDDA"/>
    <a:srgbClr val="E9C9C3"/>
    <a:srgbClr val="9B4EBE"/>
    <a:srgbClr val="D1ADE1"/>
    <a:srgbClr val="98EBF6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918" autoAdjust="0"/>
    <p:restoredTop sz="94660"/>
  </p:normalViewPr>
  <p:slideViewPr>
    <p:cSldViewPr>
      <p:cViewPr>
        <p:scale>
          <a:sx n="100" d="100"/>
          <a:sy n="100" d="100"/>
        </p:scale>
        <p:origin x="-2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56"/>
    </p:cViewPr>
  </p:sorterViewPr>
  <p:notesViewPr>
    <p:cSldViewPr>
      <p:cViewPr varScale="1">
        <p:scale>
          <a:sx n="78" d="100"/>
          <a:sy n="78" d="100"/>
        </p:scale>
        <p:origin x="-184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7;&#1083;&#1091;&#1078;&#1077;&#1073;&#1085;&#1072;&#1103;\&#1054;&#1090;%20&#1050;&#1091;&#1079;&#1100;&#1084;&#1080;&#1085;&#1086;&#1074;&#1072;%20&#1053;.&#1053;\&#1044;&#1080;&#1072;&#1075;&#1088;&#1072;&#1084;&#1084;&#1099;.xlsx" TargetMode="External"/><Relationship Id="rId1" Type="http://schemas.openxmlformats.org/officeDocument/2006/relationships/themeOverride" Target="../theme/themeOverride5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5.5672984499379422E-2"/>
          <c:y val="1.6785984250079072E-2"/>
          <c:w val="0.53580390351436569"/>
          <c:h val="0.81912747517327977"/>
        </c:manualLayout>
      </c:layout>
      <c:pie3DChart>
        <c:varyColors val="1"/>
      </c:pie3DChart>
    </c:plotArea>
    <c:legend>
      <c:legendPos val="r"/>
      <c:layout>
        <c:manualLayout>
          <c:xMode val="edge"/>
          <c:yMode val="edge"/>
          <c:x val="0.65373418856859977"/>
          <c:y val="1.3692992524986698E-2"/>
          <c:w val="0.33638933734821597"/>
          <c:h val="0.98531233877127311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Девочки и </a:t>
            </a:r>
            <a:r>
              <a:rPr lang="ru-RU" dirty="0" smtClean="0"/>
              <a:t>мальчики %</a:t>
            </a:r>
            <a:endParaRPr lang="ru-RU" dirty="0"/>
          </a:p>
        </c:rich>
      </c:tx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'[Диаграмма в Microsoft Office PowerPoint]Лист1'!$B$1</c:f>
              <c:strCache>
                <c:ptCount val="1"/>
                <c:pt idx="0">
                  <c:v>Девочки и мальчики</c:v>
                </c:pt>
              </c:strCache>
            </c:strRef>
          </c:tx>
          <c:dLbls>
            <c:dLbl>
              <c:idx val="3"/>
              <c:layout>
                <c:manualLayout>
                  <c:x val="2.8692912816007207E-2"/>
                  <c:y val="-2.7950283628110852E-3"/>
                </c:manualLayout>
              </c:layout>
              <c:showVal val="1"/>
            </c:dLbl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'[Диаграмма в Microsoft Office PowerPoint]Лист1'!$A$2:$A$6</c:f>
              <c:strCache>
                <c:ptCount val="5"/>
                <c:pt idx="0">
                  <c:v>Высокий уровень мотивации</c:v>
                </c:pt>
                <c:pt idx="1">
                  <c:v>Хороший уровень мотивации</c:v>
                </c:pt>
                <c:pt idx="2">
                  <c:v>Положительное отношение к учебе</c:v>
                </c:pt>
                <c:pt idx="3">
                  <c:v>Низкий уровень мотивации</c:v>
                </c:pt>
                <c:pt idx="4">
                  <c:v>Негативное отношение к учебе</c:v>
                </c:pt>
              </c:strCache>
            </c:strRef>
          </c:cat>
          <c:val>
            <c:numRef>
              <c:f>'[Диаграмма в Microsoft Office PowerPoint]Лист1'!$B$2:$B$6</c:f>
              <c:numCache>
                <c:formatCode>General</c:formatCode>
                <c:ptCount val="5"/>
                <c:pt idx="0">
                  <c:v>41.7</c:v>
                </c:pt>
                <c:pt idx="1">
                  <c:v>30</c:v>
                </c:pt>
                <c:pt idx="2">
                  <c:v>20</c:v>
                </c:pt>
                <c:pt idx="3">
                  <c:v>8.3000000000000007</c:v>
                </c:pt>
                <c:pt idx="4">
                  <c:v>0</c:v>
                </c:pt>
              </c:numCache>
            </c:numRef>
          </c:val>
        </c:ser>
      </c:pie3DChart>
    </c:plotArea>
    <c:legend>
      <c:legendPos val="r"/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Неполная </a:t>
            </a:r>
            <a:r>
              <a:rPr lang="ru-RU" dirty="0" smtClean="0"/>
              <a:t>семья %</a:t>
            </a:r>
            <a:endParaRPr lang="ru-RU" dirty="0"/>
          </a:p>
        </c:rich>
      </c:tx>
      <c:layout>
        <c:manualLayout>
          <c:xMode val="edge"/>
          <c:yMode val="edge"/>
          <c:x val="0.38503086419753102"/>
          <c:y val="2.8060332808803987E-3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'[Диаграмма в Microsoft Office PowerPoint]Лист1'!$B$1</c:f>
              <c:strCache>
                <c:ptCount val="1"/>
                <c:pt idx="0">
                  <c:v>Неполная семья</c:v>
                </c:pt>
              </c:strCache>
            </c:strRef>
          </c:tx>
          <c:dLbls>
            <c:dLbl>
              <c:idx val="3"/>
              <c:layout>
                <c:manualLayout>
                  <c:x val="4.3340988626421703E-2"/>
                  <c:y val="-1.6012507396217662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'[Диаграмма в Microsoft Office PowerPoint]Лист1'!$A$2:$A$6</c:f>
              <c:strCache>
                <c:ptCount val="5"/>
                <c:pt idx="0">
                  <c:v>Высокий уровень мотивации</c:v>
                </c:pt>
                <c:pt idx="1">
                  <c:v>Хороший уровень мотивации</c:v>
                </c:pt>
                <c:pt idx="2">
                  <c:v>Положительное отношение к школе</c:v>
                </c:pt>
                <c:pt idx="3">
                  <c:v>Низкий уровень мотивации</c:v>
                </c:pt>
                <c:pt idx="4">
                  <c:v>Негативное отношение к школе</c:v>
                </c:pt>
              </c:strCache>
            </c:strRef>
          </c:cat>
          <c:val>
            <c:numRef>
              <c:f>'[Диаграмма в Microsoft Office PowerPoint]Лист1'!$B$2:$B$6</c:f>
              <c:numCache>
                <c:formatCode>General</c:formatCode>
                <c:ptCount val="5"/>
                <c:pt idx="0">
                  <c:v>21.7</c:v>
                </c:pt>
                <c:pt idx="1">
                  <c:v>39.1</c:v>
                </c:pt>
                <c:pt idx="2">
                  <c:v>21.7</c:v>
                </c:pt>
                <c:pt idx="3">
                  <c:v>17.5</c:v>
                </c:pt>
                <c:pt idx="4">
                  <c:v>0</c:v>
                </c:pt>
              </c:numCache>
            </c:numRef>
          </c:val>
        </c:ser>
      </c:pie3DChart>
    </c:plotArea>
    <c:legend>
      <c:legendPos val="r"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7E2FE90-C811-4EA3-A960-DB751B2907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BA8D50F-64D0-4C7C-9ADB-04A600A84E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E2D310-3138-4B90-B8E6-A7C139909893}" type="slidenum">
              <a:rPr lang="ru-RU" smtClean="0"/>
              <a:pPr>
                <a:defRPr/>
              </a:pPr>
              <a:t>1</a:t>
            </a:fld>
            <a:endParaRPr lang="ru-RU" smtClean="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BC4AA2-D9DA-49DA-A4DB-2B2995DD51C8}" type="slidenum">
              <a:rPr lang="ru-RU" smtClean="0"/>
              <a:pPr>
                <a:defRPr/>
              </a:pPr>
              <a:t>4</a:t>
            </a:fld>
            <a:endParaRPr lang="ru-RU" smtClean="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AFEA19-E4A7-4E44-A624-98AB9280E4DC}" type="slidenum">
              <a:rPr lang="ru-RU" smtClean="0"/>
              <a:pPr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2AAC00-97B7-4A2E-BC84-469A1AA669B1}" type="slidenum">
              <a:rPr lang="ru-RU" smtClean="0"/>
              <a:pPr>
                <a:defRPr/>
              </a:pPr>
              <a:t>13</a:t>
            </a:fld>
            <a:endParaRPr lang="ru-RU" smtClean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73BA5F-C2CF-450F-9F48-0C271CCF6389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433EC-6232-48EE-A84F-3A2A2D2F0F08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60A465-FC8B-4EBA-931E-DFF1A57A5E84}" type="slidenum">
              <a:rPr lang="ru-RU" smtClean="0"/>
              <a:pPr>
                <a:defRPr/>
              </a:pPr>
              <a:t>19</a:t>
            </a:fld>
            <a:endParaRPr lang="ru-RU" smtClean="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1761AD-617F-4CD2-BD7E-6154EFB7C814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3B6A1E-ED71-489C-A4D0-E49FC3BD9367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89DFEA-42D3-4D67-A388-2EDDEAF899D8}" type="slidenum">
              <a:rPr lang="ru-RU" smtClean="0"/>
              <a:pPr>
                <a:defRPr/>
              </a:pPr>
              <a:t>23</a:t>
            </a:fld>
            <a:endParaRPr lang="ru-RU" smtClean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B43E3F-9DAD-4A26-97B1-9804C0D5D68E}" type="slidenum">
              <a:rPr lang="ru-RU" smtClean="0"/>
              <a:pPr>
                <a:defRPr/>
              </a:pPr>
              <a:t>27</a:t>
            </a:fld>
            <a:endParaRPr lang="ru-RU" smtClean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F62178-269C-4309-AE47-45D2CAC9F156}" type="slidenum">
              <a:rPr lang="ru-RU" smtClean="0"/>
              <a:pPr>
                <a:defRPr/>
              </a:pPr>
              <a:t>32</a:t>
            </a:fld>
            <a:endParaRPr lang="ru-RU" smtClean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2576D6-D3EA-4591-B820-83ED869C0448}" type="slidenum">
              <a:rPr lang="ru-RU" smtClean="0"/>
              <a:pPr>
                <a:defRPr/>
              </a:pPr>
              <a:t>36</a:t>
            </a:fld>
            <a:endParaRPr lang="ru-RU" smtClean="0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14F57D-F418-4BCB-85AB-2B01C9FB80D0}" type="slidenum">
              <a:rPr lang="ru-RU" smtClean="0"/>
              <a:pPr>
                <a:defRPr/>
              </a:pPr>
              <a:t>37</a:t>
            </a:fld>
            <a:endParaRPr lang="ru-RU" smtClean="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961CD5-C99B-42CC-87D8-84FFBE260E51}" type="slidenum">
              <a:rPr lang="ru-RU" smtClean="0"/>
              <a:pPr>
                <a:defRPr/>
              </a:pPr>
              <a:t>38</a:t>
            </a:fld>
            <a:endParaRPr lang="ru-RU" smtClean="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5E7172-6D49-4FCF-B214-8A32C1F48F75}" type="slidenum">
              <a:rPr lang="ru-RU" smtClean="0"/>
              <a:pPr>
                <a:defRPr/>
              </a:pPr>
              <a:t>45</a:t>
            </a:fld>
            <a:endParaRPr lang="ru-RU" smtClean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61C327-C119-44E0-BC02-69784B626412}" type="slidenum">
              <a:rPr lang="ru-RU" smtClean="0"/>
              <a:pPr>
                <a:defRPr/>
              </a:pPr>
              <a:t>46</a:t>
            </a:fld>
            <a:endParaRPr lang="ru-RU" smtClean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ADE5E6-C24C-4BAF-A614-DA7424335997}" type="slidenum">
              <a:rPr lang="ru-RU" smtClean="0"/>
              <a:pPr>
                <a:defRPr/>
              </a:pPr>
              <a:t>47</a:t>
            </a:fld>
            <a:endParaRPr lang="ru-RU" smtClean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628DD6-1730-4C81-9823-EDBEA7C2075D}" type="slidenum">
              <a:rPr lang="ru-RU" smtClean="0"/>
              <a:pPr>
                <a:defRPr/>
              </a:pPr>
              <a:t>48</a:t>
            </a:fld>
            <a:endParaRPr lang="ru-RU" smtClean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26692A-7472-4797-9F4E-F6E967F4818E}" type="slidenum">
              <a:rPr lang="ru-RU" smtClean="0"/>
              <a:pPr>
                <a:defRPr/>
              </a:pPr>
              <a:t>49</a:t>
            </a:fld>
            <a:endParaRPr lang="ru-RU" smtClean="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48C6C4-B099-4058-922D-C3EC75994ECF}" type="slidenum">
              <a:rPr lang="ru-RU" smtClean="0"/>
              <a:pPr>
                <a:defRPr/>
              </a:pPr>
              <a:t>50</a:t>
            </a:fld>
            <a:endParaRPr lang="ru-RU" smtClean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A95FC1-D3AD-47CA-AC9B-BC05E02FD809}" type="slidenum">
              <a:rPr lang="ru-RU" smtClean="0"/>
              <a:pPr>
                <a:defRPr/>
              </a:pPr>
              <a:t>51</a:t>
            </a:fld>
            <a:endParaRPr lang="ru-RU" smtClean="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91D7A-7891-4AF7-AFC9-6F49EC46AB17}" type="slidenum">
              <a:rPr lang="ru-RU" smtClean="0"/>
              <a:pPr>
                <a:defRPr/>
              </a:pPr>
              <a:t>52</a:t>
            </a:fld>
            <a:endParaRPr lang="ru-RU" smtClean="0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1AFB7E-50DC-44DD-99C6-6C6696EFD7EA}" type="slidenum">
              <a:rPr lang="ru-RU" smtClean="0"/>
              <a:pPr>
                <a:defRPr/>
              </a:pPr>
              <a:t>53</a:t>
            </a:fld>
            <a:endParaRPr lang="ru-RU" smtClean="0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BE1B86-F98A-470C-A5CE-02F41E5B4CAF}" type="slidenum">
              <a:rPr lang="ru-RU" smtClean="0"/>
              <a:pPr>
                <a:defRPr/>
              </a:pPr>
              <a:t>54</a:t>
            </a:fld>
            <a:endParaRPr lang="ru-RU" smtClean="0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19DAC9-6EEF-496F-AB4D-9FAB5FD4BEA0}" type="slidenum">
              <a:rPr lang="ru-RU" smtClean="0"/>
              <a:pPr>
                <a:defRPr/>
              </a:pPr>
              <a:t>55</a:t>
            </a:fld>
            <a:endParaRPr lang="ru-RU" smtClean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EDB8F3-F7AC-4105-8C4C-A39124FBD155}" type="slidenum">
              <a:rPr lang="ru-RU" smtClean="0"/>
              <a:pPr>
                <a:defRPr/>
              </a:pPr>
              <a:t>56</a:t>
            </a:fld>
            <a:endParaRPr lang="ru-RU" smtClean="0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2A5EED-9511-4A49-B8B5-2120FD1D6B28}" type="slidenum">
              <a:rPr lang="ru-RU" smtClean="0"/>
              <a:pPr>
                <a:defRPr/>
              </a:pPr>
              <a:t>57</a:t>
            </a:fld>
            <a:endParaRPr lang="ru-RU" smtClean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D456B2-01D4-44C9-B502-6B8FCD9DE929}" type="slidenum">
              <a:rPr lang="ru-RU" smtClean="0"/>
              <a:pPr>
                <a:defRPr/>
              </a:pPr>
              <a:t>59</a:t>
            </a:fld>
            <a:endParaRPr lang="ru-RU" smtClean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D09F9B-4C78-4D3C-871D-EAFDA321102B}" type="slidenum">
              <a:rPr lang="ru-RU" smtClean="0"/>
              <a:pPr>
                <a:defRPr/>
              </a:pPr>
              <a:t>60</a:t>
            </a:fld>
            <a:endParaRPr lang="ru-RU" smtClean="0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A29FCB-8714-4730-A6FE-61D437E4452C}" type="slidenum">
              <a:rPr lang="ru-RU" smtClean="0"/>
              <a:pPr>
                <a:defRPr/>
              </a:pPr>
              <a:t>61</a:t>
            </a:fld>
            <a:endParaRPr lang="ru-RU" smtClean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5AE051-F8A4-475D-8C51-E10BF6024E3C}" type="slidenum">
              <a:rPr lang="ru-RU" smtClean="0"/>
              <a:pPr>
                <a:defRPr/>
              </a:pPr>
              <a:t>62</a:t>
            </a:fld>
            <a:endParaRPr lang="ru-RU" smtClean="0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C4624-9E77-407C-A13F-B33AF87724B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435A4A-FB8E-419F-80A2-0362E19E4CE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8F1889-A920-4D89-98CB-96BCDACC310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06C2F9-E845-49B4-A3CA-C1C35CE0D6E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050FFA-CF66-4776-966A-DB4815EF28A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EBE50-5BF5-49E3-AD2E-53E51509211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26F6A06-5665-4583-986F-4C9E1172444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D01611B-0491-42B4-B263-BF35083BFB2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49246-297A-4C31-9560-3AA9969F99A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90CB4-72E2-4AE9-82D1-454ABA7B6D5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>
            <a:normAutofit/>
          </a:bodyPr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FB35B-EBD4-413A-94C8-E3D658A3BD3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 alt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078CA65-4C01-4764-AF79-0FA62C9ADBE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62" r:id="rId1"/>
    <p:sldLayoutId id="2147484763" r:id="rId2"/>
    <p:sldLayoutId id="2147484764" r:id="rId3"/>
    <p:sldLayoutId id="2147484765" r:id="rId4"/>
    <p:sldLayoutId id="2147484766" r:id="rId5"/>
    <p:sldLayoutId id="2147484761" r:id="rId6"/>
    <p:sldLayoutId id="2147484767" r:id="rId7"/>
    <p:sldLayoutId id="2147484768" r:id="rId8"/>
    <p:sldLayoutId id="2147484760" r:id="rId9"/>
    <p:sldLayoutId id="2147484759" r:id="rId10"/>
    <p:sldLayoutId id="2147484758" r:id="rId11"/>
  </p:sldLayoutIdLst>
  <p:transition>
    <p:comb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0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1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2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3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4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5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6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7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8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9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549275"/>
            <a:ext cx="8351837" cy="5975350"/>
          </a:xfrm>
        </p:spPr>
        <p:txBody>
          <a:bodyPr>
            <a:normAutofit/>
          </a:bodyPr>
          <a:lstStyle/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latin typeface="Times New Roman" pitchFamily="18" charset="0"/>
              </a:rPr>
              <a:t/>
            </a:r>
            <a:br>
              <a:rPr lang="ru-RU" sz="1800" b="1" smtClean="0">
                <a:latin typeface="Times New Roman" pitchFamily="18" charset="0"/>
              </a:rPr>
            </a:br>
            <a:r>
              <a:rPr lang="ru-RU" sz="1800" b="1" smtClean="0">
                <a:latin typeface="Times New Roman" pitchFamily="18" charset="0"/>
              </a:rPr>
              <a:t>МИНИСТЕРСТВО ОБРАЗОВАНИЯ МОСКОВСКОЙ ОБЛАСТИ</a:t>
            </a: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latin typeface="Times New Roman" pitchFamily="18" charset="0"/>
              </a:rPr>
              <a:t>Государственное образовательное учреждение высшего профессионального образования</a:t>
            </a: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latin typeface="Times New Roman" pitchFamily="18" charset="0"/>
              </a:rPr>
              <a:t>МОСКОВСКИЙ ГОСУДАРСТВЕННЫЙ ОБЛАСТНОЙ УНИВЕРСИТЕТ (МГОУ)</a:t>
            </a: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latin typeface="Times New Roman" pitchFamily="18" charset="0"/>
              </a:rPr>
              <a:t>Факультет психологии</a:t>
            </a: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latin typeface="Times New Roman" pitchFamily="18" charset="0"/>
              </a:rPr>
              <a:t>Кафедра начального образования</a:t>
            </a: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1800" b="1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1800" b="1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Практика</a:t>
            </a:r>
            <a:endParaRPr lang="ru-RU" sz="1800" b="1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Лабораторная работа - (учебное) научное исследование)</a:t>
            </a: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 тему:</a:t>
            </a: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endParaRPr lang="ru-RU" sz="1800" b="1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273050" indent="-273050" algn="ctr">
              <a:lnSpc>
                <a:spcPct val="90000"/>
              </a:lnSpc>
              <a:buFont typeface="Wingdings 3" pitchFamily="18" charset="2"/>
              <a:buNone/>
            </a:pPr>
            <a:r>
              <a:rPr lang="ru-RU" sz="2000" b="1" i="1" smtClean="0"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ru-RU" sz="2000" b="1" i="1" smtClean="0">
                <a:solidFill>
                  <a:srgbClr val="464646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ОЦЕНКА ШКОЛЬНОЙ МОТИВАЦИИ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УЧАЩИХСЯ НАЧАЛЬНЫХ КЛАССОВ»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</a:t>
            </a:r>
            <a:r>
              <a:rPr lang="ru-RU" sz="2600" smtClean="0">
                <a:latin typeface="Times New Roman" pitchFamily="18" charset="0"/>
              </a:rPr>
              <a:t/>
            </a:r>
            <a:br>
              <a:rPr lang="ru-RU" sz="2600" smtClean="0">
                <a:latin typeface="Times New Roman" pitchFamily="18" charset="0"/>
              </a:rPr>
            </a:br>
            <a:endParaRPr lang="ru-RU" sz="2200" b="1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273050" indent="-273050" algn="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Выполнила Русу Е.В.</a:t>
            </a:r>
            <a:endParaRPr lang="en-US" sz="1800" b="1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273050" indent="-273050" algn="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endParaRPr lang="ru-RU" sz="1800" b="1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endParaRPr lang="ru-RU" sz="1800" b="1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Москва</a:t>
            </a:r>
            <a:endParaRPr lang="en-US" sz="1800" b="1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273050" indent="-273050" algn="ctr">
              <a:lnSpc>
                <a:spcPct val="70000"/>
              </a:lnSpc>
              <a:buClr>
                <a:srgbClr val="EB641B"/>
              </a:buClr>
              <a:buFont typeface="Wingdings" pitchFamily="2" charset="2"/>
              <a:buNone/>
            </a:pPr>
            <a:r>
              <a:rPr lang="ru-RU" sz="1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2016</a:t>
            </a:r>
          </a:p>
          <a:p>
            <a:pPr marL="273050" indent="-273050">
              <a:lnSpc>
                <a:spcPct val="70000"/>
              </a:lnSpc>
              <a:buClr>
                <a:srgbClr val="EB641B"/>
              </a:buClr>
              <a:buFont typeface="Wingdings 2" pitchFamily="18" charset="2"/>
              <a:buChar char=""/>
            </a:pPr>
            <a:endParaRPr lang="ru-RU" sz="1800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2550" y="274638"/>
            <a:ext cx="7791450" cy="7254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87450" y="981075"/>
            <a:ext cx="7715250" cy="5172075"/>
          </a:xfrm>
        </p:spPr>
        <p:txBody>
          <a:bodyPr/>
          <a:lstStyle/>
          <a:p>
            <a:pPr marL="533400" indent="-533400">
              <a:buFont typeface="Wingdings" pitchFamily="2" charset="2"/>
              <a:buAutoNum type="arabicPeriod"/>
            </a:pPr>
            <a:endParaRPr lang="ru-RU" altLang="ru-RU" smtClean="0"/>
          </a:p>
          <a:p>
            <a:pPr marL="533400" indent="-533400">
              <a:buFont typeface="Wingdings" pitchFamily="2" charset="2"/>
              <a:buAutoNum type="arabicPeriod"/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Теоретическая часть</a:t>
            </a:r>
            <a:endParaRPr lang="ru-RU" altLang="ru-RU" sz="28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90600" lvl="1" indent="-533400">
              <a:buFont typeface="Wingdings" pitchFamily="2" charset="2"/>
              <a:buChar char="v"/>
            </a:pP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Общая характеристика проблемы учебной мотивации школьников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Практическая часть</a:t>
            </a:r>
          </a:p>
          <a:p>
            <a:pPr marL="990600" lvl="1" indent="-533400">
              <a:buFont typeface="Wingdings" pitchFamily="2" charset="2"/>
              <a:buChar char="v"/>
            </a:pP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Применение теста «Оценка школьной мотивации учащихся начальных классов» (Методика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Н.Г. Лускановой)</a:t>
            </a:r>
            <a:endParaRPr lang="ru-RU" altLang="ru-RU" sz="2400" smtClean="0">
              <a:latin typeface="Times New Roman" pitchFamily="18" charset="0"/>
              <a:cs typeface="Times New Roman" pitchFamily="18" charset="0"/>
            </a:endParaRPr>
          </a:p>
          <a:p>
            <a:pPr marL="533400" indent="-533400">
              <a:buFont typeface="Wingdings" pitchFamily="2" charset="2"/>
              <a:buAutoNum type="arabicPeriod"/>
            </a:pPr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ТЕОРЕТИЧЕСКАЯ ЧАСТЬ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922713" y="2932113"/>
            <a:ext cx="4572000" cy="14541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3"/>
              <a:buNone/>
              <a:defRPr/>
            </a:pPr>
            <a:r>
              <a:rPr lang="ru-RU" cap="all" dirty="0" smtClean="0">
                <a:latin typeface="Times New Roman" pitchFamily="18" charset="0"/>
                <a:cs typeface="Times New Roman" pitchFamily="18" charset="0"/>
              </a:rPr>
              <a:t>ОБЩАЯ ХАРАКТЕРИСТИКА ПРОБЛЕМЫ учебной мотивации школьников</a:t>
            </a:r>
            <a:endParaRPr lang="ru-RU" cap="al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1196975"/>
            <a:ext cx="7472362" cy="5145088"/>
          </a:xfrm>
        </p:spPr>
        <p:txBody>
          <a:bodyPr/>
          <a:lstStyle/>
          <a:p>
            <a:pPr algn="just" fontAlgn="t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Учебная мотивация – частный вид мотивации, включенный в учебную деятельность и определяющий потребность учащегося в получении знаний.</a:t>
            </a:r>
          </a:p>
          <a:p>
            <a:pPr algn="just" fontAlgn="t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Сами по себе знания, которые ученик получает в школе, могут быть для него лишь средством для достижения других целей (получить аттестат, избежать наказания, заслужить похвалу и т.д.). В этом случае ребенка побуждает не интерес, любознательность, стремление к овладению конкретными умениями, увлеченность процессом усвоения знаний, а то, что будет получено в результате учения.</a:t>
            </a:r>
          </a:p>
          <a:p>
            <a:pPr algn="just" fontAlgn="t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Принято различать две большие группы учебных мотивов: </a:t>
            </a:r>
            <a:r>
              <a:rPr lang="ru-RU" sz="1800" b="1" i="1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1800" i="1" smtClean="0">
                <a:latin typeface="Times New Roman" pitchFamily="18" charset="0"/>
                <a:cs typeface="Times New Roman" pitchFamily="18" charset="0"/>
              </a:rPr>
              <a:t>знавательные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i="1" smtClean="0">
                <a:latin typeface="Times New Roman" pitchFamily="18" charset="0"/>
                <a:cs typeface="Times New Roman" pitchFamily="18" charset="0"/>
              </a:rPr>
              <a:t>социальные 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(связанные с различными социальными взаимодействиями школьника с другими людьми).</a:t>
            </a:r>
          </a:p>
          <a:p>
            <a:pPr algn="just" fontAlgn="t">
              <a:buFont typeface="Wingdings 3" pitchFamily="18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0"/>
            <a:ext cx="779145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Понятие учебной мотивации</a:t>
            </a:r>
            <a:endParaRPr lang="ru-RU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Рисунок 3" descr="image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4652963"/>
            <a:ext cx="352901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Содержимое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400675"/>
          </a:xfrm>
        </p:spPr>
        <p:txBody>
          <a:bodyPr/>
          <a:lstStyle/>
          <a:p>
            <a:pPr algn="jus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Выделяют несколько типов мотивации, связанной с результатами учения: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•          мотивация, которая условно может быть названа отрицательной. Под отрицательной мотивацией подразумевают побуждения школьника, вызванные осознанием определенных неудобств и неприятностей, которые могут возникнуть, если он не будет учиться (укоры со стороны родителей, учителей, одноклассников и т.п.). Такая мотивация не приводит к успешным результатам;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•          мотивация, имеющая положительный характер, но также связанная с мотивами, заложенными вне самой учебной деятельности. Эта мотивация выступает в двух формах.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В одном случае такая положительная мотивация определяется весомыми для личности социальными устремлениями (чувство гражданского долга перед страной, перед близкими). Учение рассматривается как дорога к освоению больших ценностей культуры, как путь к осуществлению своего назначения в жизни. 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Другая форма мотивации определяется узколичными мотивами: одобрение окружающих, путь к личному благополучию и т.п. Кроме этого, может быть выделена мотивация, лежащая в самой учебной деятельности, например мотивация, связанная непосредственно с целями учения. Мотивы этой категории: удовлетворение любознательности, приобретение определенных знаний, расширение кругозора. Мотивация может быть заложена в самом процессе учебной деятельности (преодоление препятствий, интеллектуальная активность, реализация своих способностей и пр.).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Типы мотивации учебной деятельности.</a:t>
            </a:r>
            <a:endParaRPr lang="ru-RU" sz="36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95288" y="1268413"/>
            <a:ext cx="936625" cy="360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23850" y="2565400"/>
            <a:ext cx="1008063" cy="358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170487"/>
          </a:xfrm>
        </p:spPr>
        <p:txBody>
          <a:bodyPr/>
          <a:lstStyle/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Познавательные мотивы включают</a:t>
            </a:r>
          </a:p>
          <a:p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1)   </a:t>
            </a:r>
            <a:r>
              <a:rPr lang="ru-RU" sz="1600" b="1" i="1" smtClean="0">
                <a:latin typeface="Times New Roman" pitchFamily="18" charset="0"/>
                <a:cs typeface="Times New Roman" pitchFamily="18" charset="0"/>
              </a:rPr>
              <a:t>широкие познавательные мотивы, 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состоящие в ориентации школьников на овладение новыми знаниями. Проявление этих мотивов в учебном процессе: реальное успешное выполнение учебных заданий; положительная реакция на повышение учителем трудности задания; обращение к учителю за дополнительными сведениями, готовность к их принятию; положительное отношение к необязательным заданиям; обращение к учебным заданиям в свободной необязательной обстановке</a:t>
            </a:r>
          </a:p>
          <a:p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1600" b="1" i="1" smtClean="0">
                <a:latin typeface="Times New Roman" pitchFamily="18" charset="0"/>
                <a:cs typeface="Times New Roman" pitchFamily="18" charset="0"/>
              </a:rPr>
              <a:t>учебно-познавательные мотивы, 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состоящие в ориентации школьников на усвоение способов добывания знаний. Их проявления на уроке: самостоятельное обращение школьника к поиску способов работы, решения, к их сопоставлению; возврат к анализу способа решения задачи после получения правильного результата; характер вопросов к учителю и вопросы, относящиеся к поиску способов и теоретическому содержанию курса; интерес при переходе к новому действию, к введению нового понятия; интерес к анализу собственных ошибок; самоконтроль в ходе работы как условие внимания и сосредоточенности;</a:t>
            </a:r>
          </a:p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3) </a:t>
            </a:r>
            <a:r>
              <a:rPr lang="ru-RU" sz="1600" b="1" i="1" smtClean="0">
                <a:latin typeface="Times New Roman" pitchFamily="18" charset="0"/>
                <a:cs typeface="Times New Roman" pitchFamily="18" charset="0"/>
              </a:rPr>
              <a:t>мотивы самообразования, 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состоящие в направленности школьников на самостоятельное совершенствование способов добывания знаний. Их проявления на уроке: обращение к учителю и другим взрослым с вопросами о способах рациональной организации учебного труда и приемах самообразования, участие в обсуждении этих способов; все реальные действия школьников по осуществлению самообразования.</a:t>
            </a:r>
          </a:p>
          <a:p>
            <a:endParaRPr lang="ru-RU" sz="160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Познавательные мотивы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026025"/>
          </a:xfrm>
        </p:spPr>
        <p:txBody>
          <a:bodyPr>
            <a:normAutofit fontScale="6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1)     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широкие социальные мотивы, 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состоящие в стремлении получать знания на основе осознания социальной необходимости, долженствования, ответственности, чтобы быть полезным обществу, семье, подготовиться к взрослой жизни.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2)     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узкие социальные, 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так называемые позиционные мотивы, состоящие в стремлении занять определенную позицию, место в отношениях с окружающими, получить их одобрение, заслужить у них авторитет. Проявления: стремление к взаимодействию и контактам со сверстниками, обращение к товарищу в ходе учения; намерение выяснить отношение товарища к своей работе; инициатива и бескорыстие при помощи товарищу; количество и характер попыток передать товарищу новые знания и способы работы; отклик на просьбу товарища о помощи; принятие и внесение предложений об участии в коллективной работе; реальное включение в нее, готовность принять участие во взаимоконтроле,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взаиморецензировании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3) социальные мотивы, называемые 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мотивами социального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сотрудничества,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состоящие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в желании общаться и взаимодействовать с другими людьми, стремлении осознавать, анализировать способы, формы своего сотрудничества и взаимоотношений с учителем и товарищами по классу, совершенствовать их. Проявление: стремление осознать способы коллективной работы и усовершенствовать их, интерес к обсуждению разных способов фронтальной и групповой работы в классе; стремление к поиску наиболее оптимальных их вариантов, интерес к переключению с индивидуальной работы на коллективную и обратно.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Социальные мотивы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Рисунок 3" descr="скачанные файлы 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4940300"/>
            <a:ext cx="213360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3" descr="скачанные файлы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5038725"/>
            <a:ext cx="2411412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241925"/>
          </a:xfrm>
        </p:spPr>
        <p:txBody>
          <a:bodyPr/>
          <a:lstStyle/>
          <a:p>
            <a:pPr algn="just" fontAlgn="t">
              <a:buFont typeface="Wingdings 3" pitchFamily="18" charset="2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То, какая именно мотивация сформируется у учащегося, зависит от ряда факторов, среди которых можно назвать следующие: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› построение образовательной системы (существующие уровни образования, возможности и перспективы перехода с одного уровня на другой, возможности получения образования по конкретной специальности);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› функционирование конкретного образовательного учреждения (школы, лицея или гимназии), педагогического коллектива; психологическая атмосфера для учителей и учащихся;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› организация образовательного процесса (построение расписания занятий, деление учебного года на отрезки – четверти или семестры, формы промежуточного и итогового контроля знаний учащихся);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› субъектные особенности учащегося (возраст, пол, интеллектуальное развитие, самооценка, способности, особенности взаимодействия с другими учениками);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› субъектные особенности педагога (прежде всего отношение к ученику и к преподаванию, а также другие особенности);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› специфика учебного предмета (отражаемые им области знаний, субъективная трудность для ученика, особенности методов преподавания).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Учебная мотивация, как и любая другая, системна.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Она характеризуется направленностью, устойчивостью и динамичностью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Характеристики учебной мотивации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3" descr="images 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663" y="5000625"/>
            <a:ext cx="24669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170487"/>
          </a:xfrm>
        </p:spPr>
        <p:txBody>
          <a:bodyPr/>
          <a:lstStyle/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Важнейшие предпосылки формирования у школьника интереса к учению – понимание им смысла учебной деятельности, осознание ее важности лично для себя. Интерес к содержанию учебного материала и к самой учебной деятельности может формироваться только при условии, что учащийся имеет возможность проявлять в учении умственную самостоятельность и инициативу. Чем активнее методы обучения, тем легче заинтересовать учащегося, тогда как преподнесение готового материала без постановки перед учениками определенных проблем не вызывает у них интереса, хотя и не мешает пониманию содержания обучения. Отсюда следует, что основным средством воспитания устойчивого интереса к учению является использование педагогом таких вопросов и заданий, которые требовали бы от учащихся активной поисковой деятельности. Большую роль в этом играют и создание проблемных ситуаций, столкновение учащихся с трудностями, которые они не могут разрешить с помощью имеющегося запаса знаний. В этом случае ученики сами убеждаются в необходимости получения новых знаний или применения уже усвоенных знаний новыми способами.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Интересна только та работа, которая требует определенной степени напряжения. Слишком легкий материал, не требующий приложения умственных усилий, не вызывает интереса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Для формирования интереса важны также новизна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учебного материала и его разнообразие, а также разнообразие </a:t>
            </a:r>
          </a:p>
          <a:p>
            <a:pPr algn="just" fontAlgn="t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                                     методов преподавания.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Условия формирования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3" descr="images (2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18400" y="5634038"/>
            <a:ext cx="16256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099050"/>
          </a:xfrm>
        </p:spPr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    наличие личностного смысла учения для ученика;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    наличие действенности мотива, т.е. его реального влияния на ход учебной деятельности и всего поведения ребенка;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    место мотива в общей структуре мотивации;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    самостоятельность возникновения и проявления мотива;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    уровень осознания мотива;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степень распространения мотива на разные типы деятельности, виды учебных предметов, формы учебных заданий.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Динамические характеристики мотивов: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Устойчивость мотивов.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Проявляется и в том, что ученик учится с охотой даже вопреки неблагоприятным внешним стимулам, помехам, и в том, что ученик не может не учиться.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2.   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Модальность мотивов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их эмоциональная окраска. Психологи говорят об отрицательной и положительной мотивации учения.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   Другие формы проявления мотивов выражаются также в силе мотива, его выраженности, быстроте возникновения и т.д. Они обнаруживаются в том, например, как долго может сидеть школьник над работой, сколько заданий он может выполнить, движимый данным мотивом, и т.д.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Содержательные характеристики мотивов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15888"/>
            <a:ext cx="8351837" cy="6121400"/>
          </a:xfrm>
        </p:spPr>
        <p:txBody>
          <a:bodyPr>
            <a:normAutofit fontScale="92500" lnSpcReduction="2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Как изучить мотивацию учеников? По мнению некоторых авторов, наиболее реальными для учителя методами изучения мотивации являются: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          наблюдение за поведением учеников во время урока и вне его, за учебной, общественно полезной, организационной и другими видами деятельности, характером общения школьников;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          результаты этих наблюдений фиксируются в дневниках учителя, в педагогических характеристиках;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          использование ряда специально подобранных ситуаций (их можно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назватьэкспериментальными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педагогическими ситуациями), которые можно включить в естественный ход учебного процесса в виде контрольной работы, заданий классного руководителя на классном часе;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          индивидуальная беседа с учеником, предполагающая прямые и косвенные вопросы учителя о мотивах, смысле, целях учения для данного ученика;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•          анкетирование, помогающее довольно быстро собрать массовый материал в нескольких классах, школах об отношении школьников к учению.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Косвенно об учебной мотивации свидетельствует уровень реальной успешности учебной деятельности. Сюда относятся обычные показатели школьной успеваемости, посещаемости и главное -показатели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учебной деятельности школьников.</a:t>
            </a:r>
          </a:p>
          <a:p>
            <a:pPr marL="82550" indent="-82550" algn="just" fontAlgn="auto">
              <a:spcAft>
                <a:spcPts val="0"/>
              </a:spcAft>
              <a:buFont typeface="Wingdings 2"/>
              <a:buNone/>
              <a:tabLst>
                <a:tab pos="82550" algn="l"/>
              </a:tabLst>
              <a:defRPr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-82550" algn="ctr" fontAlgn="auto">
              <a:spcAft>
                <a:spcPts val="0"/>
              </a:spcAft>
              <a:buFont typeface="Wingdings 3"/>
              <a:buNone/>
              <a:tabLst>
                <a:tab pos="82550" algn="l"/>
              </a:tabLst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Одним из таких исследований и является данная работа, проведенная </a:t>
            </a:r>
          </a:p>
          <a:p>
            <a:pPr marL="82550" indent="-82550" algn="ctr" fontAlgn="auto">
              <a:spcAft>
                <a:spcPts val="0"/>
              </a:spcAft>
              <a:buFont typeface="Wingdings 3"/>
              <a:buNone/>
              <a:tabLst>
                <a:tab pos="82550" algn="l"/>
              </a:tabLst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Методике «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ОЦЕНКА ШКОЛЬНОЙ МОТИВАЦИИ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УЧАЩИХСЯ НАЧАЛЬНЫХ КЛАССОВ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составленной. Н.Г.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Лусканова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-82550" algn="just" fontAlgn="auto">
              <a:spcAft>
                <a:spcPts val="0"/>
              </a:spcAft>
              <a:buFont typeface="Wingdings 2"/>
              <a:buNone/>
              <a:tabLst>
                <a:tab pos="82550" algn="l"/>
              </a:tabLst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ПРАКТИЧЕСКАЯ ЧАСТЬ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563938" y="2932113"/>
            <a:ext cx="5184775" cy="2225675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28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Методика </a:t>
            </a:r>
          </a:p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28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ОЦЕНКА ШКОЛЬНОЙ МОТИВАЦИИ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УЧАЩИХСЯ НАЧАЛЬНЫХ КЛАССОВ</a:t>
            </a:r>
            <a:r>
              <a:rPr lang="ru-RU" sz="2800" b="1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</a:p>
          <a:p>
            <a:pPr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Н.Г.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Лусканова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88912"/>
            <a:ext cx="7931224" cy="158390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Разработчики. Об авторах. </a:t>
            </a:r>
            <a:br>
              <a:rPr lang="ru-RU" sz="2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Методика «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ОЦЕНКА ШКОЛЬНОЙ МОТИВАЦИИ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УЧАЩИХСЯ НАЧАЛЬНЫХ КЛАССОВ</a:t>
            </a:r>
            <a:r>
              <a:rPr lang="ru-RU" sz="2200" i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Н.Г.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Лусканова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))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4" name="TextBox 3"/>
          <p:cNvSpPr txBox="1">
            <a:spLocks noChangeArrowheads="1"/>
          </p:cNvSpPr>
          <p:nvPr/>
        </p:nvSpPr>
        <p:spPr bwMode="auto">
          <a:xfrm>
            <a:off x="1143000" y="1714500"/>
            <a:ext cx="7500938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Автор-разработчик: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Н.Г. Лусканова </a:t>
            </a:r>
          </a:p>
          <a:p>
            <a:r>
              <a:rPr lang="ru-RU" altLang="ru-RU" sz="16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Автор адаптации:</a:t>
            </a:r>
          </a:p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Н.Г. Лусканова</a:t>
            </a: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ru-RU" sz="1600" i="1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Способ оценки уровня школьной мотивации учащихся начальных классов утвержден техническим советом ВНИИ гигиены детей и подростков в качестве рационализаторского предложения (Н.Г.Лусканова, рацпредложение № 138 от 07.06.1985 г.).</a:t>
            </a:r>
            <a:endParaRPr lang="ru-RU" alt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981075"/>
            <a:ext cx="8434387" cy="48101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помощи данного метода можно быстро выявить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среди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большого контингента учащихся тех детей, которые характеризуются негативным отношением к школе.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Методика может быть использована для исследования эффективности учебно-воспитательного процесса в том или ином классе, для выбора оптимальных условий обучения, для определения готовности детей к школе, для оценки динамики школьной адаптации/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дезадаптации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1116013" y="1196975"/>
            <a:ext cx="7632700" cy="49609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altLang="ru-RU" sz="3600" dirty="0" smtClean="0">
                <a:latin typeface="Times New Roman" pitchFamily="18" charset="0"/>
                <a:cs typeface="Times New Roman" pitchFamily="18" charset="0"/>
              </a:rPr>
              <a:t>Вы получили анкету. В ней предлагается 10 вопросов. Необходимо выбрать подходящий ответ и в карте опроса в соответствующем квадрате поставить:</a:t>
            </a:r>
          </a:p>
          <a:p>
            <a:pPr marL="365760" indent="-256032" algn="ctr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alt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знак «плюс» («да»)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alt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38" y="142875"/>
            <a:ext cx="749935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Инструкция</a:t>
            </a:r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755650" y="1341438"/>
            <a:ext cx="8229600" cy="45259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indent="-256032" algn="just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Фамилия ________________________</a:t>
            </a:r>
          </a:p>
          <a:p>
            <a:pPr marL="365760" indent="-256032" algn="just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Имя _____________________________</a:t>
            </a:r>
          </a:p>
          <a:p>
            <a:pPr marL="365760" indent="-256032" algn="just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Класс _____________________</a:t>
            </a:r>
          </a:p>
          <a:p>
            <a:pPr marL="365760" indent="-256032" algn="just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Пол______________</a:t>
            </a: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algn="just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Возраст __________________________</a:t>
            </a:r>
          </a:p>
          <a:p>
            <a:pPr marL="365760" indent="-256032" algn="just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Состав семьи(в  семье один родитель или оба родителя, либо опекун (законный представитель))   </a:t>
            </a:r>
          </a:p>
          <a:p>
            <a:pPr marL="365760" indent="-256032" algn="just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__________________________________________________</a:t>
            </a:r>
          </a:p>
          <a:p>
            <a:pPr marL="365760" indent="-256032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altLang="ru-RU" sz="16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ПАСПОРТИЧКА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1. Тебе нравится в школе?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очень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нравится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нравится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 Утром, когда ты просыпаешься, ты всегда с радостью идешь в школу или тебе часто хочется остаться дома?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чаще хочется остаться дома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бывает по-разному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иду с радостью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3. Если бы учитель сказал, что завтра в школу не обязательно приходить всем ученикам, что желающие могут остаться дома, ты пошел бы в школу или остался дома?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знаю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остался бы дома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пошел бы в школу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4. Тебе нравится, когда у вас отменяют какие-нибудь уроки?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нравится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бывает по-разному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нравится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5. Ты хотел бы, чтобы тебе не задавали домашних заданий?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хотел бы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хотел бы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знаю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ОПРОСНИК (ВОПРОСЫ) Материал анкеты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Вопросы1-5</a:t>
            </a:r>
            <a:endParaRPr lang="ru-RU" sz="20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6. Ты хотел бы, чтобы в школе остались одни перемены?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знаю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хотел бы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хотел бы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7. Ты часто рассказываешь о школе родителям?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часто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редко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рассказываю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8. Ты хотел бы, чтобы у тебя был менее строгий учитель?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точно не знаю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хотел бы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хотел бы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9. У тебя в классе много друзей?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мало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много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нет друзей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10. Тебе нравятся твои одноклассники?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нравятся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очень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не нравятся</a:t>
            </a:r>
          </a:p>
          <a:p>
            <a:pPr marL="365760" indent="-256032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alt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Материал анкеты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Вопросы 6-10</a:t>
            </a:r>
            <a:endParaRPr lang="ru-RU" sz="20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714375"/>
            <a:ext cx="7786688" cy="6000750"/>
          </a:xfrm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Шкал:5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Вопросов 10: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Один ответ: +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2575" indent="-256032" algn="just" fontAlgn="auto">
              <a:spcAft>
                <a:spcPts val="0"/>
              </a:spcAft>
              <a:buFont typeface="Wingdings 3"/>
              <a:buNone/>
              <a:tabLst>
                <a:tab pos="1971675" algn="l"/>
              </a:tabLs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Различия между выделенными группами детей были оценены по критерию Стьюдента, и было установлено пять основных уровней школьной мотивации.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Первый уровень. 25—30 баллов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высокий уровень школьной мотивации, учебной активности.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Второй уровень. 20—24 балла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хорошая школьная мотивация.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Третий уровень. 15–19 баллов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положительное отношение к школе, но школа привлекает таких детей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внеучебной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деятельностью.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Четвертый уровень. 10–14 баллов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низкая школьная мотивация.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Пятый уровень. Ниже 10 баллов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 негативное отношение к школе, школьная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дезадаптация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2575" indent="-256032" algn="just" fontAlgn="auto">
              <a:spcAft>
                <a:spcPts val="0"/>
              </a:spcAft>
              <a:buFont typeface="Wingdings 2" pitchFamily="18" charset="2"/>
              <a:buNone/>
              <a:tabLst>
                <a:tab pos="1971675" algn="l"/>
              </a:tabLst>
              <a:defRPr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63" y="142875"/>
            <a:ext cx="7862887" cy="7254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ШКАЛЫ. Обработка результатов</a:t>
            </a:r>
            <a:endParaRPr lang="ru-RU" sz="20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339752" y="188640"/>
            <a:ext cx="5000625" cy="7080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Ключ к вопроснику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Рисунок 8" descr="скачанные файлы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1412776"/>
            <a:ext cx="5238025" cy="3923463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11" name="Рисунок 10" descr="скачанные файлы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96150" y="4391025"/>
            <a:ext cx="1847850" cy="2466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скачанные файлы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0"/>
            <a:ext cx="1847850" cy="2466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Содержимое 2"/>
          <p:cNvSpPr>
            <a:spLocks noGrp="1"/>
          </p:cNvSpPr>
          <p:nvPr>
            <p:ph idx="1"/>
          </p:nvPr>
        </p:nvSpPr>
        <p:spPr>
          <a:xfrm>
            <a:off x="539750" y="908050"/>
            <a:ext cx="8394700" cy="5664200"/>
          </a:xfrm>
        </p:spPr>
        <p:txBody>
          <a:bodyPr/>
          <a:lstStyle/>
          <a:p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Количество баллов, которые можно получить за каждый из трех ответов на вопросы анкеты.</a:t>
            </a:r>
          </a:p>
          <a:p>
            <a:endParaRPr lang="ru-RU" sz="1600" i="1" smtClean="0"/>
          </a:p>
          <a:p>
            <a:endParaRPr lang="ru-RU" sz="1600" smtClean="0"/>
          </a:p>
          <a:p>
            <a:pPr fontAlgn="t"/>
            <a:endParaRPr lang="ru-RU" sz="1600" b="1" smtClean="0"/>
          </a:p>
          <a:p>
            <a:pPr fontAlgn="t"/>
            <a:endParaRPr lang="ru-RU" sz="1600" b="1" smtClean="0"/>
          </a:p>
          <a:p>
            <a:pPr fontAlgn="t"/>
            <a:endParaRPr lang="ru-RU" sz="1600" b="1" smtClean="0"/>
          </a:p>
          <a:p>
            <a:pPr fontAlgn="t"/>
            <a:endParaRPr lang="ru-RU" sz="1600" b="1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 fontAlgn="t"/>
            <a:endParaRPr lang="ru-RU" sz="1600" smtClean="0"/>
          </a:p>
          <a:p>
            <a:pPr>
              <a:buFont typeface="Wingdings 2" pitchFamily="18" charset="2"/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3"/>
            <a:ext cx="7499350" cy="5760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Ключ к тесту.  Интерпретация результатов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692275" y="1557338"/>
          <a:ext cx="6096000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№ Вопроса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Оценка за первый вопрос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Оценка за второй вопрос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Оценка за третий вопрос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Содержимое 2"/>
          <p:cNvSpPr>
            <a:spLocks noGrp="1"/>
          </p:cNvSpPr>
          <p:nvPr>
            <p:ph idx="1"/>
          </p:nvPr>
        </p:nvSpPr>
        <p:spPr>
          <a:xfrm>
            <a:off x="457200" y="692150"/>
            <a:ext cx="8578850" cy="5761038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— ответ ребенка, свидетельствующий о его положительном отношении к школе и предпочтении им учебных ситуаций, оценивается в три балла;</a:t>
            </a:r>
          </a:p>
          <a:p>
            <a:pPr>
              <a:buFont typeface="Wingdings 3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— нейтральный ответ («не знаю», «бывает по-разному» и т.п.) оценивается в один балл;</a:t>
            </a:r>
          </a:p>
          <a:p>
            <a:pPr>
              <a:buFont typeface="Wingdings 3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— ответ, позволяющий судить об отрицательном отношении ребенка к той или иной школьной ситуации оценивается в ноль баллов.</a:t>
            </a:r>
          </a:p>
          <a:p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Первый уровень. 25—30 баллов — высокий уровень школьной мотивации, учебной активности.</a:t>
            </a:r>
            <a:endParaRPr lang="ru-RU" sz="14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У таких детей есть познавательный мотив, стремление наиболее успешно выполнять все предъявляемые школой требования. </a:t>
            </a:r>
          </a:p>
          <a:p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Второй уровень. 20—24 балла — хорошая школьная мотивация.</a:t>
            </a:r>
            <a:endParaRPr lang="ru-RU" sz="14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Подобные показатели имеют большинство учащихся начальных классов, успешно справляющихся с учебной деятельностью. Подобный уровень мотивации является средней нормой.</a:t>
            </a:r>
          </a:p>
          <a:p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Третий уровень. 15–19 баллов — положительное отношение к школе, но школа привлекает таких детей внеучебной деятельностью.</a:t>
            </a:r>
            <a:endParaRPr lang="ru-RU" sz="14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Такие дети достаточно благополучно чувствуют себя в школе, однако чаще ходят в школу, чтобы общаться с друзьями, с учителем. Им нравится ощущать себя учениками, иметь красивый портфель, ручки, тетради. </a:t>
            </a:r>
          </a:p>
          <a:p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Четвертый уровень. 10–14 баллов — низкая школьная мотивация.</a:t>
            </a:r>
            <a:endParaRPr lang="ru-RU" sz="14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Эти дети посещают школу неохотно, предпочитают пропускать занятия. На уроках часто занимаются посторонними делами, играми. </a:t>
            </a:r>
          </a:p>
          <a:p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Пятый уровень. Ниже 10 баллов — негативное отношение к школе, школьная дезадаптация.</a:t>
            </a:r>
            <a:endParaRPr lang="ru-RU" sz="14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Такие дети испытывают серьезные трудности в обучении: они не справляются с учебной деятельностью, испытывают проблемы в общении с одноклассниками, во взаимоотношениях с учителем. </a:t>
            </a:r>
            <a:endParaRPr lang="ru-RU" altLang="ru-RU" sz="14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47667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Порядок обобщения результатов тестирования (Подсчёта)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1052513"/>
            <a:ext cx="7615237" cy="54530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sz="1600" b="1" smtClean="0">
                <a:solidFill>
                  <a:srgbClr val="C00000"/>
                </a:solidFill>
                <a:latin typeface="Times New Roman" pitchFamily="18" charset="0"/>
              </a:rPr>
              <a:t>Было опрошено </a:t>
            </a:r>
            <a:r>
              <a:rPr lang="ru-RU" altLang="ru-RU" sz="1600" b="1" smtClean="0">
                <a:latin typeface="Times New Roman" pitchFamily="18" charset="0"/>
              </a:rPr>
              <a:t>60 человек.</a:t>
            </a:r>
            <a:r>
              <a:rPr lang="ru-RU" altLang="ru-RU" sz="1600" smtClean="0">
                <a:latin typeface="Times New Roman" pitchFamily="18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ru-RU" altLang="ru-RU" sz="160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altLang="ru-RU" sz="1600" b="1" smtClean="0">
                <a:solidFill>
                  <a:srgbClr val="C00000"/>
                </a:solidFill>
                <a:latin typeface="Times New Roman" pitchFamily="18" charset="0"/>
              </a:rPr>
              <a:t>Пол:</a:t>
            </a:r>
            <a:r>
              <a:rPr lang="ru-RU" altLang="ru-RU" sz="160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altLang="ru-RU" sz="1600" smtClean="0">
                <a:latin typeface="Times New Roman" pitchFamily="18" charset="0"/>
              </a:rPr>
              <a:t>. </a:t>
            </a:r>
          </a:p>
          <a:p>
            <a:pPr>
              <a:buFont typeface="Wingdings" pitchFamily="2" charset="2"/>
              <a:buNone/>
            </a:pPr>
            <a:r>
              <a:rPr lang="ru-RU" altLang="ru-RU" sz="1600" b="1" smtClean="0">
                <a:latin typeface="Times New Roman" pitchFamily="18" charset="0"/>
              </a:rPr>
              <a:t>      </a:t>
            </a:r>
          </a:p>
          <a:p>
            <a:pPr>
              <a:buFont typeface="Wingdings" pitchFamily="2" charset="2"/>
              <a:buNone/>
            </a:pPr>
            <a:endParaRPr lang="ru-RU" altLang="ru-RU" sz="1600" b="1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ru-RU" sz="1600" b="1" smtClean="0">
                <a:latin typeface="Times New Roman" pitchFamily="18" charset="0"/>
              </a:rPr>
              <a:t>    </a:t>
            </a:r>
          </a:p>
          <a:p>
            <a:pPr>
              <a:buFont typeface="Wingdings" pitchFamily="2" charset="2"/>
              <a:buNone/>
            </a:pPr>
            <a:endParaRPr lang="ru-RU" altLang="ru-RU" sz="1600" b="1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ru-RU" sz="1600" b="1" smtClean="0">
                <a:solidFill>
                  <a:srgbClr val="C00000"/>
                </a:solidFill>
                <a:latin typeface="Times New Roman" pitchFamily="18" charset="0"/>
              </a:rPr>
              <a:t>Класс-возраст\\ко-во</a:t>
            </a:r>
            <a:r>
              <a:rPr lang="ru-RU" altLang="ru-RU" sz="1600" smtClean="0">
                <a:solidFill>
                  <a:srgbClr val="C00000"/>
                </a:solidFill>
                <a:latin typeface="Times New Roman" pitchFamily="18" charset="0"/>
              </a:rPr>
              <a:t>: </a:t>
            </a:r>
          </a:p>
          <a:p>
            <a:pPr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ru-RU" sz="1600" b="1" smtClean="0">
                <a:solidFill>
                  <a:srgbClr val="C00000"/>
                </a:solidFill>
                <a:latin typeface="Times New Roman" pitchFamily="18" charset="0"/>
              </a:rPr>
              <a:t>Состав семьи:</a:t>
            </a:r>
          </a:p>
          <a:p>
            <a:pPr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8229600" cy="95334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ВЫБОРКА:  Персональные данные участников тестирования: (Из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паспортички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85938" y="1714500"/>
          <a:ext cx="2357437" cy="487363"/>
        </p:xfrm>
        <a:graphic>
          <a:graphicData uri="http://schemas.openxmlformats.org/drawingml/2006/table">
            <a:tbl>
              <a:tblPr/>
              <a:tblGrid>
                <a:gridCol w="1154113"/>
                <a:gridCol w="1203324"/>
              </a:tblGrid>
              <a:tr h="24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мужской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женский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4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92275" y="3429000"/>
          <a:ext cx="5214938" cy="731838"/>
        </p:xfrm>
        <a:graphic>
          <a:graphicData uri="http://schemas.openxmlformats.org/drawingml/2006/table">
            <a:tbl>
              <a:tblPr/>
              <a:tblGrid>
                <a:gridCol w="1428750"/>
                <a:gridCol w="1428750"/>
                <a:gridCol w="1143000"/>
                <a:gridCol w="1214438"/>
              </a:tblGrid>
              <a:tr h="48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класс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7-8 лет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8-9 лет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9-10 лет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4класс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10-11 лет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439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63713" y="5084763"/>
          <a:ext cx="5305425" cy="976312"/>
        </p:xfrm>
        <a:graphic>
          <a:graphicData uri="http://schemas.openxmlformats.org/drawingml/2006/table">
            <a:tbl>
              <a:tblPr/>
              <a:tblGrid>
                <a:gridCol w="1894919"/>
                <a:gridCol w="1894919"/>
                <a:gridCol w="1515935"/>
              </a:tblGrid>
              <a:tr h="4878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Полная семья(в семье оба родителя)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Неполная семья(один родитель)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Законные представители(опекуны)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439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850" y="1196975"/>
          <a:ext cx="4176713" cy="5184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5"/>
                <a:gridCol w="562970"/>
                <a:gridCol w="805182"/>
                <a:gridCol w="1080120"/>
                <a:gridCol w="1152129"/>
              </a:tblGrid>
              <a:tr h="64383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Класс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Возраст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Состав семьи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7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7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7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7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8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7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8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7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8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7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214438" y="142875"/>
            <a:ext cx="7499350" cy="9286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Сводная таблица  ВСЕХ опрошенных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(персональные данные)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787900" y="1230313"/>
          <a:ext cx="3960813" cy="5151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5"/>
                <a:gridCol w="576065"/>
                <a:gridCol w="792088"/>
                <a:gridCol w="1008112"/>
                <a:gridCol w="1080120"/>
              </a:tblGrid>
              <a:tr h="5343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Класс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Возраст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Состав семьи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33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30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30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33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30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33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30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17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30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18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33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19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60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850" y="1268413"/>
          <a:ext cx="4176713" cy="5329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576064"/>
                <a:gridCol w="784373"/>
                <a:gridCol w="1118696"/>
                <a:gridCol w="1193276"/>
              </a:tblGrid>
              <a:tr h="66172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Класс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Возраст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Состав семьи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8н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7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25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8н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опекун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7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27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28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7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29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1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30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214438" y="142875"/>
            <a:ext cx="7499350" cy="9286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Сводная таблица  ВСЕХ опрошенных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(персональные данные)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787900" y="1268413"/>
          <a:ext cx="3960813" cy="5364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5"/>
                <a:gridCol w="576065"/>
                <a:gridCol w="792088"/>
                <a:gridCol w="1080120"/>
                <a:gridCol w="1008112"/>
              </a:tblGrid>
              <a:tr h="80571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Класс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Возраст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Состав семьи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8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8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8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3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3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35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8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36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5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37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3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38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9н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93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39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28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288" y="1268413"/>
          <a:ext cx="4105275" cy="5256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384"/>
                <a:gridCol w="557735"/>
                <a:gridCol w="792088"/>
                <a:gridCol w="1038224"/>
                <a:gridCol w="1194025"/>
              </a:tblGrid>
              <a:tr h="6527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Класс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Возраст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Состав семьи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77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45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46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77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47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10н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48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77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49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9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50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214438" y="142875"/>
            <a:ext cx="7499350" cy="9286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Сводная таблица  ВСЕХ опрошенных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(персональные данные)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787900" y="1268413"/>
          <a:ext cx="3960813" cy="5289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5"/>
                <a:gridCol w="648073"/>
                <a:gridCol w="792088"/>
                <a:gridCol w="1008112"/>
                <a:gridCol w="1008112"/>
              </a:tblGrid>
              <a:tr h="67825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Класс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Возраст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Состав семьи</a:t>
                      </a:r>
                    </a:p>
                  </a:txBody>
                  <a:tcPr marL="91439" marR="91439"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3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51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10п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0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52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0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53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10н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0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55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3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56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57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3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58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опекун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0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59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ж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10х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3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60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10в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полная</a:t>
                      </a:r>
                      <a:endParaRPr lang="ru-RU" sz="1600" dirty="0"/>
                    </a:p>
                  </a:txBody>
                  <a:tcPr marL="91439" marR="91439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71563" y="277813"/>
            <a:ext cx="7615237" cy="1139825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ШКАЛЫ.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Колористическая интерпретация показателей результатов теста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684213" y="1484313"/>
            <a:ext cx="8250237" cy="476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65125" indent="-282575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высокий уровень школьной мотивации, учебной активности.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125" indent="-282575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хорошая школьная мотивация.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125" indent="-282575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положительное отношение к школе, но школа привлекает таких детей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внеучебной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деятельностью.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125" indent="-282575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низкая школьная мотивация.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125" indent="-282575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негативное отношение к школе, школьная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дезадаптация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65125" indent="-282575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Суммарный показатель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положительного отношения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субъекта. </a:t>
            </a:r>
          </a:p>
          <a:p>
            <a:pPr>
              <a:buFont typeface="Wingdings 2" pitchFamily="18" charset="2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Суммарный показатель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отрицательного отношения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субъекта. </a:t>
            </a:r>
          </a:p>
          <a:p>
            <a:pPr>
              <a:buFont typeface="Wingdings 2" pitchFamily="18" charset="2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Обобщенный показатель конфликтности.</a:t>
            </a:r>
          </a:p>
          <a:p>
            <a:pPr marL="365125" indent="-282575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365125" indent="-282575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365125" indent="-282575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188" y="1989138"/>
            <a:ext cx="214312" cy="214312"/>
          </a:xfrm>
          <a:prstGeom prst="rect">
            <a:avLst/>
          </a:prstGeom>
          <a:solidFill>
            <a:srgbClr val="E3918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188" y="1628775"/>
            <a:ext cx="214312" cy="214313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188" y="2349500"/>
            <a:ext cx="214312" cy="214313"/>
          </a:xfrm>
          <a:prstGeom prst="rect">
            <a:avLst/>
          </a:prstGeom>
          <a:solidFill>
            <a:srgbClr val="E3BF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11188" y="2924175"/>
            <a:ext cx="214312" cy="21431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11188" y="3284538"/>
            <a:ext cx="214312" cy="214312"/>
          </a:xfrm>
          <a:prstGeom prst="rect">
            <a:avLst/>
          </a:prstGeom>
          <a:solidFill>
            <a:srgbClr val="8EBD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11188" y="3933825"/>
            <a:ext cx="214312" cy="214313"/>
          </a:xfrm>
          <a:prstGeom prst="rect">
            <a:avLst/>
          </a:prstGeom>
          <a:solidFill>
            <a:srgbClr val="D1AD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11188" y="4437063"/>
            <a:ext cx="214312" cy="214312"/>
          </a:xfrm>
          <a:prstGeom prst="rect">
            <a:avLst/>
          </a:prstGeom>
          <a:solidFill>
            <a:srgbClr val="98EB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84213" y="5013325"/>
            <a:ext cx="214312" cy="21431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41488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Сводная таблица результатов опроса</a:t>
            </a:r>
            <a:endParaRPr lang="ru-RU" dirty="0"/>
          </a:p>
        </p:txBody>
      </p:sp>
      <p:graphicFrame>
        <p:nvGraphicFramePr>
          <p:cNvPr id="4" name="Group 4296"/>
          <p:cNvGraphicFramePr>
            <a:graphicFrameLocks noGrp="1"/>
          </p:cNvGraphicFramePr>
          <p:nvPr>
            <p:ph type="tbl" idx="1"/>
          </p:nvPr>
        </p:nvGraphicFramePr>
        <p:xfrm>
          <a:off x="1331913" y="908050"/>
          <a:ext cx="6480175" cy="5749925"/>
        </p:xfrm>
        <a:graphic>
          <a:graphicData uri="http://schemas.openxmlformats.org/drawingml/2006/table">
            <a:tbl>
              <a:tblPr/>
              <a:tblGrid>
                <a:gridCol w="469566"/>
                <a:gridCol w="2111041"/>
                <a:gridCol w="1847422"/>
                <a:gridCol w="2052690"/>
              </a:tblGrid>
              <a:tr h="7200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Положитель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ный ответ 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 балла)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Нейтральный ответ (один балл)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Отрицательный ответ (ноль баллов)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4078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6554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9030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6781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296"/>
          <p:cNvGraphicFramePr>
            <a:graphicFrameLocks noGrp="1"/>
          </p:cNvGraphicFramePr>
          <p:nvPr>
            <p:ph type="tbl" idx="1"/>
          </p:nvPr>
        </p:nvGraphicFramePr>
        <p:xfrm>
          <a:off x="1547813" y="333375"/>
          <a:ext cx="6480175" cy="5903913"/>
        </p:xfrm>
        <a:graphic>
          <a:graphicData uri="http://schemas.openxmlformats.org/drawingml/2006/table">
            <a:tbl>
              <a:tblPr/>
              <a:tblGrid>
                <a:gridCol w="469566"/>
                <a:gridCol w="2111041"/>
                <a:gridCol w="1847422"/>
                <a:gridCol w="2052690"/>
              </a:tblGrid>
              <a:tr h="7395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Положитель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ный ответ 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 балла)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Нейтральный ответ (один балл)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Отрицательный ответ (ноль баллов)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44341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296"/>
          <p:cNvGraphicFramePr>
            <a:graphicFrameLocks noGrp="1"/>
          </p:cNvGraphicFramePr>
          <p:nvPr>
            <p:ph type="tbl" idx="1"/>
          </p:nvPr>
        </p:nvGraphicFramePr>
        <p:xfrm>
          <a:off x="1547813" y="333375"/>
          <a:ext cx="6480175" cy="5748338"/>
        </p:xfrm>
        <a:graphic>
          <a:graphicData uri="http://schemas.openxmlformats.org/drawingml/2006/table">
            <a:tbl>
              <a:tblPr/>
              <a:tblGrid>
                <a:gridCol w="469566"/>
                <a:gridCol w="2111041"/>
                <a:gridCol w="1847422"/>
                <a:gridCol w="2052690"/>
              </a:tblGrid>
              <a:tr h="7200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Положитель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ный ответ 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 балла)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Нейтральный ответ (один балл)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Отрицательный ответ (ноль баллов)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4078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6554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9030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37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6781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296"/>
          <p:cNvGraphicFramePr>
            <a:graphicFrameLocks noGrp="1"/>
          </p:cNvGraphicFramePr>
          <p:nvPr>
            <p:ph type="tbl" idx="1"/>
          </p:nvPr>
        </p:nvGraphicFramePr>
        <p:xfrm>
          <a:off x="1692275" y="260350"/>
          <a:ext cx="6480175" cy="5749925"/>
        </p:xfrm>
        <a:graphic>
          <a:graphicData uri="http://schemas.openxmlformats.org/drawingml/2006/table">
            <a:tbl>
              <a:tblPr/>
              <a:tblGrid>
                <a:gridCol w="469566"/>
                <a:gridCol w="2111041"/>
                <a:gridCol w="1847422"/>
                <a:gridCol w="2052690"/>
              </a:tblGrid>
              <a:tr h="7200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Положитель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ный ответ </a:t>
                      </a: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 балла)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Нейтральный ответ (один балл)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Отрицательный ответ (ноль баллов)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4078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47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6554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9030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506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6781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57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  <a:tr h="31733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278"/>
          <p:cNvSpPr>
            <a:spLocks noGrp="1" noChangeArrowheads="1"/>
          </p:cNvSpPr>
          <p:nvPr>
            <p:ph type="title"/>
          </p:nvPr>
        </p:nvSpPr>
        <p:spPr>
          <a:xfrm>
            <a:off x="1000125" y="277813"/>
            <a:ext cx="7686675" cy="6302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effectLst/>
                <a:latin typeface="Times New Roman" pitchFamily="18" charset="0"/>
              </a:rPr>
              <a:t>Сводная таблица результатов ответов по классам(возрасту)</a:t>
            </a:r>
          </a:p>
        </p:txBody>
      </p:sp>
      <p:graphicFrame>
        <p:nvGraphicFramePr>
          <p:cNvPr id="44232" name="Group 4296"/>
          <p:cNvGraphicFramePr>
            <a:graphicFrameLocks noGrp="1"/>
          </p:cNvGraphicFramePr>
          <p:nvPr>
            <p:ph type="tbl" idx="1"/>
          </p:nvPr>
        </p:nvGraphicFramePr>
        <p:xfrm>
          <a:off x="214313" y="1341438"/>
          <a:ext cx="8929687" cy="4545012"/>
        </p:xfrm>
        <a:graphic>
          <a:graphicData uri="http://schemas.openxmlformats.org/drawingml/2006/table">
            <a:tbl>
              <a:tblPr/>
              <a:tblGrid>
                <a:gridCol w="936103"/>
                <a:gridCol w="936104"/>
                <a:gridCol w="936104"/>
                <a:gridCol w="1440160"/>
                <a:gridCol w="792088"/>
                <a:gridCol w="1152128"/>
                <a:gridCol w="792088"/>
                <a:gridCol w="792088"/>
                <a:gridCol w="1152129"/>
              </a:tblGrid>
              <a:tr h="14401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класса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Положительный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Низкий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Негативный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«+»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«-»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Обобщение</a:t>
                      </a:r>
                    </a:p>
                    <a:p>
                      <a:pPr marL="342900" marR="0" lvl="0" indent="-3429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«+» и «-»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6794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1кл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7-8 лет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46,7%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33,3%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6794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2кл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8-9 лет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26,7%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13,3%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6794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3кл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9-10 лет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33,3%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33,3%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26,7%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6,7%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6794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4кл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10-11лет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33,3%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13,3%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13,3%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296"/>
          <p:cNvGraphicFramePr>
            <a:graphicFrameLocks noGrp="1"/>
          </p:cNvGraphicFramePr>
          <p:nvPr>
            <p:ph type="tbl" idx="1"/>
          </p:nvPr>
        </p:nvGraphicFramePr>
        <p:xfrm>
          <a:off x="179388" y="1773238"/>
          <a:ext cx="8812212" cy="2584450"/>
        </p:xfrm>
        <a:graphic>
          <a:graphicData uri="http://schemas.openxmlformats.org/drawingml/2006/table">
            <a:tbl>
              <a:tblPr/>
              <a:tblGrid>
                <a:gridCol w="576067"/>
                <a:gridCol w="1014728"/>
                <a:gridCol w="1364897"/>
                <a:gridCol w="976109"/>
                <a:gridCol w="976109"/>
                <a:gridCol w="880100"/>
                <a:gridCol w="864096"/>
                <a:gridCol w="864096"/>
                <a:gridCol w="1296144"/>
              </a:tblGrid>
              <a:tr h="14260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Высокий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Хороший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Положительный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Низкий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Негативный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«+»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«-»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Обобщение</a:t>
                      </a:r>
                    </a:p>
                    <a:p>
                      <a:pPr marL="342900" marR="0" lvl="0" indent="-3429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«+» и «-»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40465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12,5%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41,7%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20,8%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404654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61,1%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33,3%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5,6%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58888" y="115888"/>
            <a:ext cx="7345362" cy="1355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Сводная таблица результатов (ответов) по полу</a:t>
            </a:r>
            <a:r>
              <a:rPr lang="ru-RU" b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/>
            </a:r>
            <a:br>
              <a:rPr lang="ru-RU" b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</a:br>
            <a:endParaRPr lang="ru-RU" b="1" dirty="0"/>
          </a:p>
        </p:txBody>
      </p:sp>
    </p:spTree>
  </p:cSld>
  <p:clrMapOvr>
    <a:masterClrMapping/>
  </p:clrMapOvr>
  <p:transition>
    <p:comb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  <a:effectLst/>
                <a:latin typeface="Times New Roman" pitchFamily="18" charset="0"/>
              </a:rPr>
              <a:t>Сводная таблица результатов (ответов) по составу семьи</a:t>
            </a:r>
            <a:endParaRPr lang="ru-RU" dirty="0">
              <a:effectLst/>
            </a:endParaRPr>
          </a:p>
        </p:txBody>
      </p:sp>
      <p:graphicFrame>
        <p:nvGraphicFramePr>
          <p:cNvPr id="4" name="Group 4296"/>
          <p:cNvGraphicFramePr>
            <a:graphicFrameLocks noGrp="1"/>
          </p:cNvGraphicFramePr>
          <p:nvPr>
            <p:ph type="tbl" idx="1"/>
          </p:nvPr>
        </p:nvGraphicFramePr>
        <p:xfrm>
          <a:off x="107950" y="1557338"/>
          <a:ext cx="8928100" cy="4229100"/>
        </p:xfrm>
        <a:graphic>
          <a:graphicData uri="http://schemas.openxmlformats.org/drawingml/2006/table">
            <a:tbl>
              <a:tblPr/>
              <a:tblGrid>
                <a:gridCol w="1080121"/>
                <a:gridCol w="936104"/>
                <a:gridCol w="936104"/>
                <a:gridCol w="1440160"/>
                <a:gridCol w="792088"/>
                <a:gridCol w="1076744"/>
                <a:gridCol w="723457"/>
                <a:gridCol w="792088"/>
                <a:gridCol w="1152129"/>
              </a:tblGrid>
              <a:tr h="151216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Состав семьи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Положительный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Низкий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Негативный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«+»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Общий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«-»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Обобщение</a:t>
                      </a:r>
                    </a:p>
                    <a:p>
                      <a:pPr marL="342900" marR="0" lvl="0" indent="-34290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«+» и «-»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6794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Полная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54,3%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22,8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2,9%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6794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Неполная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21,7%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39,1%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21,7%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17,5%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6794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Опекун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50%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679486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Всего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918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BFD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DD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54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ADE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EBF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</a:p>
                  </a:txBody>
                  <a:tcPr marL="91439" marR="914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143000" y="285750"/>
            <a:ext cx="7072313" cy="121443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>
                <a:solidFill>
                  <a:srgbClr val="C00000"/>
                </a:solidFill>
                <a:latin typeface="Georgia" pitchFamily="18" charset="0"/>
                <a:ea typeface="+mj-ea"/>
                <a:cs typeface="+mj-cs"/>
              </a:rPr>
              <a:t>Диаграммы и графики</a:t>
            </a:r>
          </a:p>
        </p:txBody>
      </p:sp>
      <p:pic>
        <p:nvPicPr>
          <p:cNvPr id="65538" name="Рисунок 5" descr="скачанные файлы (4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125538"/>
            <a:ext cx="5832475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</a:rPr>
              <a:t>     </a:t>
            </a:r>
            <a:r>
              <a:rPr lang="ru-RU" altLang="ru-RU" sz="2800" smtClean="0">
                <a:latin typeface="Times New Roman" pitchFamily="18" charset="0"/>
              </a:rPr>
              <a:t>Был проведен сравнительный анализ по 5 шкалам.</a:t>
            </a:r>
          </a:p>
          <a:p>
            <a:pPr>
              <a:buFont typeface="Wingdings 3" pitchFamily="18" charset="2"/>
              <a:buNone/>
            </a:pPr>
            <a:r>
              <a:rPr lang="ru-RU" altLang="ru-RU" sz="2800" smtClean="0">
                <a:latin typeface="Times New Roman" pitchFamily="18" charset="0"/>
              </a:rPr>
              <a:t>     Сравнения были проведены по половому признаку, составу семьи, по классам(возрастному).</a:t>
            </a:r>
          </a:p>
          <a:p>
            <a:pPr>
              <a:buFont typeface="Wingdings" pitchFamily="2" charset="2"/>
              <a:buNone/>
            </a:pPr>
            <a:r>
              <a:rPr lang="en-US" altLang="ru-RU" sz="2800" smtClean="0">
                <a:latin typeface="Times New Roman" pitchFamily="18" charset="0"/>
              </a:rPr>
              <a:t>     </a:t>
            </a:r>
            <a:r>
              <a:rPr lang="ru-RU" altLang="ru-RU" sz="2800" smtClean="0">
                <a:latin typeface="Times New Roman" pitchFamily="18" charset="0"/>
              </a:rPr>
              <a:t>Для сравнения применялись графики, на которых хорошо видны различия по показателям между выбранными группами данных.</a:t>
            </a:r>
          </a:p>
          <a:p>
            <a:pPr>
              <a:buFont typeface="Wingdings" pitchFamily="2" charset="2"/>
              <a:buNone/>
            </a:pPr>
            <a:r>
              <a:rPr lang="ru-RU" altLang="ru-RU" sz="2800" smtClean="0">
                <a:latin typeface="Times New Roman" pitchFamily="18" charset="0"/>
              </a:rPr>
              <a:t>     Значения приведены средние по группам.</a:t>
            </a:r>
          </a:p>
          <a:p>
            <a:pPr>
              <a:buFont typeface="Wingdings" pitchFamily="2" charset="2"/>
              <a:buNone/>
            </a:pPr>
            <a:r>
              <a:rPr lang="ru-RU" altLang="ru-RU" sz="1600" smtClean="0">
                <a:latin typeface="Times New Roman" pitchFamily="18" charset="0"/>
              </a:rPr>
              <a:t>      </a:t>
            </a:r>
          </a:p>
          <a:p>
            <a:pPr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СРАВНИТЕЛЬНЫЙ АНАЛИЗ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0"/>
            <a:ext cx="7615237" cy="7223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График № 1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</a:rPr>
              <a:t>Средние значения шкал по половому признаку</a:t>
            </a:r>
            <a:endParaRPr lang="ru-RU" sz="20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071538" y="1214422"/>
          <a:ext cx="7715304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611560" y="1124745"/>
          <a:ext cx="813690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7223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График №2.  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Средние значения по половому признаку. </a:t>
            </a:r>
            <a:r>
              <a:rPr lang="ru-RU" sz="2000" dirty="0" err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Гендерная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Times New Roman" pitchFamily="18" charset="0"/>
              </a:rPr>
              <a:t> диаграмма. </a:t>
            </a:r>
          </a:p>
        </p:txBody>
      </p:sp>
      <p:graphicFrame>
        <p:nvGraphicFramePr>
          <p:cNvPr id="70658" name="Диаграмма 4"/>
          <p:cNvGraphicFramePr>
            <a:graphicFrameLocks/>
          </p:cNvGraphicFramePr>
          <p:nvPr/>
        </p:nvGraphicFramePr>
        <p:xfrm>
          <a:off x="4881563" y="1146175"/>
          <a:ext cx="4133850" cy="4421188"/>
        </p:xfrm>
        <a:graphic>
          <a:graphicData uri="http://schemas.openxmlformats.org/presentationml/2006/ole">
            <p:oleObj spid="_x0000_s70658" r:id="rId4" imgW="4133446" imgH="4419983" progId="Excel.Chart.8">
              <p:embed/>
            </p:oleObj>
          </a:graphicData>
        </a:graphic>
      </p:graphicFrame>
      <p:graphicFrame>
        <p:nvGraphicFramePr>
          <p:cNvPr id="70659" name="Диаграмма 5"/>
          <p:cNvGraphicFramePr>
            <a:graphicFrameLocks/>
          </p:cNvGraphicFramePr>
          <p:nvPr/>
        </p:nvGraphicFramePr>
        <p:xfrm>
          <a:off x="200025" y="1146175"/>
          <a:ext cx="4422775" cy="4494213"/>
        </p:xfrm>
        <a:graphic>
          <a:graphicData uri="http://schemas.openxmlformats.org/presentationml/2006/ole">
            <p:oleObj spid="_x0000_s70659" r:id="rId5" imgW="4419983" imgH="4493141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73050" y="641350"/>
          <a:ext cx="8670925" cy="5934075"/>
        </p:xfrm>
        <a:graphic>
          <a:graphicData uri="http://schemas.openxmlformats.org/presentationml/2006/ole">
            <p:oleObj spid="_x0000_s72705" r:id="rId3" imgW="8669263" imgH="5938019" progId="Excel.Chart.8">
              <p:embed/>
            </p:oleObj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682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График №3.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значение по составу семьи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29" name="Содержимое 4"/>
          <p:cNvGraphicFramePr>
            <a:graphicFrameLocks noGrp="1"/>
          </p:cNvGraphicFramePr>
          <p:nvPr>
            <p:ph idx="1"/>
          </p:nvPr>
        </p:nvGraphicFramePr>
        <p:xfrm>
          <a:off x="406400" y="1430338"/>
          <a:ext cx="8331200" cy="4627562"/>
        </p:xfrm>
        <a:graphic>
          <a:graphicData uri="http://schemas.openxmlformats.org/presentationml/2006/ole">
            <p:oleObj spid="_x0000_s73729" r:id="rId3" imgW="8327858" imgH="4627265" progId="Excel.Chart.8">
              <p:embed/>
            </p:oleObj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График №4.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значение по составу семьи(полная семья)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График №5.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значение по составу семьи(неполная семья)</a:t>
            </a:r>
            <a:endParaRPr lang="ru-RU" sz="2800" dirty="0"/>
          </a:p>
        </p:txBody>
      </p:sp>
    </p:spTree>
  </p:cSld>
  <p:clrMapOvr>
    <a:masterClrMapping/>
  </p:clrMapOvr>
  <p:transition>
    <p:comb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7" name="Содержимое 3"/>
          <p:cNvGraphicFramePr>
            <a:graphicFrameLocks noGrp="1"/>
          </p:cNvGraphicFramePr>
          <p:nvPr>
            <p:ph idx="1"/>
          </p:nvPr>
        </p:nvGraphicFramePr>
        <p:xfrm>
          <a:off x="406400" y="1430338"/>
          <a:ext cx="8331200" cy="4627562"/>
        </p:xfrm>
        <a:graphic>
          <a:graphicData uri="http://schemas.openxmlformats.org/presentationml/2006/ole">
            <p:oleObj spid="_x0000_s75777" r:id="rId3" imgW="8327858" imgH="4627265" progId="Excel.Chart.8">
              <p:embed/>
            </p:oleObj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График №6.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Среднее значение по составу семьи(семья с опекуном)</a:t>
            </a:r>
            <a:endParaRPr lang="ru-RU" sz="2800" dirty="0"/>
          </a:p>
        </p:txBody>
      </p:sp>
    </p:spTree>
  </p:cSld>
  <p:clrMapOvr>
    <a:masterClrMapping/>
  </p:clrMapOvr>
  <p:transition>
    <p:comb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1" name="Содержимое 4"/>
          <p:cNvGraphicFramePr>
            <a:graphicFrameLocks noGrp="1"/>
          </p:cNvGraphicFramePr>
          <p:nvPr>
            <p:ph idx="1"/>
          </p:nvPr>
        </p:nvGraphicFramePr>
        <p:xfrm>
          <a:off x="406400" y="1430338"/>
          <a:ext cx="8331200" cy="4627562"/>
        </p:xfrm>
        <a:graphic>
          <a:graphicData uri="http://schemas.openxmlformats.org/presentationml/2006/ole">
            <p:oleObj spid="_x0000_s76801" r:id="rId3" imgW="8327858" imgH="4627265" progId="Excel.Chart.8">
              <p:embed/>
            </p:oleObj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График №7.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Среднее значение по классам(возраст)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Графики по отдельным показателям (ШКАЛАМ)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22713" y="2932113"/>
            <a:ext cx="4572000" cy="145415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9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Шкал:5 </a:t>
            </a:r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5794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График №1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Высокий уровень мотивации.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 Средние значения по возрастным группам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78850" name="Диаграмма 3"/>
          <p:cNvGraphicFramePr>
            <a:graphicFrameLocks/>
          </p:cNvGraphicFramePr>
          <p:nvPr/>
        </p:nvGraphicFramePr>
        <p:xfrm>
          <a:off x="1473200" y="1346200"/>
          <a:ext cx="6605588" cy="4165600"/>
        </p:xfrm>
        <a:graphic>
          <a:graphicData uri="http://schemas.openxmlformats.org/presentationml/2006/ole">
            <p:oleObj spid="_x0000_s78850" r:id="rId4" imgW="6602540" imgH="4163929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6508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График №2 </a:t>
            </a:r>
            <a:r>
              <a:rPr lang="ru-RU" sz="2000" dirty="0" smtClean="0">
                <a:solidFill>
                  <a:srgbClr val="9B4EBE"/>
                </a:solidFill>
                <a:latin typeface="Times New Roman" pitchFamily="18" charset="0"/>
                <a:cs typeface="Times New Roman" pitchFamily="18" charset="0"/>
              </a:rPr>
              <a:t>Хороший уровень мотивации. 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Средние значения по возрастным группам</a:t>
            </a:r>
          </a:p>
        </p:txBody>
      </p:sp>
      <p:graphicFrame>
        <p:nvGraphicFramePr>
          <p:cNvPr id="80898" name="Диаграмма 3"/>
          <p:cNvGraphicFramePr>
            <a:graphicFrameLocks/>
          </p:cNvGraphicFramePr>
          <p:nvPr/>
        </p:nvGraphicFramePr>
        <p:xfrm>
          <a:off x="560388" y="1433513"/>
          <a:ext cx="7878762" cy="4165600"/>
        </p:xfrm>
        <a:graphic>
          <a:graphicData uri="http://schemas.openxmlformats.org/presentationml/2006/ole">
            <p:oleObj spid="_x0000_s80898" r:id="rId4" imgW="7876715" imgH="4170025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5794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 sz="2000" b="1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График №3 </a:t>
            </a:r>
            <a:r>
              <a:rPr lang="ru-RU" sz="2000" dirty="0" smtClean="0">
                <a:solidFill>
                  <a:srgbClr val="E3918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Положительное отношение к учебе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Средние значения по возрастным группам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82946" name="Диаграмма 6"/>
          <p:cNvGraphicFramePr>
            <a:graphicFrameLocks/>
          </p:cNvGraphicFramePr>
          <p:nvPr/>
        </p:nvGraphicFramePr>
        <p:xfrm>
          <a:off x="633413" y="1346200"/>
          <a:ext cx="8021637" cy="4870450"/>
        </p:xfrm>
        <a:graphic>
          <a:graphicData uri="http://schemas.openxmlformats.org/presentationml/2006/ole">
            <p:oleObj spid="_x0000_s82946" r:id="rId4" imgW="8023031" imgH="4871126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5794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 sz="2000" b="1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График №4 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Низкий уровень мотивации.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Средние значения по возрастным группам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4994" name="TextBox 1"/>
          <p:cNvSpPr txBox="1">
            <a:spLocks noChangeArrowheads="1"/>
          </p:cNvSpPr>
          <p:nvPr/>
        </p:nvSpPr>
        <p:spPr bwMode="auto">
          <a:xfrm>
            <a:off x="3857625" y="6286500"/>
            <a:ext cx="107156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Возраст</a:t>
            </a:r>
          </a:p>
        </p:txBody>
      </p:sp>
      <p:graphicFrame>
        <p:nvGraphicFramePr>
          <p:cNvPr id="84995" name="Диаграмма 4"/>
          <p:cNvGraphicFramePr>
            <a:graphicFrameLocks/>
          </p:cNvGraphicFramePr>
          <p:nvPr/>
        </p:nvGraphicFramePr>
        <p:xfrm>
          <a:off x="1473200" y="1346200"/>
          <a:ext cx="6197600" cy="4165600"/>
        </p:xfrm>
        <a:graphic>
          <a:graphicData uri="http://schemas.openxmlformats.org/presentationml/2006/ole">
            <p:oleObj spid="_x0000_s84995" r:id="rId4" imgW="6194073" imgH="4163929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6508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 sz="2000" b="1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График №5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Негативное отношение к учебе.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Средние значения по возрастным группам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87042" name="Диаграмма 4"/>
          <p:cNvGraphicFramePr>
            <a:graphicFrameLocks/>
          </p:cNvGraphicFramePr>
          <p:nvPr/>
        </p:nvGraphicFramePr>
        <p:xfrm>
          <a:off x="1473200" y="1346200"/>
          <a:ext cx="6197600" cy="4165600"/>
        </p:xfrm>
        <a:graphic>
          <a:graphicData uri="http://schemas.openxmlformats.org/presentationml/2006/ole">
            <p:oleObj spid="_x0000_s87042" r:id="rId4" imgW="6194073" imgH="4163929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89" name="Содержимое 4"/>
          <p:cNvGraphicFramePr>
            <a:graphicFrameLocks noGrp="1"/>
          </p:cNvGraphicFramePr>
          <p:nvPr>
            <p:ph idx="1"/>
          </p:nvPr>
        </p:nvGraphicFramePr>
        <p:xfrm>
          <a:off x="406400" y="1430338"/>
          <a:ext cx="8331200" cy="4627562"/>
        </p:xfrm>
        <a:graphic>
          <a:graphicData uri="http://schemas.openxmlformats.org/presentationml/2006/ole">
            <p:oleObj spid="_x0000_s89089" r:id="rId4" imgW="8327858" imgH="4627265" progId="Excel.Chart.8">
              <p:embed/>
            </p:oleObj>
          </a:graphicData>
        </a:graphic>
      </p:graphicFrame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5794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График №6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Высокий уровень мотивации.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Средние значения по составу семьи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5794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График №7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Хороший уровень мотивации.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Средние значения по составу семьи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1138" name="Диаграмма 5"/>
          <p:cNvGraphicFramePr>
            <a:graphicFrameLocks/>
          </p:cNvGraphicFramePr>
          <p:nvPr/>
        </p:nvGraphicFramePr>
        <p:xfrm>
          <a:off x="1473200" y="1346200"/>
          <a:ext cx="6197600" cy="4165600"/>
        </p:xfrm>
        <a:graphic>
          <a:graphicData uri="http://schemas.openxmlformats.org/presentationml/2006/ole">
            <p:oleObj spid="_x0000_s91138" r:id="rId4" imgW="6194073" imgH="4163929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7223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График №8 Положительное отношение к учебе. 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Средние значения по составу семьи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3186" name="Диаграмма 4"/>
          <p:cNvGraphicFramePr>
            <a:graphicFrameLocks/>
          </p:cNvGraphicFramePr>
          <p:nvPr/>
        </p:nvGraphicFramePr>
        <p:xfrm>
          <a:off x="633413" y="1346200"/>
          <a:ext cx="8093075" cy="4165600"/>
        </p:xfrm>
        <a:graphic>
          <a:graphicData uri="http://schemas.openxmlformats.org/presentationml/2006/ole">
            <p:oleObj spid="_x0000_s93186" r:id="rId4" imgW="8096190" imgH="4163929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5794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График №9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Низкий уровень мотивации. 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Средние значения по составу семьи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5234" name="Диаграмма 4"/>
          <p:cNvGraphicFramePr>
            <a:graphicFrameLocks/>
          </p:cNvGraphicFramePr>
          <p:nvPr/>
        </p:nvGraphicFramePr>
        <p:xfrm>
          <a:off x="344488" y="1346200"/>
          <a:ext cx="8599487" cy="4725988"/>
        </p:xfrm>
        <a:graphic>
          <a:graphicData uri="http://schemas.openxmlformats.org/presentationml/2006/ole">
            <p:oleObj spid="_x0000_s95234" r:id="rId4" imgW="8596105" imgH="4724809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5794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+mn-cs"/>
              </a:rPr>
              <a:t>График №10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Негативное отношение к учебе.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Средние значения по составу семьи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7282" name="Диаграмма 5"/>
          <p:cNvGraphicFramePr>
            <a:graphicFrameLocks/>
          </p:cNvGraphicFramePr>
          <p:nvPr/>
        </p:nvGraphicFramePr>
        <p:xfrm>
          <a:off x="417513" y="1346200"/>
          <a:ext cx="8526462" cy="4165600"/>
        </p:xfrm>
        <a:graphic>
          <a:graphicData uri="http://schemas.openxmlformats.org/presentationml/2006/ole">
            <p:oleObj spid="_x0000_s97282" r:id="rId4" imgW="8529043" imgH="4163929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329" name="Содержимое 4"/>
          <p:cNvGraphicFramePr>
            <a:graphicFrameLocks noGrp="1"/>
          </p:cNvGraphicFramePr>
          <p:nvPr>
            <p:ph idx="1"/>
          </p:nvPr>
        </p:nvGraphicFramePr>
        <p:xfrm>
          <a:off x="406400" y="1430338"/>
          <a:ext cx="8331200" cy="4627562"/>
        </p:xfrm>
        <a:graphic>
          <a:graphicData uri="http://schemas.openxmlformats.org/presentationml/2006/ole">
            <p:oleObj spid="_x0000_s99329" r:id="rId4" imgW="8327858" imgH="4627265" progId="Excel.Chart.8">
              <p:embed/>
            </p:oleObj>
          </a:graphicData>
        </a:graphic>
      </p:graphicFrame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7223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График №11 Общий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график </a:t>
            </a: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средних значений по возрастным группам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7223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График №12 Средние значения по половому признаку</a:t>
            </a:r>
          </a:p>
        </p:txBody>
      </p:sp>
      <p:graphicFrame>
        <p:nvGraphicFramePr>
          <p:cNvPr id="101378" name="Диаграмма 3"/>
          <p:cNvGraphicFramePr>
            <a:graphicFrameLocks/>
          </p:cNvGraphicFramePr>
          <p:nvPr/>
        </p:nvGraphicFramePr>
        <p:xfrm>
          <a:off x="1473200" y="1346200"/>
          <a:ext cx="6197600" cy="4165600"/>
        </p:xfrm>
        <a:graphic>
          <a:graphicData uri="http://schemas.openxmlformats.org/presentationml/2006/ole">
            <p:oleObj spid="_x0000_s101378" r:id="rId4" imgW="6194073" imgH="4163929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63" y="277813"/>
            <a:ext cx="7615237" cy="7223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График №13 Средние значения по составу семьи</a:t>
            </a:r>
          </a:p>
        </p:txBody>
      </p:sp>
      <p:graphicFrame>
        <p:nvGraphicFramePr>
          <p:cNvPr id="103426" name="Диаграмма 3"/>
          <p:cNvGraphicFramePr>
            <a:graphicFrameLocks/>
          </p:cNvGraphicFramePr>
          <p:nvPr/>
        </p:nvGraphicFramePr>
        <p:xfrm>
          <a:off x="560388" y="1346200"/>
          <a:ext cx="8023225" cy="4165600"/>
        </p:xfrm>
        <a:graphic>
          <a:graphicData uri="http://schemas.openxmlformats.org/presentationml/2006/ole">
            <p:oleObj spid="_x0000_s103426" r:id="rId4" imgW="8023031" imgH="4163929" progId="Excel.Chart.8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42976" y="142852"/>
            <a:ext cx="7786742" cy="10001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5476" name="Прямоугольник 1"/>
          <p:cNvSpPr>
            <a:spLocks noChangeArrowheads="1"/>
          </p:cNvSpPr>
          <p:nvPr/>
        </p:nvSpPr>
        <p:spPr bwMode="auto">
          <a:xfrm>
            <a:off x="1285875" y="285750"/>
            <a:ext cx="69294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  <a:r>
              <a:rPr lang="en-US" altLang="ru-RU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Рекомендации</a:t>
            </a:r>
            <a:r>
              <a:rPr lang="en-US" altLang="ru-RU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40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5477" name="Рисунок 9" descr="images (4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412875"/>
            <a:ext cx="385445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8" name="Рисунок 10" descr="images (5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4076700"/>
            <a:ext cx="18478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idx="1"/>
          </p:nvPr>
        </p:nvSpPr>
        <p:spPr>
          <a:xfrm>
            <a:off x="971550" y="1125538"/>
            <a:ext cx="7615238" cy="5070475"/>
          </a:xfrm>
        </p:spPr>
        <p:txBody>
          <a:bodyPr>
            <a:normAutofit fontScale="92500" lnSpcReduction="10000"/>
          </a:bodyPr>
          <a:lstStyle/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Times New Roman" pitchFamily="18" charset="0"/>
              </a:rPr>
              <a:t>     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Times New Roman" pitchFamily="18" charset="0"/>
              </a:rPr>
              <a:t> Сравнительный анализ по полу показал, что показатель общего позитивного отношения к учебе достаточно высокий (91,7%). Причем все 100% позитивного отношения к школе это девочки. Уровень высокой мотивации при этом у девочек и мальчиков достигает почти половины от всех опрошенных(41,7%). У мальчиков  высокий уровень мотивации ниже, чем у девочек.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Times New Roman" pitchFamily="18" charset="0"/>
              </a:rPr>
              <a:t>      Анализ по половому признаку показал, что в данном случае данный показатель зависит от пола опрашиваемых.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Times New Roman" pitchFamily="18" charset="0"/>
              </a:rPr>
              <a:t>      Показатели по возрасту, классам обучения указывают на то, что уровень позитивного отношения к учебе в первом и третьем классах выше (25% и 23,3% соответственно), чем у учащихся второго и четвертого класса, чей средний общий показатель  одинаков(21,6%). Различия совсем незначительные, можно сказать, что положительный уровень мотивации одинаков для всех классов данной ступени.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Times New Roman" pitchFamily="18" charset="0"/>
              </a:rPr>
              <a:t>      Оценка по составу семьи, выявила очевидную тенденцию, указывающую на то, что уровень позитивного отношения к учебе в полных семьях выше, чем в семьях, где только один родитель. Полные семьи имеют процент позитивной мотивации к учебе 97,1%, неполные семьи 82,5%. В семьях с опекуном(законным представителем) показатель позитивного отношения 100%, но число таких семей было очень маленьким, это всего две семьи из 60, поэтому по данной категории делать выводы относительно высокого позитивного отношения к учебе преждевременно. Возможно подобный анализ, проведенный среди данных семей, даст более четкое понимание проблемы.</a:t>
            </a: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>
              <a:latin typeface="Times New Roman" pitchFamily="18" charset="0"/>
            </a:endParaRP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>
              <a:latin typeface="Times New Roman" pitchFamily="18" charset="0"/>
            </a:endParaRPr>
          </a:p>
          <a:p>
            <a:pPr marL="365760" indent="-256032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>
              <a:latin typeface="Times New Roman" pitchFamily="18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25" y="277813"/>
            <a:ext cx="7686675" cy="5588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Интерпретация результатов. Позитивное отношение к учебе.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836613"/>
            <a:ext cx="7615237" cy="54721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600" smtClean="0">
                <a:latin typeface="Times New Roman" pitchFamily="18" charset="0"/>
              </a:rPr>
              <a:t>      </a:t>
            </a:r>
          </a:p>
          <a:p>
            <a:pPr algn="just">
              <a:buFont typeface="Wingdings" pitchFamily="2" charset="2"/>
              <a:buNone/>
            </a:pPr>
            <a:r>
              <a:rPr lang="ru-RU" altLang="ru-RU" sz="1600" smtClean="0">
                <a:latin typeface="Times New Roman" pitchFamily="18" charset="0"/>
              </a:rPr>
              <a:t>        Интерпретация данного показателя по возрастным признакам показала, что в возрасте 7-8 лет он находится на отметке 0%. Достаточно низкий показатель 6,7% у учащихся 3 класса. Во втором и четвертом классе по 13,3% на долю негативного, точнее низкого уровня мотивации к учебе. Это можно объяснить тем, что переходе из первого класса во второй у некоторых учащихся поменялось отношение к учебе в связи с неисполнением каких-то ожиданий, которые складываются у детей при поступлении в первый класс. При переходе в третий класс, у многих происходит выравнивание, и отношение к учебе возрастает, что и показывают, полученные нами данные. Четвертый класс-переходный класс, после которого ребенок идет на среднюю ступень обучения, в своем роде это может вызвать определенные проблемы в обучении, и как следствие не достаточно высокому, а где-то и отрицательному отношению к учебе. </a:t>
            </a:r>
          </a:p>
          <a:p>
            <a:pPr algn="just">
              <a:buFont typeface="Wingdings" pitchFamily="2" charset="2"/>
              <a:buNone/>
            </a:pPr>
            <a:r>
              <a:rPr lang="ru-RU" altLang="ru-RU" sz="1600" smtClean="0">
                <a:latin typeface="Times New Roman" pitchFamily="18" charset="0"/>
              </a:rPr>
              <a:t>       Анализ влияния полового признака на негативное отношение к учебе, показывает, что у девочек данный показатель отсустствует, тогда как у мальчиков он занимает 20,8%.  </a:t>
            </a:r>
          </a:p>
          <a:p>
            <a:pPr algn="just">
              <a:buFont typeface="Wingdings" pitchFamily="2" charset="2"/>
              <a:buNone/>
            </a:pPr>
            <a:r>
              <a:rPr lang="ru-RU" altLang="ru-RU" sz="1600" smtClean="0">
                <a:latin typeface="Times New Roman" pitchFamily="18" charset="0"/>
              </a:rPr>
              <a:t>        Влияние состава семьи на данный показатель, говорит о том, что неполные семьи имеют больше проблем с обучением детей, чем полные. Низкий уровень мотивации к обучению выявлен у 2,9% полных семей и 17,5% у неполных. У семей с опекуном данный показатель имеет значение 0%.</a:t>
            </a:r>
            <a:endParaRPr lang="ru-RU" altLang="ru-RU" sz="160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25" y="277813"/>
            <a:ext cx="7686675" cy="5588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Интерпретация результатов. Негативное отношение к учебе.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714375"/>
            <a:ext cx="7686675" cy="5810250"/>
          </a:xfrm>
        </p:spPr>
        <p:txBody>
          <a:bodyPr/>
          <a:lstStyle/>
          <a:p>
            <a:pPr indent="255588" algn="just">
              <a:buFont typeface="Wingdings" pitchFamily="2" charset="2"/>
              <a:buNone/>
            </a:pPr>
            <a:r>
              <a:rPr lang="ru-RU" altLang="ru-RU" sz="1600" smtClean="0">
                <a:latin typeface="Times New Roman" pitchFamily="18" charset="0"/>
              </a:rPr>
              <a:t>        Анализ изменения показателей учебной мотивации по возрастным признакам показывает, что в целом в начальных классах, разница в этих показателях очень незначительная. Изменения в негативную сторону  после первого класса во второй и после третьего в четвертый, связана скорее всего со спецификой учебного процесса на начальной ступени образования. </a:t>
            </a:r>
          </a:p>
          <a:p>
            <a:pPr indent="255588" algn="just">
              <a:buFont typeface="Wingdings" pitchFamily="2" charset="2"/>
              <a:buNone/>
            </a:pPr>
            <a:r>
              <a:rPr lang="ru-RU" altLang="ru-RU" sz="1600" smtClean="0">
                <a:latin typeface="Times New Roman" pitchFamily="18" charset="0"/>
              </a:rPr>
              <a:t>        Также можно отметить, что низкие значения учебной мотивации наблюдаются только среди опрошенных мальчиков. Но эти показатели не очень велики, поэтому можно сказать о достаточно хорошем уровне мотивации среди обучающихся начальных классов, как у мальчиков, так и у девочек.</a:t>
            </a:r>
          </a:p>
          <a:p>
            <a:pPr indent="255588" algn="just">
              <a:buFont typeface="Wingdings" pitchFamily="2" charset="2"/>
              <a:buNone/>
            </a:pPr>
            <a:r>
              <a:rPr lang="ru-RU" altLang="ru-RU" sz="1600" smtClean="0">
                <a:latin typeface="Times New Roman" pitchFamily="18" charset="0"/>
              </a:rPr>
              <a:t>        Оценивая показатели учебной мотивации по составу семей, можно сказать, что уровень мотивации зависит от состава семьи, и в тех семьях, где оба родителя, эти показатели выше, чем в семьях с одним родителем. Данные о низкой учебной мотивации говорят о существующих проблемах в семьях, которые необходимо решать, например при помощи социальных педагогов, школьных психологов.</a:t>
            </a:r>
          </a:p>
          <a:p>
            <a:pPr indent="255588" algn="just">
              <a:buFont typeface="Wingdings 3" pitchFamily="18" charset="2"/>
              <a:buNone/>
            </a:pPr>
            <a:r>
              <a:rPr lang="ru-RU" altLang="ru-RU" sz="1600" smtClean="0">
                <a:latin typeface="Times New Roman" pitchFamily="18" charset="0"/>
              </a:rPr>
              <a:t>Что касаемо семей с опекунами(законными представителями), то, как уже говорилось ранее, число таких семей было очень маленьким, это всего две семьи из 60, поэтому по данной категории делать выводы относительно высокого позитивного отношения к учебе преждевременно. Возможно подобный анализ, проведенный среди данных семей, даст более четкое понимание проблемы.</a:t>
            </a:r>
          </a:p>
          <a:p>
            <a:pPr indent="255588" algn="just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142875"/>
            <a:ext cx="7686675" cy="558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Интерпретация результатов. Общие показатели  учебной мотивации.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052513"/>
            <a:ext cx="8539162" cy="5329237"/>
          </a:xfrm>
        </p:spPr>
        <p:txBody>
          <a:bodyPr>
            <a:normAutofit fontScale="70000" lnSpcReduction="2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altLang="ru-RU" sz="1800" dirty="0" smtClean="0">
                <a:latin typeface="Times New Roman" pitchFamily="18" charset="0"/>
              </a:rPr>
              <a:t>В результате данного исследования, проведенного по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altLang="ru-RU" sz="1800" b="1" i="1" dirty="0" smtClean="0">
                <a:latin typeface="Times New Roman" pitchFamily="18" charset="0"/>
                <a:cs typeface="Times New Roman" pitchFamily="18" charset="0"/>
              </a:rPr>
              <a:t>Методике «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Оценка школьной мотивации учащихся начальных классов</a:t>
            </a:r>
            <a:r>
              <a:rPr lang="ru-RU" altLang="ru-RU" sz="18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altLang="ru-RU" sz="1800" dirty="0" smtClean="0">
                <a:latin typeface="Times New Roman" pitchFamily="18" charset="0"/>
              </a:rPr>
              <a:t> были выявлены следующие закономерности: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</a:rPr>
              <a:t>      Главным показателем, влияющим на все исследуемые параметры, оказался пол опрашиваемых.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</a:rPr>
              <a:t>      Затем, по уровню своего влияния, следует состав семей.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</a:rPr>
              <a:t>Наименьшее влияние на учебную мотивацию, по нашим данным, оказывает возраст, класс обучения. Возможно, что это специфика данной категории возрастов. 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По итогам исследования, хотелось бы сделать ряд рекомендаций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Учителям.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800" dirty="0" smtClean="0"/>
              <a:t>1.Чтобы активизировать и стимулировать любознательность и познавательные мотивы, учитель должен добиться благотворных взаимоотношений с учащимися, а так же он должен хорошо знать себя.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800" dirty="0" smtClean="0"/>
              <a:t> 2.  Для того, чтобы учащийся по- настоящему включился в работу, нужно, чтобы задачи, которые ставятся перед ним в ходе учебной деятельности, были не только поняты , но и внутренне приняты.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800" dirty="0" smtClean="0"/>
              <a:t> 3.  Мотивация достижения и способности. Поведение, ориентированное на достижение, предполагает наличие у каждого человека мотивов достижения успеха и избегания неудач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Родителям.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800" dirty="0" smtClean="0"/>
              <a:t>Каждый день спрашивайте ребёнка: «Как дела? Что было в школе?». Сделайте такие разговоры привычкой, пусть  ребёнок чувствует вашу заинтересованность в его делах.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800" dirty="0" smtClean="0"/>
              <a:t>Предложите  помощь  в выполнении  какого-либо задания. Например, обсудите план сочинения, вместе подберите литературу, но писать за ребёнка сочинение  не надо.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800" dirty="0" smtClean="0"/>
              <a:t>Учитесь вместе с детьми. Посещайте интересные места, читайте, покупайте книги, запишитесь вместе в  библиотеку. Обсуждайте вместе с ребёнком прочитанное.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b="1" dirty="0" smtClean="0">
              <a:latin typeface="Times New Roman" pitchFamily="18" charset="0"/>
            </a:endParaRP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600" dirty="0" smtClean="0">
                <a:latin typeface="Times New Roman" pitchFamily="18" charset="0"/>
              </a:rPr>
              <a:t>  </a:t>
            </a:r>
          </a:p>
          <a:p>
            <a:pPr marL="365760" indent="-256032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altLang="ru-RU" sz="1600" dirty="0" smtClean="0">
              <a:latin typeface="Times New Roman" pitchFamily="18" charset="0"/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       Выводы.</a:t>
            </a:r>
          </a:p>
        </p:txBody>
      </p:sp>
      <p:sp>
        <p:nvSpPr>
          <p:cNvPr id="112643" name="TextBox 5"/>
          <p:cNvSpPr txBox="1">
            <a:spLocks noChangeArrowheads="1"/>
          </p:cNvSpPr>
          <p:nvPr/>
        </p:nvSpPr>
        <p:spPr bwMode="auto">
          <a:xfrm>
            <a:off x="1857375" y="3786188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alt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 Герасимова А.С. Теория учебной мотивации в отечественной психологии // Научные материалы международного форума и школы молодых ученых ИП РАН, раздел 2. М., 2004.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Гончарик, Л. В. Влияние групповой формы работы на формирование и развитие учебной мотивации / Л. В. Гончарик // Начальная школа. — 2004. — № 11.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Гуткина Н.И., Печенков В.В. Динамика учебной мотивации учащихся от первого ко второму классу // Вестник практической психологии образования. – 2005. – № 4(5) октябрь-декабрь. – с. 16-22.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Ильин Е.П. Мотивация и мотивы — СПб.: Питер, 2003. 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Любаев А. В. Проблема мотивации учебной деятельности у детей младшего подросткового возраста с девиантным поведением // Молодой ученый. — 2015. — №3. — С. 801-803.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Петрушин В.И. Психологические аспекты деятельности учителя и классного руководителя. – М., 2001. С.137 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Сарпова Н. М. Формирование учебной мотивации у младших школьников // "Сибирский учитель" Март-апрель 2006 №2 (44)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Соколова И.М. Формирование учебной мотивации младших школьников // Конкурс "Учитель года – 2008«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Ускова Г.А. Психолого-педагогическая диагностика младших школьников. – М.: Академический Проект, 2004 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Щекарева А.А. Учебная мотивация современного школьника и процесс ее развития // Молодые ученые СГА. - М.: Изд-во СГУ, 2008.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4F4F4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4F4F4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4F4F4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4F4F4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4F4F4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4F4F4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Солнцестояние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Солнцестояние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1748</TotalTime>
  <Words>3804</Words>
  <Application>Microsoft Office PowerPoint</Application>
  <PresentationFormat>Экран (4:3)</PresentationFormat>
  <Paragraphs>1109</Paragraphs>
  <Slides>63</Slides>
  <Notes>32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79" baseType="lpstr">
      <vt:lpstr>Arial</vt:lpstr>
      <vt:lpstr>Lucida Sans Unicode</vt:lpstr>
      <vt:lpstr>Wingdings 3</vt:lpstr>
      <vt:lpstr>Verdana</vt:lpstr>
      <vt:lpstr>Wingdings 2</vt:lpstr>
      <vt:lpstr>Times New Roman</vt:lpstr>
      <vt:lpstr>Wingdings</vt:lpstr>
      <vt:lpstr>Georgia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Диаграмма Microsoft Excel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</dc:creator>
  <cp:lastModifiedBy>Admin</cp:lastModifiedBy>
  <cp:revision>209</cp:revision>
  <dcterms:created xsi:type="dcterms:W3CDTF">2010-05-31T15:52:27Z</dcterms:created>
  <dcterms:modified xsi:type="dcterms:W3CDTF">2017-03-14T16:12:10Z</dcterms:modified>
</cp:coreProperties>
</file>