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7" r:id="rId1"/>
  </p:sldMasterIdLst>
  <p:notesMasterIdLst>
    <p:notesMasterId r:id="rId68"/>
  </p:notesMasterIdLst>
  <p:sldIdLst>
    <p:sldId id="275" r:id="rId2"/>
    <p:sldId id="276" r:id="rId3"/>
    <p:sldId id="281" r:id="rId4"/>
    <p:sldId id="298" r:id="rId5"/>
    <p:sldId id="277" r:id="rId6"/>
    <p:sldId id="278" r:id="rId7"/>
    <p:sldId id="299" r:id="rId8"/>
    <p:sldId id="288" r:id="rId9"/>
    <p:sldId id="286" r:id="rId10"/>
    <p:sldId id="301" r:id="rId11"/>
    <p:sldId id="279" r:id="rId12"/>
    <p:sldId id="280" r:id="rId13"/>
    <p:sldId id="310" r:id="rId14"/>
    <p:sldId id="309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26" r:id="rId25"/>
    <p:sldId id="327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5" r:id="rId34"/>
    <p:sldId id="336" r:id="rId35"/>
    <p:sldId id="337" r:id="rId36"/>
    <p:sldId id="338" r:id="rId37"/>
    <p:sldId id="339" r:id="rId38"/>
    <p:sldId id="340" r:id="rId39"/>
    <p:sldId id="287" r:id="rId40"/>
    <p:sldId id="311" r:id="rId41"/>
    <p:sldId id="312" r:id="rId42"/>
    <p:sldId id="313" r:id="rId43"/>
    <p:sldId id="314" r:id="rId44"/>
    <p:sldId id="315" r:id="rId45"/>
    <p:sldId id="349" r:id="rId46"/>
    <p:sldId id="316" r:id="rId47"/>
    <p:sldId id="348" r:id="rId48"/>
    <p:sldId id="344" r:id="rId49"/>
    <p:sldId id="345" r:id="rId50"/>
    <p:sldId id="346" r:id="rId51"/>
    <p:sldId id="285" r:id="rId52"/>
    <p:sldId id="289" r:id="rId53"/>
    <p:sldId id="304" r:id="rId54"/>
    <p:sldId id="284" r:id="rId55"/>
    <p:sldId id="302" r:id="rId56"/>
    <p:sldId id="303" r:id="rId57"/>
    <p:sldId id="341" r:id="rId58"/>
    <p:sldId id="293" r:id="rId59"/>
    <p:sldId id="296" r:id="rId60"/>
    <p:sldId id="295" r:id="rId61"/>
    <p:sldId id="290" r:id="rId62"/>
    <p:sldId id="347" r:id="rId63"/>
    <p:sldId id="351" r:id="rId64"/>
    <p:sldId id="352" r:id="rId65"/>
    <p:sldId id="353" r:id="rId66"/>
    <p:sldId id="354" r:id="rId6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99"/>
    <a:srgbClr val="FFFF99"/>
    <a:srgbClr val="CCECFF"/>
    <a:srgbClr val="00FFCC"/>
    <a:srgbClr val="006600"/>
  </p:clrMru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96" autoAdjust="0"/>
    <p:restoredTop sz="92910" autoAdjust="0"/>
  </p:normalViewPr>
  <p:slideViewPr>
    <p:cSldViewPr>
      <p:cViewPr varScale="1">
        <p:scale>
          <a:sx n="68" d="100"/>
          <a:sy n="68" d="100"/>
        </p:scale>
        <p:origin x="-14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F11D7-7978-41A2-8C8D-D256CD0B684F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655AE-5F29-490C-8E65-8D5BCF83D45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655AE-5F29-490C-8E65-8D5BCF83D452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655AE-5F29-490C-8E65-8D5BCF83D452}" type="slidenum">
              <a:rPr lang="ru-RU" smtClean="0"/>
              <a:pPr/>
              <a:t>47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pPr>
              <a:defRPr/>
            </a:pPr>
            <a:fld id="{00148457-1E2F-4107-A41F-D78185AFD1B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D4FE82-2C1E-499E-B5BD-17CD0488FD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pPr>
              <a:defRPr/>
            </a:pPr>
            <a:fld id="{A1919D79-8997-4659-8E6F-2D250EE413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6FCFBE-9F3C-4916-AD03-6F1DF850D50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206607-223D-4E09-A6A2-B098883151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325AE8-6B97-486A-BDC1-B8ECAD3351C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751BB6-85CB-45A8-AEE5-6056D922E46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6B05-327C-469A-88DD-2DF3BD7DEA4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FBC349-D19F-4361-8F3F-2F5185D95B8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C58B85-4661-4DCF-9708-1933D967D64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CE5278-0269-4061-B1A3-FFC75D30511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9431B4F-18AF-43B4-B319-48D7D95061A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25.xml"/><Relationship Id="rId18" Type="http://schemas.openxmlformats.org/officeDocument/2006/relationships/slide" Target="slide35.xml"/><Relationship Id="rId26" Type="http://schemas.openxmlformats.org/officeDocument/2006/relationships/slide" Target="slide51.xml"/><Relationship Id="rId3" Type="http://schemas.openxmlformats.org/officeDocument/2006/relationships/slide" Target="slide5.xml"/><Relationship Id="rId21" Type="http://schemas.openxmlformats.org/officeDocument/2006/relationships/slide" Target="slide41.xml"/><Relationship Id="rId7" Type="http://schemas.openxmlformats.org/officeDocument/2006/relationships/slide" Target="slide13.xml"/><Relationship Id="rId12" Type="http://schemas.openxmlformats.org/officeDocument/2006/relationships/slide" Target="slide23.xml"/><Relationship Id="rId17" Type="http://schemas.openxmlformats.org/officeDocument/2006/relationships/slide" Target="slide33.xml"/><Relationship Id="rId25" Type="http://schemas.openxmlformats.org/officeDocument/2006/relationships/slide" Target="slide49.xml"/><Relationship Id="rId2" Type="http://schemas.openxmlformats.org/officeDocument/2006/relationships/slide" Target="slide3.xml"/><Relationship Id="rId16" Type="http://schemas.openxmlformats.org/officeDocument/2006/relationships/slide" Target="slide31.xml"/><Relationship Id="rId20" Type="http://schemas.openxmlformats.org/officeDocument/2006/relationships/slide" Target="slide39.xml"/><Relationship Id="rId29" Type="http://schemas.openxmlformats.org/officeDocument/2006/relationships/slide" Target="slide5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11" Type="http://schemas.openxmlformats.org/officeDocument/2006/relationships/slide" Target="slide21.xml"/><Relationship Id="rId24" Type="http://schemas.openxmlformats.org/officeDocument/2006/relationships/slide" Target="slide47.xml"/><Relationship Id="rId5" Type="http://schemas.openxmlformats.org/officeDocument/2006/relationships/slide" Target="slide9.xml"/><Relationship Id="rId15" Type="http://schemas.openxmlformats.org/officeDocument/2006/relationships/slide" Target="slide29.xml"/><Relationship Id="rId23" Type="http://schemas.openxmlformats.org/officeDocument/2006/relationships/slide" Target="slide45.xml"/><Relationship Id="rId28" Type="http://schemas.openxmlformats.org/officeDocument/2006/relationships/slide" Target="slide55.xml"/><Relationship Id="rId10" Type="http://schemas.openxmlformats.org/officeDocument/2006/relationships/slide" Target="slide19.xml"/><Relationship Id="rId19" Type="http://schemas.openxmlformats.org/officeDocument/2006/relationships/slide" Target="slide37.xml"/><Relationship Id="rId31" Type="http://schemas.openxmlformats.org/officeDocument/2006/relationships/slide" Target="slide61.xml"/><Relationship Id="rId4" Type="http://schemas.openxmlformats.org/officeDocument/2006/relationships/slide" Target="slide7.xml"/><Relationship Id="rId9" Type="http://schemas.openxmlformats.org/officeDocument/2006/relationships/slide" Target="slide17.xml"/><Relationship Id="rId14" Type="http://schemas.openxmlformats.org/officeDocument/2006/relationships/slide" Target="slide27.xml"/><Relationship Id="rId22" Type="http://schemas.openxmlformats.org/officeDocument/2006/relationships/slide" Target="slide43.xml"/><Relationship Id="rId27" Type="http://schemas.openxmlformats.org/officeDocument/2006/relationships/slide" Target="slide53.xml"/><Relationship Id="rId30" Type="http://schemas.openxmlformats.org/officeDocument/2006/relationships/slide" Target="slide5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4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" Target="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" Target="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" Target="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slide" Target="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6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6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slide" Target="slide5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6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slide" Target="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slide" Target="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slide" Target="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slide" Target="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slide" Target="slide60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slide" Target="slide6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jpeg"/><Relationship Id="rId4" Type="http://schemas.openxmlformats.org/officeDocument/2006/relationships/image" Target="../media/image79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hyperlink" Target="http://audioknigi-onlajn.ru/uploads/thumbs/0/0/3/003042989cab8518895c0a3ae28b8bf7.jpg" TargetMode="External"/><Relationship Id="rId13" Type="http://schemas.openxmlformats.org/officeDocument/2006/relationships/hyperlink" Target="http://f.kinozon.tv/%D1%81%D1%82%D0%BE%D0%BF_%D0%BA%D0%B0%D0%B4%D1%80%D1%8B/7561/%D0%9F%D1%80%D0%B5%D1%81%D1%82%D1%83%D0%BF%D0%BB%D0%B5%D0%BD%D0%B8%D0%B5_%D0%B8_%D0%BD%D0%B0%D0%BA%D0%B0%D0%B7%D0%B0%D0%BD%D0%B8%D0%B5-21.jpg" TargetMode="External"/><Relationship Id="rId18" Type="http://schemas.openxmlformats.org/officeDocument/2006/relationships/hyperlink" Target="https://my-hit.org/storage/623555_1920x1080x500.jpg" TargetMode="External"/><Relationship Id="rId3" Type="http://schemas.openxmlformats.org/officeDocument/2006/relationships/hyperlink" Target="http://cs4098.vk.me/u452427/111786793/x_89d20627.jpg" TargetMode="External"/><Relationship Id="rId7" Type="http://schemas.openxmlformats.org/officeDocument/2006/relationships/hyperlink" Target="http://petrogid.ru/components/com_afisha/images/events/20120710_Geroi_nashego_vremeni_3.jpg" TargetMode="External"/><Relationship Id="rId12" Type="http://schemas.openxmlformats.org/officeDocument/2006/relationships/hyperlink" Target="http://cs4098.vk.me/u452427/111786793/x_89d20627.jp" TargetMode="External"/><Relationship Id="rId17" Type="http://schemas.openxmlformats.org/officeDocument/2006/relationships/hyperlink" Target="http://www.obnovi.com/uploads/posts/2011-06/thumbs/1309422231_4.jpg" TargetMode="External"/><Relationship Id="rId2" Type="http://schemas.openxmlformats.org/officeDocument/2006/relationships/hyperlink" Target="http://gazeta-severny.ru/wp-content/uploads/2015/12/%D0%A4%D0%BE%D1%82%D0%BE-19.12.jpg" TargetMode="External"/><Relationship Id="rId16" Type="http://schemas.openxmlformats.org/officeDocument/2006/relationships/hyperlink" Target="http://dcp.sovserv.ru/media/images/3/6/5/43539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1.liveinternet.ru/images/attach/c/6/91/417/91417765_111395.jpg" TargetMode="External"/><Relationship Id="rId11" Type="http://schemas.openxmlformats.org/officeDocument/2006/relationships/hyperlink" Target="http://novosti-dny.ru/uploads/posts/2013-10/kinogeroi-rolana-bykova_12.jpeg" TargetMode="External"/><Relationship Id="rId5" Type="http://schemas.openxmlformats.org/officeDocument/2006/relationships/hyperlink" Target="http://www.playcast.ru/uploads/2016/03/10/17765972.jpg" TargetMode="External"/><Relationship Id="rId15" Type="http://schemas.openxmlformats.org/officeDocument/2006/relationships/hyperlink" Target="http://www.kinomania.ru/images/frames/p_146331.jpg" TargetMode="External"/><Relationship Id="rId10" Type="http://schemas.openxmlformats.org/officeDocument/2006/relationships/hyperlink" Target="http://tnp-production.s3.amazonaws.com/uploads/image_unit/000/007/122/image/base_a3b54194f3.jpg" TargetMode="External"/><Relationship Id="rId4" Type="http://schemas.openxmlformats.org/officeDocument/2006/relationships/hyperlink" Target="http://maxpark.com/static/u/article_image/15/09/16/tmp4s0IAR.jpeg" TargetMode="External"/><Relationship Id="rId9" Type="http://schemas.openxmlformats.org/officeDocument/2006/relationships/hyperlink" Target="http://moldovanews.md/wp-content/uploads/2014/10/Bezy-myanny-j.png" TargetMode="External"/><Relationship Id="rId14" Type="http://schemas.openxmlformats.org/officeDocument/2006/relationships/hyperlink" Target="http://www.kinomania.ru/images/frames/146336.jpg" TargetMode="Externa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ucwar.ru/wp-content/uploads/2011/10/molodaya-gwardiya.jpg" TargetMode="External"/><Relationship Id="rId13" Type="http://schemas.openxmlformats.org/officeDocument/2006/relationships/hyperlink" Target="http://simlinks.ru/uploads/images/iosif_kobzon_gorjachij_sneg.jpg" TargetMode="External"/><Relationship Id="rId3" Type="http://schemas.openxmlformats.org/officeDocument/2006/relationships/hyperlink" Target="http://spo-kp.mskobr.ru/images/fPv3lU3lXkM.jpg" TargetMode="External"/><Relationship Id="rId7" Type="http://schemas.openxmlformats.org/officeDocument/2006/relationships/hyperlink" Target="http://im1.kommersant.ru/Issues.photo/CORP/2013/11/25/KOG_147292_00001_2_t210_122100.jpg" TargetMode="External"/><Relationship Id="rId12" Type="http://schemas.openxmlformats.org/officeDocument/2006/relationships/hyperlink" Target="http://i4.imageban.ru/out/2013/02/13/5b160a40bcb48689c34bfd331a9703f9.png" TargetMode="External"/><Relationship Id="rId17" Type="http://schemas.openxmlformats.org/officeDocument/2006/relationships/hyperlink" Target="http://cs630319.vk.me/v630319179/354b/1adWnwNhWUc.jpg" TargetMode="External"/><Relationship Id="rId2" Type="http://schemas.openxmlformats.org/officeDocument/2006/relationships/hyperlink" Target="http://mkrf.ru/upload/iblock/3cf/3cf5c96a40b449eb31831e9226464f6a.jpg" TargetMode="External"/><Relationship Id="rId16" Type="http://schemas.openxmlformats.org/officeDocument/2006/relationships/hyperlink" Target="http://dompisatel.ru/wp-content/uploads/2015/12/000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strakhan-online.ru/images/cms/data/news/culture/azoritixie.jpg" TargetMode="External"/><Relationship Id="rId11" Type="http://schemas.openxmlformats.org/officeDocument/2006/relationships/hyperlink" Target="http://freechits.ru/uploads/images/venja_d_rkin_zavtra_bila_vojna.jpg" TargetMode="External"/><Relationship Id="rId5" Type="http://schemas.openxmlformats.org/officeDocument/2006/relationships/hyperlink" Target="http://screenshotcomparison.com/images/1445245043_6718529430.png" TargetMode="External"/><Relationship Id="rId15" Type="http://schemas.openxmlformats.org/officeDocument/2006/relationships/hyperlink" Target="http://cs630525.vk.me/v630525601/35fc/xvomafR4JdA.jpg" TargetMode="External"/><Relationship Id="rId10" Type="http://schemas.openxmlformats.org/officeDocument/2006/relationships/hyperlink" Target="http://proc.com.ua/uploads/posts/2009-10/1254392396_zavtra.byla.vojna.1987.divx.dvdrip_bestvideo.avi_0.jpg" TargetMode="External"/><Relationship Id="rId4" Type="http://schemas.openxmlformats.org/officeDocument/2006/relationships/hyperlink" Target="http://www.kinomania.ru/images/frames/p_107075.jpg" TargetMode="External"/><Relationship Id="rId9" Type="http://schemas.openxmlformats.org/officeDocument/2006/relationships/hyperlink" Target="http://gmtrailers.ru/imdb/stills/227998movie0.jpg" TargetMode="External"/><Relationship Id="rId14" Type="http://schemas.openxmlformats.org/officeDocument/2006/relationships/hyperlink" Target="http://g.zbp.ru/1e/07/a9315e.6s7e8g.4yhl.q4.dw.jpg" TargetMode="Externa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hyperlink" Target="http://bookmix.ru/notes/img/notes_1402043974.jpg" TargetMode="External"/><Relationship Id="rId13" Type="http://schemas.openxmlformats.org/officeDocument/2006/relationships/hyperlink" Target="http://www.divodvd.ru/screenshots/1043_3.jpg" TargetMode="External"/><Relationship Id="rId3" Type="http://schemas.openxmlformats.org/officeDocument/2006/relationships/hyperlink" Target="http://cdn.kinombo.com/films/images/f/9/5/1/1165582-600-600.jpg" TargetMode="External"/><Relationship Id="rId7" Type="http://schemas.openxmlformats.org/officeDocument/2006/relationships/hyperlink" Target="http://25fps.cz/wp-content/uploads/2011/10/Plast.jpg" TargetMode="External"/><Relationship Id="rId12" Type="http://schemas.openxmlformats.org/officeDocument/2006/relationships/hyperlink" Target="http://multiki.arjlover.net/ap/levsha.avi/levsha.avi.image5.jpg" TargetMode="External"/><Relationship Id="rId2" Type="http://schemas.openxmlformats.org/officeDocument/2006/relationships/hyperlink" Target="http://3.bp.blogspot.com/-SPjEjRYJe3w/VfvUZ2MDZSI/AAAAAAAAQf4/Z5E0A6gqxlY/s1600/maxresdefault.jpg" TargetMode="External"/><Relationship Id="rId16" Type="http://schemas.openxmlformats.org/officeDocument/2006/relationships/hyperlink" Target="http://cs627120.vk.me/v627120871/24ac/_xSSVoT3I4U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ereplet.ru/galery/yarb_01.jpg" TargetMode="External"/><Relationship Id="rId11" Type="http://schemas.openxmlformats.org/officeDocument/2006/relationships/hyperlink" Target="http://mp3nora.ru/img.php?aHR0cHM6Ly9pLnl0aW1nLmNvbS92aS9kZ1JuUGQyNHZvNC9tYXhyZXNkZWZhdWx0LmpwZw==.jpg" TargetMode="External"/><Relationship Id="rId5" Type="http://schemas.openxmlformats.org/officeDocument/2006/relationships/hyperlink" Target="http://academ.info/upload/node_images_ext/2010/05/13844/4fe4bf4970f3c7de.jpg" TargetMode="External"/><Relationship Id="rId15" Type="http://schemas.openxmlformats.org/officeDocument/2006/relationships/hyperlink" Target="http://www.kinomania.ru/images/frames/551621.jpg" TargetMode="External"/><Relationship Id="rId10" Type="http://schemas.openxmlformats.org/officeDocument/2006/relationships/hyperlink" Target="http://dmov.tv/uploads/posts/2013-08/1376772269_2013-08-17_234513.png" TargetMode="External"/><Relationship Id="rId4" Type="http://schemas.openxmlformats.org/officeDocument/2006/relationships/hyperlink" Target="http://img11.mynnm.com/3/9/3/e/5/d9876a3c3c52ff6a7cfff4e83b7.jpg" TargetMode="External"/><Relationship Id="rId9" Type="http://schemas.openxmlformats.org/officeDocument/2006/relationships/hyperlink" Target="http://cs540103.vk.me/c540102/v540102409/18eb8/A6QONi42c7A.jpg" TargetMode="External"/><Relationship Id="rId14" Type="http://schemas.openxmlformats.org/officeDocument/2006/relationships/hyperlink" Target="http://t-i.ru/media/cache/c7/6e/c76e2eef4235529d0e101f57c40eaae6.jpg" TargetMode="Externa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irota.ru/forum/images/34/34410.jpeg" TargetMode="External"/><Relationship Id="rId13" Type="http://schemas.openxmlformats.org/officeDocument/2006/relationships/hyperlink" Target="http://www.imageup.ru/img266/2226860/dogheart-screenshot.jpg" TargetMode="External"/><Relationship Id="rId3" Type="http://schemas.openxmlformats.org/officeDocument/2006/relationships/hyperlink" Target="https://www.ridus.ru/images/2015/4/18/286222/in_article_d877140b1d.jpg" TargetMode="External"/><Relationship Id="rId7" Type="http://schemas.openxmlformats.org/officeDocument/2006/relationships/hyperlink" Target="http://archive.li/ls8fq/38b1f20ed1dbd47fb185a6e3826565f6a8c8fe22.jpg" TargetMode="External"/><Relationship Id="rId12" Type="http://schemas.openxmlformats.org/officeDocument/2006/relationships/hyperlink" Target="http://www.kinonews.ru/insimgs/shotimg/shotimg37853_5.jpg" TargetMode="External"/><Relationship Id="rId2" Type="http://schemas.openxmlformats.org/officeDocument/2006/relationships/hyperlink" Target="http://100filmov.net/uploads/posts/2015-01/1421096171_alye-parusa.avi_001700840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razy.su/wp-content/uploads/2037/08/125686_600.jpg" TargetMode="External"/><Relationship Id="rId11" Type="http://schemas.openxmlformats.org/officeDocument/2006/relationships/hyperlink" Target="http://fotki.ykt.ru/albums/userpics/44173/42_1358853403_1fc503e26e9d.png" TargetMode="External"/><Relationship Id="rId5" Type="http://schemas.openxmlformats.org/officeDocument/2006/relationships/hyperlink" Target="http://www.kino-teatr.org/movie/kadr/7157/464.jpg" TargetMode="External"/><Relationship Id="rId10" Type="http://schemas.openxmlformats.org/officeDocument/2006/relationships/hyperlink" Target="http://parnasse.ru/images/content_photos/small/fce082d7c0638abf973f.jpg" TargetMode="External"/><Relationship Id="rId4" Type="http://schemas.openxmlformats.org/officeDocument/2006/relationships/hyperlink" Target="http://www.gervic.ru/uploads/posts/2014-06/1403769125_Tihij.Don.1957.720x544.s03.jpg" TargetMode="External"/><Relationship Id="rId9" Type="http://schemas.openxmlformats.org/officeDocument/2006/relationships/hyperlink" Target="http://secondsugar.com/images/5619ea295e0b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2571744"/>
            <a:ext cx="7772400" cy="243682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7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Литература </a:t>
            </a:r>
            <a:br>
              <a:rPr lang="ru-RU" sz="7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7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 экране</a:t>
            </a:r>
            <a:br>
              <a:rPr lang="ru-RU" sz="7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7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Игра-викторина для учащихся 9-11 классов</a:t>
            </a:r>
            <a:endParaRPr lang="ru-RU" sz="36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214282" y="5516563"/>
            <a:ext cx="8786874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+mn-lt"/>
              </a:rPr>
              <a:t>Составитель </a:t>
            </a:r>
            <a:r>
              <a:rPr lang="ru-RU" sz="2000" dirty="0" err="1" smtClean="0">
                <a:solidFill>
                  <a:srgbClr val="002060"/>
                </a:solidFill>
                <a:latin typeface="+mn-lt"/>
              </a:rPr>
              <a:t>Факидова</a:t>
            </a:r>
            <a:r>
              <a:rPr lang="ru-RU" sz="2000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+mn-lt"/>
              </a:rPr>
              <a:t>Эльмира</a:t>
            </a:r>
            <a:r>
              <a:rPr lang="ru-RU" sz="2000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+mn-lt"/>
              </a:rPr>
              <a:t>Энверовна</a:t>
            </a:r>
            <a:endParaRPr lang="ru-RU" sz="2000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323850" y="404813"/>
            <a:ext cx="844708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>
                <a:solidFill>
                  <a:schemeClr val="bg1"/>
                </a:solidFill>
                <a:latin typeface="Times New Roman" pitchFamily="18" charset="0"/>
              </a:rPr>
              <a:t>МОУ СОШ №2 города Амурска</a:t>
            </a:r>
          </a:p>
        </p:txBody>
      </p:sp>
      <p:pic>
        <p:nvPicPr>
          <p:cNvPr id="64514" name="Picture 2" descr="http://gornostay.com/wp-content/uploads/2016/02/ruski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214290"/>
            <a:ext cx="5357850" cy="18738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935" name="Group 279"/>
          <p:cNvGraphicFramePr>
            <a:graphicFrameLocks noGrp="1"/>
          </p:cNvGraphicFramePr>
          <p:nvPr/>
        </p:nvGraphicFramePr>
        <p:xfrm>
          <a:off x="142844" y="357166"/>
          <a:ext cx="8858310" cy="635798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405774"/>
                <a:gridCol w="908757"/>
                <a:gridCol w="908755"/>
                <a:gridCol w="908757"/>
                <a:gridCol w="908755"/>
                <a:gridCol w="908757"/>
                <a:gridCol w="908755"/>
              </a:tblGrid>
              <a:tr h="1271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</a:rPr>
                        <a:t>А.С. Пушкин</a:t>
                      </a:r>
                      <a:endParaRPr kumimoji="0" lang="en-GB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2" action="ppaction://hlinksldjump"/>
                        </a:rPr>
                        <a:t>1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3" action="ppaction://hlinksldjump"/>
                        </a:rPr>
                        <a:t>2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4" action="ppaction://hlinksldjump"/>
                        </a:rPr>
                        <a:t>3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5" action="ppaction://hlinksldjump"/>
                        </a:rPr>
                        <a:t>4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6" action="ppaction://hlinksldjump"/>
                        </a:rPr>
                        <a:t>5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7" action="ppaction://hlinksldjump"/>
                        </a:rPr>
                        <a:t>6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</a:tr>
              <a:tr h="1271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</a:rPr>
                        <a:t>Мультиклассика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8" action="ppaction://hlinksldjump"/>
                        </a:rPr>
                        <a:t>1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9" action="ppaction://hlinksldjump"/>
                        </a:rPr>
                        <a:t>2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10" action="ppaction://hlinksldjump"/>
                        </a:rPr>
                        <a:t>3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11" action="ppaction://hlinksldjump"/>
                        </a:rPr>
                        <a:t>4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12" action="ppaction://hlinksldjump"/>
                        </a:rPr>
                        <a:t>5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13" action="ppaction://hlinksldjump"/>
                        </a:rPr>
                        <a:t>6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</a:tr>
              <a:tr h="1271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</a:rPr>
                        <a:t>Произведения о войне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14" action="ppaction://hlinksldjump"/>
                        </a:rPr>
                        <a:t>1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15" action="ppaction://hlinksldjump"/>
                        </a:rPr>
                        <a:t>2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16" action="ppaction://hlinksldjump"/>
                        </a:rPr>
                        <a:t>3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17" action="ppaction://hlinksldjump"/>
                        </a:rPr>
                        <a:t>4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18" action="ppaction://hlinksldjump"/>
                        </a:rPr>
                        <a:t>5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19" action="ppaction://hlinksldjump"/>
                        </a:rPr>
                        <a:t>6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</a:tr>
              <a:tr h="1271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</a:rPr>
                        <a:t>Литература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</a:rPr>
                        <a:t>19 века и кино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20" action="ppaction://hlinksldjump"/>
                        </a:rPr>
                        <a:t>1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21" action="ppaction://hlinksldjump"/>
                        </a:rPr>
                        <a:t>2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22" action="ppaction://hlinksldjump"/>
                        </a:rPr>
                        <a:t>3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23" action="ppaction://hlinksldjump"/>
                        </a:rPr>
                        <a:t>4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24" action="ppaction://hlinksldjump"/>
                        </a:rPr>
                        <a:t>5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25" action="ppaction://hlinksldjump"/>
                        </a:rPr>
                        <a:t>6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</a:tr>
              <a:tr h="1271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3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</a:rPr>
                        <a:t>Литература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</a:rPr>
                        <a:t>20 века и кино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26" action="ppaction://hlinksldjump"/>
                        </a:rPr>
                        <a:t>1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27" action="ppaction://hlinksldjump"/>
                        </a:rPr>
                        <a:t>2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28" action="ppaction://hlinksldjump"/>
                        </a:rPr>
                        <a:t>3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29" action="ppaction://hlinksldjump"/>
                        </a:rPr>
                        <a:t>4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30" action="ppaction://hlinksldjump"/>
                        </a:rPr>
                        <a:t>5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effectLst/>
                          <a:hlinkClick r:id="rId31" action="ppaction://hlinksldjump"/>
                        </a:rPr>
                        <a:t>6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5"/>
          <p:cNvSpPr>
            <a:spLocks noGrp="1" noChangeArrowheads="1"/>
          </p:cNvSpPr>
          <p:nvPr>
            <p:ph type="title"/>
          </p:nvPr>
        </p:nvSpPr>
        <p:spPr>
          <a:xfrm>
            <a:off x="142844" y="142852"/>
            <a:ext cx="2143140" cy="571504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eaLnBrk="1" hangingPunct="1"/>
            <a:r>
              <a:rPr lang="ru-RU" sz="3200" b="1" dirty="0" smtClean="0"/>
              <a:t>Пушкин - 1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57158" y="857232"/>
            <a:ext cx="8572560" cy="714380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ru-RU" sz="4800" dirty="0" smtClean="0"/>
              <a:t>Узнайте фильм-экранизацию по кадрам</a:t>
            </a:r>
          </a:p>
        </p:txBody>
      </p:sp>
      <p:sp>
        <p:nvSpPr>
          <p:cNvPr id="79879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572264" y="6000768"/>
            <a:ext cx="2303462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latin typeface="Calibri" pitchFamily="34" charset="0"/>
              </a:rPr>
              <a:t>ответ</a:t>
            </a:r>
            <a:endParaRPr lang="ru-RU" sz="44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26" name="Picture 2" descr="C:\Users\Useramk\Desktop\Барышня-крестьянка.jpg"/>
          <p:cNvPicPr>
            <a:picLocks noChangeAspect="1" noChangeArrowheads="1"/>
          </p:cNvPicPr>
          <p:nvPr/>
        </p:nvPicPr>
        <p:blipFill>
          <a:blip r:embed="rId3"/>
          <a:srcRect l="5114" r="6250"/>
          <a:stretch>
            <a:fillRect/>
          </a:stretch>
        </p:blipFill>
        <p:spPr bwMode="auto">
          <a:xfrm>
            <a:off x="4357685" y="1643050"/>
            <a:ext cx="4502759" cy="2857520"/>
          </a:xfrm>
          <a:prstGeom prst="rect">
            <a:avLst/>
          </a:prstGeom>
          <a:noFill/>
        </p:spPr>
      </p:pic>
      <p:pic>
        <p:nvPicPr>
          <p:cNvPr id="1030" name="Picture 6" descr="http://nravit.ru/uploads/images/s/k/a/skazka_barishnja_krestjanka.jpg"/>
          <p:cNvPicPr>
            <a:picLocks noChangeAspect="1" noChangeArrowheads="1"/>
          </p:cNvPicPr>
          <p:nvPr/>
        </p:nvPicPr>
        <p:blipFill>
          <a:blip r:embed="rId4"/>
          <a:srcRect l="14497" t="14691" r="25913" b="3172"/>
          <a:stretch>
            <a:fillRect/>
          </a:stretch>
        </p:blipFill>
        <p:spPr bwMode="auto">
          <a:xfrm>
            <a:off x="142844" y="1643050"/>
            <a:ext cx="4143404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00562" y="857232"/>
            <a:ext cx="4395785" cy="2928958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dirty="0" smtClean="0"/>
              <a:t>  </a:t>
            </a:r>
            <a:r>
              <a:rPr lang="ru-RU" sz="4800" dirty="0" smtClean="0"/>
              <a:t>Барышня-крестьянка</a:t>
            </a:r>
            <a:br>
              <a:rPr lang="ru-RU" sz="4800" dirty="0" smtClean="0"/>
            </a:br>
            <a:endParaRPr lang="ru-RU" sz="4800" dirty="0" smtClean="0"/>
          </a:p>
        </p:txBody>
      </p:sp>
      <p:sp>
        <p:nvSpPr>
          <p:cNvPr id="6148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142844" y="142852"/>
            <a:ext cx="2143140" cy="5715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anchor="b" anchorCtr="0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Пушкин - 1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http://nravit.ru/uploads/images/s/k/a/skazka_barishnja_krestjanka.jpg"/>
          <p:cNvPicPr>
            <a:picLocks noChangeAspect="1" noChangeArrowheads="1"/>
          </p:cNvPicPr>
          <p:nvPr/>
        </p:nvPicPr>
        <p:blipFill>
          <a:blip r:embed="rId3"/>
          <a:srcRect l="14497" t="14691" r="25913" b="3172"/>
          <a:stretch>
            <a:fillRect/>
          </a:stretch>
        </p:blipFill>
        <p:spPr bwMode="auto">
          <a:xfrm>
            <a:off x="357158" y="928669"/>
            <a:ext cx="2716987" cy="2857521"/>
          </a:xfrm>
          <a:prstGeom prst="rect">
            <a:avLst/>
          </a:prstGeom>
          <a:noFill/>
        </p:spPr>
      </p:pic>
      <p:pic>
        <p:nvPicPr>
          <p:cNvPr id="8" name="Picture 2" descr="C:\Users\Useramk\Desktop\Барышня-крестьянка.jpg"/>
          <p:cNvPicPr>
            <a:picLocks noChangeAspect="1" noChangeArrowheads="1"/>
          </p:cNvPicPr>
          <p:nvPr/>
        </p:nvPicPr>
        <p:blipFill>
          <a:blip r:embed="rId4"/>
          <a:srcRect l="5114" r="6250"/>
          <a:stretch>
            <a:fillRect/>
          </a:stretch>
        </p:blipFill>
        <p:spPr bwMode="auto">
          <a:xfrm>
            <a:off x="1071538" y="3857628"/>
            <a:ext cx="4390190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i33.fastpic.ru/big/2012/0406/4c/bfeb77cd6d964e7bac7391509a32cb4c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3714752"/>
            <a:ext cx="6572296" cy="2948008"/>
          </a:xfrm>
          <a:prstGeom prst="rect">
            <a:avLst/>
          </a:prstGeom>
          <a:noFill/>
        </p:spPr>
      </p:pic>
      <p:sp>
        <p:nvSpPr>
          <p:cNvPr id="71688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858016" y="6072206"/>
            <a:ext cx="2089148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</a:rPr>
              <a:t>ответ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142844" y="142852"/>
            <a:ext cx="2143140" cy="5715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anchor="t" anchorCtr="0">
            <a:normAutofit fontScale="975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Пушкин - 2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57158" y="714356"/>
            <a:ext cx="8572560" cy="714380"/>
          </a:xfrm>
          <a:prstGeom prst="rect">
            <a:avLst/>
          </a:prstGeom>
          <a:solidFill>
            <a:schemeClr val="bg1"/>
          </a:solidFill>
        </p:spPr>
        <p:txBody>
          <a:bodyPr vert="horz">
            <a:normAutofit fontScale="7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Узнайте фильм-экранизацию по кадрам</a:t>
            </a:r>
          </a:p>
        </p:txBody>
      </p:sp>
      <p:pic>
        <p:nvPicPr>
          <p:cNvPr id="59396" name="Picture 4" descr="http://www.kinokritik.com/i/film/photos/KINOKRITIK_COM_Kapitanskaja_dochka_1627769fe2f8102bc513550b98a6ed76_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285860"/>
            <a:ext cx="5572164" cy="2533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 txBox="1">
            <a:spLocks noChangeArrowheads="1"/>
          </p:cNvSpPr>
          <p:nvPr/>
        </p:nvSpPr>
        <p:spPr>
          <a:xfrm>
            <a:off x="142844" y="142852"/>
            <a:ext cx="2143140" cy="5715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anchor="b" anchorCtr="0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Пушкин - 2</a:t>
            </a:r>
          </a:p>
        </p:txBody>
      </p:sp>
      <p:sp>
        <p:nvSpPr>
          <p:cNvPr id="8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572264" y="6072206"/>
            <a:ext cx="237966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4071934" y="857232"/>
            <a:ext cx="4824413" cy="214314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dirty="0" smtClean="0"/>
              <a:t>  </a:t>
            </a:r>
            <a:r>
              <a:rPr lang="ru-RU" sz="4800" dirty="0" smtClean="0"/>
              <a:t>Капитанская дочка</a:t>
            </a:r>
          </a:p>
        </p:txBody>
      </p:sp>
      <p:pic>
        <p:nvPicPr>
          <p:cNvPr id="11" name="Picture 4" descr="http://www.kinokritik.com/i/film/photos/KINOKRITIK_COM_Kapitanskaja_dochka_1627769fe2f8102bc513550b98a6ed76_7.png"/>
          <p:cNvPicPr>
            <a:picLocks noChangeAspect="1" noChangeArrowheads="1"/>
          </p:cNvPicPr>
          <p:nvPr/>
        </p:nvPicPr>
        <p:blipFill>
          <a:blip r:embed="rId3"/>
          <a:srcRect l="10256" r="29487"/>
          <a:stretch>
            <a:fillRect/>
          </a:stretch>
        </p:blipFill>
        <p:spPr bwMode="auto">
          <a:xfrm>
            <a:off x="214282" y="857232"/>
            <a:ext cx="4071966" cy="3072746"/>
          </a:xfrm>
          <a:prstGeom prst="rect">
            <a:avLst/>
          </a:prstGeom>
          <a:noFill/>
        </p:spPr>
      </p:pic>
      <p:pic>
        <p:nvPicPr>
          <p:cNvPr id="12" name="Picture 2" descr="http://i33.fastpic.ru/big/2012/0406/4c/bfeb77cd6d964e7bac7391509a32cb4c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4000504"/>
            <a:ext cx="5892770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50" name="Picture 6" descr="http://www.kinomania.ru/images/frames/p_16976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3143248"/>
            <a:ext cx="4756388" cy="3429024"/>
          </a:xfrm>
          <a:prstGeom prst="rect">
            <a:avLst/>
          </a:prstGeom>
          <a:noFill/>
        </p:spPr>
      </p:pic>
      <p:sp>
        <p:nvSpPr>
          <p:cNvPr id="103429" name="AutoShape 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715140" y="6072206"/>
            <a:ext cx="2303463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</a:rPr>
              <a:t>ответы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142844" y="142852"/>
            <a:ext cx="2143140" cy="5715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anchor="b" anchorCtr="0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Пушкин - 3</a:t>
            </a:r>
          </a:p>
        </p:txBody>
      </p:sp>
      <p:pic>
        <p:nvPicPr>
          <p:cNvPr id="57346" name="Picture 2" descr="http://www.kinomania.ru/images/frames/p_169752.jpg"/>
          <p:cNvPicPr>
            <a:picLocks noChangeAspect="1" noChangeArrowheads="1"/>
          </p:cNvPicPr>
          <p:nvPr/>
        </p:nvPicPr>
        <p:blipFill>
          <a:blip r:embed="rId5"/>
          <a:srcRect l="26600" t="14669" r="13898"/>
          <a:stretch>
            <a:fillRect/>
          </a:stretch>
        </p:blipFill>
        <p:spPr bwMode="auto">
          <a:xfrm>
            <a:off x="142844" y="2143116"/>
            <a:ext cx="4214842" cy="4357718"/>
          </a:xfrm>
          <a:prstGeom prst="rect">
            <a:avLst/>
          </a:prstGeom>
          <a:noFill/>
        </p:spPr>
      </p:pic>
      <p:pic>
        <p:nvPicPr>
          <p:cNvPr id="57348" name="Picture 4" descr="http://www.kinomania.ru/images/frames/p_16972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628" y="214290"/>
            <a:ext cx="3963657" cy="2857519"/>
          </a:xfrm>
          <a:prstGeom prst="rect">
            <a:avLst/>
          </a:prstGeom>
          <a:noFill/>
        </p:spPr>
      </p:pic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0" y="785794"/>
            <a:ext cx="5214942" cy="1357322"/>
          </a:xfrm>
          <a:prstGeom prst="rect">
            <a:avLst/>
          </a:prstGeom>
          <a:solidFill>
            <a:schemeClr val="bg1"/>
          </a:solidFill>
        </p:spPr>
        <p:txBody>
          <a:bodyPr vert="horz">
            <a:normAutofit fontScale="92500" lnSpcReduction="10000"/>
          </a:bodyPr>
          <a:lstStyle/>
          <a:p>
            <a:pPr lvl="0" algn="ctr" fontAlgn="auto">
              <a:spcAft>
                <a:spcPts val="0"/>
              </a:spcAft>
              <a:buClr>
                <a:schemeClr val="accent1"/>
              </a:buClr>
              <a:buSzPct val="76000"/>
            </a:pPr>
            <a:r>
              <a:rPr lang="ru-RU" sz="4800" dirty="0" smtClean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Узнайте по кадрам фильм-экранизацию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142844" y="142852"/>
            <a:ext cx="2143140" cy="5715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anchor="b" anchorCtr="0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Пушкин - 3</a:t>
            </a:r>
          </a:p>
        </p:txBody>
      </p:sp>
      <p:sp>
        <p:nvSpPr>
          <p:cNvPr id="8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071934" y="1214422"/>
            <a:ext cx="4824413" cy="857256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Дубровский</a:t>
            </a:r>
          </a:p>
        </p:txBody>
      </p:sp>
      <p:pic>
        <p:nvPicPr>
          <p:cNvPr id="11" name="Picture 2" descr="http://www.kinomania.ru/images/frames/p_169752.jpg"/>
          <p:cNvPicPr>
            <a:picLocks noChangeAspect="1" noChangeArrowheads="1"/>
          </p:cNvPicPr>
          <p:nvPr/>
        </p:nvPicPr>
        <p:blipFill>
          <a:blip r:embed="rId3"/>
          <a:srcRect l="26600" t="14669" r="13898"/>
          <a:stretch>
            <a:fillRect/>
          </a:stretch>
        </p:blipFill>
        <p:spPr bwMode="auto">
          <a:xfrm>
            <a:off x="214282" y="857232"/>
            <a:ext cx="3286148" cy="3397543"/>
          </a:xfrm>
          <a:prstGeom prst="rect">
            <a:avLst/>
          </a:prstGeom>
          <a:noFill/>
        </p:spPr>
      </p:pic>
      <p:pic>
        <p:nvPicPr>
          <p:cNvPr id="12" name="Picture 4" descr="http://www.kinomania.ru/images/frames/p_16972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4286256"/>
            <a:ext cx="3357586" cy="2420584"/>
          </a:xfrm>
          <a:prstGeom prst="rect">
            <a:avLst/>
          </a:prstGeom>
          <a:noFill/>
        </p:spPr>
      </p:pic>
      <p:pic>
        <p:nvPicPr>
          <p:cNvPr id="13" name="Picture 6" descr="http://www.kinomania.ru/images/frames/p_16976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6182" y="2285992"/>
            <a:ext cx="5053662" cy="3643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643702" y="6000768"/>
            <a:ext cx="2303462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</a:rPr>
              <a:t>ответы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142844" y="142852"/>
            <a:ext cx="2143140" cy="5715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anchor="b" anchorCtr="0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Пушкин - 4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428860" y="0"/>
            <a:ext cx="5286380" cy="1428736"/>
          </a:xfrm>
          <a:prstGeom prst="rect">
            <a:avLst/>
          </a:prstGeom>
          <a:solidFill>
            <a:schemeClr val="bg1"/>
          </a:solidFill>
        </p:spPr>
        <p:txBody>
          <a:bodyPr vert="horz">
            <a:normAutofit fontScale="92500" lnSpcReduction="10000"/>
          </a:bodyPr>
          <a:lstStyle/>
          <a:p>
            <a:pPr lvl="0" algn="ctr" fontAlgn="auto">
              <a:spcAft>
                <a:spcPts val="0"/>
              </a:spcAft>
              <a:buClr>
                <a:schemeClr val="accent1"/>
              </a:buClr>
              <a:buSzPct val="76000"/>
            </a:pPr>
            <a:r>
              <a:rPr lang="ru-RU" sz="4800" dirty="0" smtClean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Узнайте по кадрам фильм-экранизацию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55298" name="Picture 2" descr="http://sms.dm-rus.ru/pic/product/9/5/1/f/medium_951f3f362546f9316b11473e54aeba78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285860"/>
            <a:ext cx="4116041" cy="3109898"/>
          </a:xfrm>
          <a:prstGeom prst="rect">
            <a:avLst/>
          </a:prstGeom>
          <a:noFill/>
        </p:spPr>
      </p:pic>
      <p:pic>
        <p:nvPicPr>
          <p:cNvPr id="55300" name="Picture 4" descr="http://www.kino-teatr.ru/movie/kadr/6749/212828.jpg"/>
          <p:cNvPicPr>
            <a:picLocks noChangeAspect="1" noChangeArrowheads="1"/>
          </p:cNvPicPr>
          <p:nvPr/>
        </p:nvPicPr>
        <p:blipFill>
          <a:blip r:embed="rId4"/>
          <a:srcRect b="2273"/>
          <a:stretch>
            <a:fillRect/>
          </a:stretch>
        </p:blipFill>
        <p:spPr bwMode="auto">
          <a:xfrm>
            <a:off x="4500562" y="1285860"/>
            <a:ext cx="4155795" cy="3071834"/>
          </a:xfrm>
          <a:prstGeom prst="rect">
            <a:avLst/>
          </a:prstGeom>
          <a:noFill/>
        </p:spPr>
      </p:pic>
      <p:pic>
        <p:nvPicPr>
          <p:cNvPr id="55302" name="Picture 6" descr="http://kinobank.org/movies_images/68/6c/686c0c9fc2fe92bdfc8a6c2e8450f62b.jpg"/>
          <p:cNvPicPr>
            <a:picLocks noChangeAspect="1" noChangeArrowheads="1"/>
          </p:cNvPicPr>
          <p:nvPr/>
        </p:nvPicPr>
        <p:blipFill>
          <a:blip r:embed="rId5"/>
          <a:srcRect t="15814" b="13023"/>
          <a:stretch>
            <a:fillRect/>
          </a:stretch>
        </p:blipFill>
        <p:spPr bwMode="auto">
          <a:xfrm>
            <a:off x="2000232" y="4429132"/>
            <a:ext cx="4381488" cy="22605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142844" y="142852"/>
            <a:ext cx="2143140" cy="5715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anchor="b" anchorCtr="0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Пушкин - 4</a:t>
            </a:r>
          </a:p>
        </p:txBody>
      </p:sp>
      <p:sp>
        <p:nvSpPr>
          <p:cNvPr id="7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pic>
        <p:nvPicPr>
          <p:cNvPr id="9" name="Picture 2" descr="http://sms.dm-rus.ru/pic/product/9/5/1/f/medium_951f3f362546f9316b11473e54aeba78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857232"/>
            <a:ext cx="4349313" cy="3286148"/>
          </a:xfrm>
          <a:prstGeom prst="rect">
            <a:avLst/>
          </a:prstGeom>
          <a:noFill/>
        </p:spPr>
      </p:pic>
      <p:pic>
        <p:nvPicPr>
          <p:cNvPr id="10" name="Picture 4" descr="http://www.kino-teatr.ru/movie/kadr/6749/212828.jpg"/>
          <p:cNvPicPr>
            <a:picLocks noChangeAspect="1" noChangeArrowheads="1"/>
          </p:cNvPicPr>
          <p:nvPr/>
        </p:nvPicPr>
        <p:blipFill>
          <a:blip r:embed="rId4"/>
          <a:srcRect b="2273"/>
          <a:stretch>
            <a:fillRect/>
          </a:stretch>
        </p:blipFill>
        <p:spPr bwMode="auto">
          <a:xfrm>
            <a:off x="4714876" y="2786058"/>
            <a:ext cx="4155795" cy="3071834"/>
          </a:xfrm>
          <a:prstGeom prst="rect">
            <a:avLst/>
          </a:prstGeom>
          <a:noFill/>
        </p:spPr>
      </p:pic>
      <p:pic>
        <p:nvPicPr>
          <p:cNvPr id="11" name="Picture 6" descr="http://kinobank.org/movies_images/68/6c/686c0c9fc2fe92bdfc8a6c2e8450f62b.jpg"/>
          <p:cNvPicPr>
            <a:picLocks noChangeAspect="1" noChangeArrowheads="1"/>
          </p:cNvPicPr>
          <p:nvPr/>
        </p:nvPicPr>
        <p:blipFill>
          <a:blip r:embed="rId5"/>
          <a:srcRect t="15814" b="13023"/>
          <a:stretch>
            <a:fillRect/>
          </a:stretch>
        </p:blipFill>
        <p:spPr bwMode="auto">
          <a:xfrm>
            <a:off x="214282" y="4214818"/>
            <a:ext cx="4381488" cy="2260539"/>
          </a:xfrm>
          <a:prstGeom prst="rect">
            <a:avLst/>
          </a:prstGeom>
          <a:noFill/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4071934" y="1000108"/>
            <a:ext cx="5072066" cy="1571636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Станционный смотритель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659563" y="6092825"/>
            <a:ext cx="2303462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ответы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142844" y="142852"/>
            <a:ext cx="2143140" cy="5715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anchor="b" anchorCtr="0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Пушкин - 5</a:t>
            </a:r>
          </a:p>
        </p:txBody>
      </p:sp>
      <p:pic>
        <p:nvPicPr>
          <p:cNvPr id="53252" name="Picture 4" descr="http://st.kp.yandex.net/images/article/sm_2298151_04_20131218044821518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214818"/>
            <a:ext cx="5476875" cy="2486025"/>
          </a:xfrm>
          <a:prstGeom prst="rect">
            <a:avLst/>
          </a:prstGeom>
          <a:noFill/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928926" y="214290"/>
            <a:ext cx="5286380" cy="1428736"/>
          </a:xfrm>
          <a:prstGeom prst="rect">
            <a:avLst/>
          </a:prstGeom>
          <a:solidFill>
            <a:schemeClr val="bg1"/>
          </a:solidFill>
        </p:spPr>
        <p:txBody>
          <a:bodyPr vert="horz">
            <a:normAutofit fontScale="92500" lnSpcReduction="10000"/>
          </a:bodyPr>
          <a:lstStyle/>
          <a:p>
            <a:pPr lvl="0" algn="ctr" fontAlgn="auto">
              <a:spcAft>
                <a:spcPts val="0"/>
              </a:spcAft>
              <a:buClr>
                <a:schemeClr val="accent1"/>
              </a:buClr>
              <a:buSzPct val="76000"/>
            </a:pPr>
            <a:r>
              <a:rPr lang="ru-RU" sz="4800" dirty="0" smtClean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Узнайте по кадрам фильм-экранизацию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5" name="Picture 2" descr="http://db.trudmore.ru/pictures/5d272c780eb90d8399206205575e1c9e.jpg"/>
          <p:cNvPicPr>
            <a:picLocks noChangeAspect="1" noChangeArrowheads="1"/>
          </p:cNvPicPr>
          <p:nvPr/>
        </p:nvPicPr>
        <p:blipFill>
          <a:blip r:embed="rId4"/>
          <a:srcRect l="26042" r="7291"/>
          <a:stretch>
            <a:fillRect/>
          </a:stretch>
        </p:blipFill>
        <p:spPr bwMode="auto">
          <a:xfrm>
            <a:off x="357158" y="1469220"/>
            <a:ext cx="4143372" cy="2624117"/>
          </a:xfrm>
          <a:prstGeom prst="rect">
            <a:avLst/>
          </a:prstGeom>
          <a:noFill/>
        </p:spPr>
      </p:pic>
      <p:pic>
        <p:nvPicPr>
          <p:cNvPr id="53250" name="Picture 2" descr="http://i6.imageban.ru/out/2013/07/13/088a698ebd674950d87b48c4dc4ff1ac.jpg"/>
          <p:cNvPicPr>
            <a:picLocks noChangeAspect="1" noChangeArrowheads="1"/>
          </p:cNvPicPr>
          <p:nvPr/>
        </p:nvPicPr>
        <p:blipFill>
          <a:blip r:embed="rId5"/>
          <a:srcRect l="20241" r="24361"/>
          <a:stretch>
            <a:fillRect/>
          </a:stretch>
        </p:blipFill>
        <p:spPr bwMode="auto">
          <a:xfrm>
            <a:off x="4643438" y="1500173"/>
            <a:ext cx="3143272" cy="25790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227763" y="6092825"/>
            <a:ext cx="2736850" cy="5762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r>
              <a:rPr lang="en-GB" sz="3600" b="1"/>
              <a:t>TASKS</a:t>
            </a:r>
            <a:endParaRPr lang="ru-RU" sz="3600" b="1"/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>
          <a:xfrm>
            <a:off x="142844" y="142852"/>
            <a:ext cx="2143140" cy="5715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anchor="b" anchorCtr="0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Пушкин - 5</a:t>
            </a:r>
          </a:p>
        </p:txBody>
      </p:sp>
      <p:sp>
        <p:nvSpPr>
          <p:cNvPr id="8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pic>
        <p:nvPicPr>
          <p:cNvPr id="5" name="Picture 2" descr="http://i6.imageban.ru/out/2013/07/13/088a698ebd674950d87b48c4dc4ff1ac.jpg"/>
          <p:cNvPicPr>
            <a:picLocks noChangeAspect="1" noChangeArrowheads="1"/>
          </p:cNvPicPr>
          <p:nvPr/>
        </p:nvPicPr>
        <p:blipFill>
          <a:blip r:embed="rId3"/>
          <a:srcRect l="20241" r="24361"/>
          <a:stretch>
            <a:fillRect/>
          </a:stretch>
        </p:blipFill>
        <p:spPr bwMode="auto">
          <a:xfrm>
            <a:off x="285720" y="972636"/>
            <a:ext cx="3571900" cy="2930769"/>
          </a:xfrm>
          <a:prstGeom prst="rect">
            <a:avLst/>
          </a:prstGeom>
          <a:noFill/>
        </p:spPr>
      </p:pic>
      <p:pic>
        <p:nvPicPr>
          <p:cNvPr id="52226" name="Picture 2" descr="http://db.trudmore.ru/pictures/5d272c780eb90d8399206205575e1c9e.jpg"/>
          <p:cNvPicPr>
            <a:picLocks noChangeAspect="1" noChangeArrowheads="1"/>
          </p:cNvPicPr>
          <p:nvPr/>
        </p:nvPicPr>
        <p:blipFill>
          <a:blip r:embed="rId4"/>
          <a:srcRect l="26042" r="7291"/>
          <a:stretch>
            <a:fillRect/>
          </a:stretch>
        </p:blipFill>
        <p:spPr bwMode="auto">
          <a:xfrm>
            <a:off x="285720" y="4095771"/>
            <a:ext cx="3571900" cy="2262187"/>
          </a:xfrm>
          <a:prstGeom prst="rect">
            <a:avLst/>
          </a:prstGeom>
          <a:noFill/>
        </p:spPr>
      </p:pic>
      <p:pic>
        <p:nvPicPr>
          <p:cNvPr id="9" name="Picture 6" descr="http://st.kp.yandex.net/images/article/sm_2298151_04_20131218044821518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0496" y="3058641"/>
            <a:ext cx="4905371" cy="2226611"/>
          </a:xfrm>
          <a:prstGeom prst="rect">
            <a:avLst/>
          </a:prstGeom>
          <a:noFill/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071934" y="1000108"/>
            <a:ext cx="5072066" cy="1571636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Сказка о царе </a:t>
            </a:r>
            <a:r>
              <a:rPr kumimoji="0" lang="ru-RU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Салтане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643702" y="6072206"/>
            <a:ext cx="2303462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ответы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142844" y="142852"/>
            <a:ext cx="2143140" cy="5715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anchor="b" anchorCtr="0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Пушкин - 6</a:t>
            </a:r>
          </a:p>
        </p:txBody>
      </p:sp>
      <p:pic>
        <p:nvPicPr>
          <p:cNvPr id="51202" name="Picture 2" descr="http://img.megatorrents.kz/photos/111016210745375172_f0_0.jpg"/>
          <p:cNvPicPr>
            <a:picLocks noChangeAspect="1" noChangeArrowheads="1"/>
          </p:cNvPicPr>
          <p:nvPr/>
        </p:nvPicPr>
        <p:blipFill>
          <a:blip r:embed="rId3"/>
          <a:srcRect t="2273" r="8686"/>
          <a:stretch>
            <a:fillRect/>
          </a:stretch>
        </p:blipFill>
        <p:spPr bwMode="auto">
          <a:xfrm>
            <a:off x="285719" y="928670"/>
            <a:ext cx="3450455" cy="3000396"/>
          </a:xfrm>
          <a:prstGeom prst="rect">
            <a:avLst/>
          </a:prstGeom>
          <a:noFill/>
        </p:spPr>
      </p:pic>
      <p:pic>
        <p:nvPicPr>
          <p:cNvPr id="51206" name="Picture 6" descr="http://www.zntorrent.ru/img/images/5a17d67374b50880e584c6a069602b14.jpg"/>
          <p:cNvPicPr>
            <a:picLocks noChangeAspect="1" noChangeArrowheads="1"/>
          </p:cNvPicPr>
          <p:nvPr/>
        </p:nvPicPr>
        <p:blipFill>
          <a:blip r:embed="rId4"/>
          <a:srcRect l="4991" t="2488" r="1258" b="3761"/>
          <a:stretch>
            <a:fillRect/>
          </a:stretch>
        </p:blipFill>
        <p:spPr bwMode="auto">
          <a:xfrm>
            <a:off x="4714876" y="1857364"/>
            <a:ext cx="4095798" cy="3071834"/>
          </a:xfrm>
          <a:prstGeom prst="rect">
            <a:avLst/>
          </a:prstGeom>
          <a:noFill/>
        </p:spPr>
      </p:pic>
      <p:pic>
        <p:nvPicPr>
          <p:cNvPr id="51204" name="Picture 4" descr="http://fun-for-us.ru/img.php?url=http://cs543102.vk.me/v543102525/42c2/XtKlM0zLueU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3714752"/>
            <a:ext cx="5191125" cy="2924175"/>
          </a:xfrm>
          <a:prstGeom prst="rect">
            <a:avLst/>
          </a:prstGeom>
          <a:noFill/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714744" y="142852"/>
            <a:ext cx="5286380" cy="1428736"/>
          </a:xfrm>
          <a:prstGeom prst="rect">
            <a:avLst/>
          </a:prstGeom>
          <a:solidFill>
            <a:schemeClr val="bg1"/>
          </a:solidFill>
        </p:spPr>
        <p:txBody>
          <a:bodyPr vert="horz">
            <a:normAutofit fontScale="92500" lnSpcReduction="10000"/>
          </a:bodyPr>
          <a:lstStyle/>
          <a:p>
            <a:pPr lvl="0" algn="ctr" fontAlgn="auto">
              <a:spcAft>
                <a:spcPts val="0"/>
              </a:spcAft>
              <a:buClr>
                <a:schemeClr val="accent1"/>
              </a:buClr>
              <a:buSzPct val="76000"/>
            </a:pPr>
            <a:r>
              <a:rPr lang="ru-RU" sz="4800" dirty="0" smtClean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Узнайте по кадрам фильм-экранизацию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142844" y="142852"/>
            <a:ext cx="2143140" cy="57150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anchor="b" anchorCtr="0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Пушкин - 6</a:t>
            </a:r>
          </a:p>
        </p:txBody>
      </p:sp>
      <p:sp>
        <p:nvSpPr>
          <p:cNvPr id="10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143636" y="6143644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pic>
        <p:nvPicPr>
          <p:cNvPr id="4" name="Picture 2" descr="http://img.megatorrents.kz/photos/111016210745375172_f0_0.jpg"/>
          <p:cNvPicPr>
            <a:picLocks noChangeAspect="1" noChangeArrowheads="1"/>
          </p:cNvPicPr>
          <p:nvPr/>
        </p:nvPicPr>
        <p:blipFill>
          <a:blip r:embed="rId3"/>
          <a:srcRect t="2273" r="8686"/>
          <a:stretch>
            <a:fillRect/>
          </a:stretch>
        </p:blipFill>
        <p:spPr bwMode="auto">
          <a:xfrm>
            <a:off x="214282" y="928670"/>
            <a:ext cx="3450455" cy="3000396"/>
          </a:xfrm>
          <a:prstGeom prst="rect">
            <a:avLst/>
          </a:prstGeom>
          <a:noFill/>
        </p:spPr>
      </p:pic>
      <p:pic>
        <p:nvPicPr>
          <p:cNvPr id="5" name="Picture 6" descr="http://www.zntorrent.ru/img/images/5a17d67374b50880e584c6a069602b14.jpg"/>
          <p:cNvPicPr>
            <a:picLocks noChangeAspect="1" noChangeArrowheads="1"/>
          </p:cNvPicPr>
          <p:nvPr/>
        </p:nvPicPr>
        <p:blipFill>
          <a:blip r:embed="rId4"/>
          <a:srcRect l="4991" t="2488" r="1258" b="3761"/>
          <a:stretch>
            <a:fillRect/>
          </a:stretch>
        </p:blipFill>
        <p:spPr bwMode="auto">
          <a:xfrm>
            <a:off x="5143504" y="2357430"/>
            <a:ext cx="3810046" cy="2857521"/>
          </a:xfrm>
          <a:prstGeom prst="rect">
            <a:avLst/>
          </a:prstGeom>
          <a:noFill/>
        </p:spPr>
      </p:pic>
      <p:pic>
        <p:nvPicPr>
          <p:cNvPr id="6" name="Picture 4" descr="http://fun-for-us.ru/img.php?url=http://cs543102.vk.me/v543102525/42c2/XtKlM0zLueU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3786190"/>
            <a:ext cx="4810666" cy="2709861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786182" y="1000108"/>
            <a:ext cx="5143536" cy="142876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Евгений Онегин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AutoShape 5"/>
          <p:cNvSpPr>
            <a:spLocks noChangeArrowheads="1"/>
          </p:cNvSpPr>
          <p:nvPr/>
        </p:nvSpPr>
        <p:spPr bwMode="auto">
          <a:xfrm>
            <a:off x="6659563" y="6092825"/>
            <a:ext cx="2303462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ответ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pic>
        <p:nvPicPr>
          <p:cNvPr id="53250" name="Picture 2" descr="http://3.bp.blogspot.com/-SPjEjRYJe3w/VfvUZ2MDZSI/AAAAAAAAQf4/Z5E0A6gqxlY/s1600/maxresdefault.jpg"/>
          <p:cNvPicPr>
            <a:picLocks noChangeAspect="1" noChangeArrowheads="1"/>
          </p:cNvPicPr>
          <p:nvPr/>
        </p:nvPicPr>
        <p:blipFill>
          <a:blip r:embed="rId2"/>
          <a:srcRect l="12500"/>
          <a:stretch>
            <a:fillRect/>
          </a:stretch>
        </p:blipFill>
        <p:spPr bwMode="auto">
          <a:xfrm>
            <a:off x="4227008" y="2000240"/>
            <a:ext cx="4702710" cy="3714776"/>
          </a:xfrm>
          <a:prstGeom prst="rect">
            <a:avLst/>
          </a:prstGeom>
          <a:noFill/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14282" y="714356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по кадрам мультфильм.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название произведения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42852"/>
            <a:ext cx="4535488" cy="596900"/>
          </a:xfr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000" b="1" dirty="0" err="1" smtClean="0">
                <a:latin typeface="+mn-lt"/>
              </a:rPr>
              <a:t>Мультиклассика</a:t>
            </a:r>
            <a:r>
              <a:rPr lang="ru-RU" sz="4000" b="1" dirty="0" smtClean="0">
                <a:latin typeface="+mn-lt"/>
              </a:rPr>
              <a:t> - 1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14282" y="857232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по кадрам мультфильм.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3254" name="Picture 6" descr="http://img11.mynnm.com/3/9/3/e/5/d9876a3c3c52ff6a7cfff4e83b7.jpg"/>
          <p:cNvPicPr>
            <a:picLocks noChangeAspect="1" noChangeArrowheads="1"/>
          </p:cNvPicPr>
          <p:nvPr/>
        </p:nvPicPr>
        <p:blipFill>
          <a:blip r:embed="rId3"/>
          <a:srcRect t="7102" r="5092" b="2459"/>
          <a:stretch>
            <a:fillRect/>
          </a:stretch>
        </p:blipFill>
        <p:spPr bwMode="auto">
          <a:xfrm>
            <a:off x="285720" y="2000239"/>
            <a:ext cx="3865526" cy="2946797"/>
          </a:xfrm>
          <a:prstGeom prst="rect">
            <a:avLst/>
          </a:prstGeom>
          <a:noFill/>
        </p:spPr>
      </p:pic>
      <p:pic>
        <p:nvPicPr>
          <p:cNvPr id="53252" name="Picture 4" descr="http://cdn.kinombo.com/films/images/f/9/5/1/1165582-600-600.jpg"/>
          <p:cNvPicPr>
            <a:picLocks noChangeAspect="1" noChangeArrowheads="1"/>
          </p:cNvPicPr>
          <p:nvPr/>
        </p:nvPicPr>
        <p:blipFill>
          <a:blip r:embed="rId4"/>
          <a:srcRect t="6266"/>
          <a:stretch>
            <a:fillRect/>
          </a:stretch>
        </p:blipFill>
        <p:spPr bwMode="auto">
          <a:xfrm>
            <a:off x="1571604" y="4572008"/>
            <a:ext cx="3040062" cy="2137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cdn.kinombo.com/films/images/f/9/5/1/1165582-600-600.jpg"/>
          <p:cNvPicPr>
            <a:picLocks noChangeAspect="1" noChangeArrowheads="1"/>
          </p:cNvPicPr>
          <p:nvPr/>
        </p:nvPicPr>
        <p:blipFill>
          <a:blip r:embed="rId2"/>
          <a:srcRect t="6266" r="10256"/>
          <a:stretch>
            <a:fillRect/>
          </a:stretch>
        </p:blipFill>
        <p:spPr bwMode="auto">
          <a:xfrm>
            <a:off x="1244858" y="2714620"/>
            <a:ext cx="2827076" cy="2214578"/>
          </a:xfrm>
          <a:prstGeom prst="rect">
            <a:avLst/>
          </a:prstGeom>
          <a:noFill/>
        </p:spPr>
      </p:pic>
      <p:pic>
        <p:nvPicPr>
          <p:cNvPr id="6" name="Picture 2" descr="http://3.bp.blogspot.com/-SPjEjRYJe3w/VfvUZ2MDZSI/AAAAAAAAQf4/Z5E0A6gqxlY/s1600/maxresdefault.jpg"/>
          <p:cNvPicPr>
            <a:picLocks noChangeAspect="1" noChangeArrowheads="1"/>
          </p:cNvPicPr>
          <p:nvPr/>
        </p:nvPicPr>
        <p:blipFill>
          <a:blip r:embed="rId3"/>
          <a:srcRect l="12500"/>
          <a:stretch>
            <a:fillRect/>
          </a:stretch>
        </p:blipFill>
        <p:spPr bwMode="auto">
          <a:xfrm>
            <a:off x="214281" y="4572008"/>
            <a:ext cx="2622665" cy="2071702"/>
          </a:xfrm>
          <a:prstGeom prst="rect">
            <a:avLst/>
          </a:prstGeom>
          <a:noFill/>
        </p:spPr>
      </p:pic>
      <p:sp>
        <p:nvSpPr>
          <p:cNvPr id="9" name="Rectangle 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79389" y="260351"/>
            <a:ext cx="4535488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90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Мультиклассика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- 1</a:t>
            </a:r>
          </a:p>
        </p:txBody>
      </p:sp>
      <p:pic>
        <p:nvPicPr>
          <p:cNvPr id="4" name="Picture 6" descr="http://img11.mynnm.com/3/9/3/e/5/d9876a3c3c52ff6a7cfff4e83b7.jpg"/>
          <p:cNvPicPr>
            <a:picLocks noChangeAspect="1" noChangeArrowheads="1"/>
          </p:cNvPicPr>
          <p:nvPr/>
        </p:nvPicPr>
        <p:blipFill>
          <a:blip r:embed="rId5" cstate="print"/>
          <a:srcRect t="13801" r="10678" b="2459"/>
          <a:stretch>
            <a:fillRect/>
          </a:stretch>
        </p:blipFill>
        <p:spPr bwMode="auto">
          <a:xfrm>
            <a:off x="214281" y="1000108"/>
            <a:ext cx="2667019" cy="2000264"/>
          </a:xfrm>
          <a:prstGeom prst="rect">
            <a:avLst/>
          </a:prstGeom>
          <a:noFill/>
        </p:spPr>
      </p:pic>
      <p:sp>
        <p:nvSpPr>
          <p:cNvPr id="7" name="Заголовок 7"/>
          <p:cNvSpPr txBox="1">
            <a:spLocks/>
          </p:cNvSpPr>
          <p:nvPr/>
        </p:nvSpPr>
        <p:spPr>
          <a:xfrm>
            <a:off x="4214810" y="1071546"/>
            <a:ext cx="4429156" cy="478634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Повесть о том, как один мужик двух генералов прокормил.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Михаил </a:t>
            </a: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Евграфович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Салтыков-Щедрин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AutoShape 5"/>
          <p:cNvSpPr>
            <a:spLocks noChangeArrowheads="1"/>
          </p:cNvSpPr>
          <p:nvPr/>
        </p:nvSpPr>
        <p:spPr bwMode="auto">
          <a:xfrm>
            <a:off x="6659563" y="6092825"/>
            <a:ext cx="2303462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ответ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14282" y="714356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по кадрам мультфильм.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название произведения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14282" y="857232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по кадрам мультфильм.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79389" y="260351"/>
            <a:ext cx="4106859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90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Мультиклассика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- 2</a:t>
            </a:r>
          </a:p>
        </p:txBody>
      </p:sp>
      <p:pic>
        <p:nvPicPr>
          <p:cNvPr id="51206" name="Picture 6" descr="http://academ.info/upload/node_images_ext/2010/05/13844/4fe4bf4970f3c7de.jpg"/>
          <p:cNvPicPr>
            <a:picLocks noChangeAspect="1" noChangeArrowheads="1"/>
          </p:cNvPicPr>
          <p:nvPr/>
        </p:nvPicPr>
        <p:blipFill>
          <a:blip r:embed="rId2"/>
          <a:srcRect r="15118"/>
          <a:stretch>
            <a:fillRect/>
          </a:stretch>
        </p:blipFill>
        <p:spPr bwMode="auto">
          <a:xfrm>
            <a:off x="4786314" y="1643050"/>
            <a:ext cx="4280068" cy="378621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1204" name="Picture 4" descr="http://www.pereplet.ru/galery/yarb_01.jpg"/>
          <p:cNvPicPr>
            <a:picLocks noChangeAspect="1" noChangeArrowheads="1"/>
          </p:cNvPicPr>
          <p:nvPr/>
        </p:nvPicPr>
        <p:blipFill>
          <a:blip r:embed="rId3"/>
          <a:srcRect l="12132" r="1306" b="7664"/>
          <a:stretch>
            <a:fillRect/>
          </a:stretch>
        </p:blipFill>
        <p:spPr bwMode="auto">
          <a:xfrm>
            <a:off x="214282" y="2928934"/>
            <a:ext cx="4887200" cy="36433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071934" y="1714488"/>
            <a:ext cx="4759318" cy="2143140"/>
          </a:xfrm>
        </p:spPr>
        <p:txBody>
          <a:bodyPr/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 smtClean="0"/>
          </a:p>
        </p:txBody>
      </p:sp>
      <p:sp>
        <p:nvSpPr>
          <p:cNvPr id="6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143636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79389" y="260351"/>
            <a:ext cx="4106859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90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Мультиклассика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- 2</a:t>
            </a:r>
          </a:p>
        </p:txBody>
      </p:sp>
      <p:pic>
        <p:nvPicPr>
          <p:cNvPr id="5" name="Picture 4" descr="http://www.pereplet.ru/galery/yarb_01.jpg"/>
          <p:cNvPicPr>
            <a:picLocks noChangeAspect="1" noChangeArrowheads="1"/>
          </p:cNvPicPr>
          <p:nvPr/>
        </p:nvPicPr>
        <p:blipFill>
          <a:blip r:embed="rId3"/>
          <a:srcRect l="12132" r="1306" b="7664"/>
          <a:stretch>
            <a:fillRect/>
          </a:stretch>
        </p:blipFill>
        <p:spPr bwMode="auto">
          <a:xfrm>
            <a:off x="1000100" y="3357562"/>
            <a:ext cx="4429156" cy="330187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8" name="Picture 6" descr="http://academ.info/upload/node_images_ext/2010/05/13844/4fe4bf4970f3c7de.jpg"/>
          <p:cNvPicPr>
            <a:picLocks noChangeAspect="1" noChangeArrowheads="1"/>
          </p:cNvPicPr>
          <p:nvPr/>
        </p:nvPicPr>
        <p:blipFill>
          <a:blip r:embed="rId4"/>
          <a:srcRect r="15118"/>
          <a:stretch>
            <a:fillRect/>
          </a:stretch>
        </p:blipFill>
        <p:spPr bwMode="auto">
          <a:xfrm>
            <a:off x="214282" y="1000108"/>
            <a:ext cx="3065622" cy="27118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9" name="Заголовок 7"/>
          <p:cNvSpPr txBox="1">
            <a:spLocks/>
          </p:cNvSpPr>
          <p:nvPr/>
        </p:nvSpPr>
        <p:spPr>
          <a:xfrm>
            <a:off x="5500694" y="1785926"/>
            <a:ext cx="3286148" cy="407196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Шинель.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Николай Васильевич Гоголь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AutoShape 5"/>
          <p:cNvSpPr>
            <a:spLocks noChangeArrowheads="1"/>
          </p:cNvSpPr>
          <p:nvPr/>
        </p:nvSpPr>
        <p:spPr bwMode="auto">
          <a:xfrm>
            <a:off x="6659563" y="6092825"/>
            <a:ext cx="2303462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ответ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14282" y="714356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по кадрам мультфильм.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название произведения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14282" y="857232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по кадрам мультфильм.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79389" y="260351"/>
            <a:ext cx="4249735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90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Мультиклассика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- 3</a:t>
            </a:r>
          </a:p>
        </p:txBody>
      </p:sp>
      <p:pic>
        <p:nvPicPr>
          <p:cNvPr id="49154" name="Picture 2" descr="http://cs540103.vk.me/c540102/v540102409/18eb8/A6QONi42c7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2000240"/>
            <a:ext cx="4864991" cy="36433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9156" name="Picture 4" descr="http://bookmix.ru/notes/img/notes_14020439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3143248"/>
            <a:ext cx="4714908" cy="353618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8135937" cy="41148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ru-RU" dirty="0" smtClean="0"/>
              <a:t> </a:t>
            </a:r>
            <a:endParaRPr lang="ru-RU" sz="4800" dirty="0" smtClean="0"/>
          </a:p>
        </p:txBody>
      </p:sp>
      <p:sp>
        <p:nvSpPr>
          <p:cNvPr id="6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79389" y="260351"/>
            <a:ext cx="4106859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90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Мультиклассика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- 3</a:t>
            </a:r>
          </a:p>
        </p:txBody>
      </p:sp>
      <p:pic>
        <p:nvPicPr>
          <p:cNvPr id="5" name="Picture 4" descr="http://bookmix.ru/notes/img/notes_14020439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3857627"/>
            <a:ext cx="3786214" cy="283966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8" name="Picture 2" descr="http://cs540103.vk.me/c540102/v540102409/18eb8/A6QONi42c7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970898"/>
            <a:ext cx="3786214" cy="283545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9" name="Заголовок 7"/>
          <p:cNvSpPr txBox="1">
            <a:spLocks/>
          </p:cNvSpPr>
          <p:nvPr/>
        </p:nvSpPr>
        <p:spPr>
          <a:xfrm>
            <a:off x="4286248" y="1785926"/>
            <a:ext cx="4500594" cy="407196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Сказка о золотом петушке.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Александр Сергеевич </a:t>
            </a:r>
            <a:r>
              <a:rPr lang="ru-RU" sz="36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</a:t>
            </a: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ушкин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AutoShape 5"/>
          <p:cNvSpPr>
            <a:spLocks noChangeArrowheads="1"/>
          </p:cNvSpPr>
          <p:nvPr/>
        </p:nvSpPr>
        <p:spPr bwMode="auto">
          <a:xfrm>
            <a:off x="6659563" y="6092825"/>
            <a:ext cx="2303462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ответ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14282" y="714356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по кадрам мультфильм.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название произведения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14282" y="857232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по кадрам мультфильм.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42844" y="214290"/>
            <a:ext cx="4178297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90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Мультиклассика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- 4</a:t>
            </a:r>
          </a:p>
        </p:txBody>
      </p:sp>
      <p:pic>
        <p:nvPicPr>
          <p:cNvPr id="47106" name="Picture 2" descr="http://dmov.tv/uploads/posts/2013-08/1376772269_2013-08-17_23451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2300" y="1928802"/>
            <a:ext cx="4765419" cy="37147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7108" name="Picture 4" descr="http://video-lala.ru/img.php?aHR0cHM6Ly9pLnl0aW1nLmNvbS92aS9kZ1JuUGQyNHZvNC9tYXhyZXNkZWZhdWx0LmpwZw==.jpg"/>
          <p:cNvPicPr>
            <a:picLocks noChangeAspect="1" noChangeArrowheads="1"/>
          </p:cNvPicPr>
          <p:nvPr/>
        </p:nvPicPr>
        <p:blipFill>
          <a:blip r:embed="rId3"/>
          <a:srcRect r="13511"/>
          <a:stretch>
            <a:fillRect/>
          </a:stretch>
        </p:blipFill>
        <p:spPr bwMode="auto">
          <a:xfrm>
            <a:off x="214282" y="3571876"/>
            <a:ext cx="4433135" cy="307183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143636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79389" y="260351"/>
            <a:ext cx="4106859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90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Мультиклассика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- 4</a:t>
            </a:r>
          </a:p>
        </p:txBody>
      </p:sp>
      <p:pic>
        <p:nvPicPr>
          <p:cNvPr id="5" name="Picture 2" descr="http://dmov.tv/uploads/posts/2013-08/1376772269_2013-08-17_23451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3" y="1000108"/>
            <a:ext cx="3714776" cy="289577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6" name="Picture 4" descr="http://video-lala.ru/img.php?aHR0cHM6Ly9pLnl0aW1nLmNvbS92aS9kZ1JuUGQyNHZvNC9tYXhyZXNkZWZhdWx0LmpwZw==.jpg"/>
          <p:cNvPicPr>
            <a:picLocks noChangeAspect="1" noChangeArrowheads="1"/>
          </p:cNvPicPr>
          <p:nvPr/>
        </p:nvPicPr>
        <p:blipFill>
          <a:blip r:embed="rId4"/>
          <a:srcRect r="13511"/>
          <a:stretch>
            <a:fillRect/>
          </a:stretch>
        </p:blipFill>
        <p:spPr bwMode="auto">
          <a:xfrm>
            <a:off x="626667" y="3857628"/>
            <a:ext cx="4020750" cy="27860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0" name="Заголовок 7"/>
          <p:cNvSpPr txBox="1">
            <a:spLocks/>
          </p:cNvSpPr>
          <p:nvPr/>
        </p:nvSpPr>
        <p:spPr>
          <a:xfrm>
            <a:off x="4786314" y="928670"/>
            <a:ext cx="4071966" cy="407196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Слово о полку Игореве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Мультфильм «Сказание про Игорев поход»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AutoShape 5"/>
          <p:cNvSpPr>
            <a:spLocks noChangeArrowheads="1"/>
          </p:cNvSpPr>
          <p:nvPr/>
        </p:nvSpPr>
        <p:spPr bwMode="auto">
          <a:xfrm>
            <a:off x="6659563" y="6092825"/>
            <a:ext cx="2303462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ответ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14282" y="714356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по кадрам мультфильм.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название произведения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14282" y="785794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по кадрам мультфильм.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2844" y="142852"/>
            <a:ext cx="4106859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90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Мультиклассика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- 5</a:t>
            </a:r>
          </a:p>
        </p:txBody>
      </p:sp>
      <p:pic>
        <p:nvPicPr>
          <p:cNvPr id="45058" name="Picture 2" descr="http://www.divodvd.ru/screenshots/1043_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071678"/>
            <a:ext cx="5500726" cy="45720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5060" name="Picture 4" descr="http://multiki.arjlover.net/ap/levsha.avi/levsha.avi.image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428736"/>
            <a:ext cx="3976715" cy="298253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389" y="260351"/>
            <a:ext cx="4106859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90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Мультиклассика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- 5</a:t>
            </a:r>
          </a:p>
        </p:txBody>
      </p:sp>
      <p:pic>
        <p:nvPicPr>
          <p:cNvPr id="5" name="Picture 4" descr="http://multiki.arjlover.net/ap/levsha.avi/levsha.avi.image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928670"/>
            <a:ext cx="3976715" cy="298253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8" name="Picture 2" descr="http://www.divodvd.ru/screenshots/1043_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56" y="3571875"/>
            <a:ext cx="3786214" cy="314698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9" name="Заголовок 7"/>
          <p:cNvSpPr txBox="1">
            <a:spLocks/>
          </p:cNvSpPr>
          <p:nvPr/>
        </p:nvSpPr>
        <p:spPr>
          <a:xfrm>
            <a:off x="4643406" y="928670"/>
            <a:ext cx="4500594" cy="3786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Левша.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Николай Семёнович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Лесков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AutoShape 5"/>
          <p:cNvSpPr>
            <a:spLocks noChangeArrowheads="1"/>
          </p:cNvSpPr>
          <p:nvPr/>
        </p:nvSpPr>
        <p:spPr bwMode="auto">
          <a:xfrm>
            <a:off x="6659563" y="6092825"/>
            <a:ext cx="2303462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ответ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14282" y="214290"/>
            <a:ext cx="4106859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90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Мультиклассика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- 6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14282" y="857232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по кадрам мультфильм.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5060" name="Picture 4" descr="http://t-i.ru/media/cache/c7/6e/c76e2eef4235529d0e101f57c40eaae6.jpg"/>
          <p:cNvPicPr>
            <a:picLocks noChangeAspect="1" noChangeArrowheads="1"/>
          </p:cNvPicPr>
          <p:nvPr/>
        </p:nvPicPr>
        <p:blipFill>
          <a:blip r:embed="rId2"/>
          <a:srcRect l="10526" t="11485" r="7174"/>
          <a:stretch>
            <a:fillRect/>
          </a:stretch>
        </p:blipFill>
        <p:spPr bwMode="auto">
          <a:xfrm>
            <a:off x="4786314" y="2000240"/>
            <a:ext cx="4174464" cy="34290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5062" name="Picture 6" descr="http://www.kinomania.ru/images/frames/5516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000240"/>
            <a:ext cx="4572032" cy="338330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5064" name="Picture 8" descr="http://cs627120.vk.me/v627120871/24ac/_xSSVoT3I4U.jpg"/>
          <p:cNvPicPr>
            <a:picLocks noChangeAspect="1" noChangeArrowheads="1"/>
          </p:cNvPicPr>
          <p:nvPr/>
        </p:nvPicPr>
        <p:blipFill>
          <a:blip r:embed="rId4"/>
          <a:srcRect t="8889" b="11111"/>
          <a:stretch>
            <a:fillRect/>
          </a:stretch>
        </p:blipFill>
        <p:spPr bwMode="auto">
          <a:xfrm>
            <a:off x="2428860" y="4786322"/>
            <a:ext cx="3214710" cy="19288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389" y="260351"/>
            <a:ext cx="4106859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90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Мультиклассика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- 6</a:t>
            </a:r>
          </a:p>
        </p:txBody>
      </p:sp>
      <p:pic>
        <p:nvPicPr>
          <p:cNvPr id="5" name="Picture 6" descr="http://www.kinomania.ru/images/frames/5516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71546"/>
            <a:ext cx="3091336" cy="2287589"/>
          </a:xfrm>
          <a:prstGeom prst="rect">
            <a:avLst/>
          </a:prstGeom>
          <a:noFill/>
        </p:spPr>
      </p:pic>
      <p:pic>
        <p:nvPicPr>
          <p:cNvPr id="9" name="Picture 4" descr="http://t-i.ru/media/cache/c7/6e/c76e2eef4235529d0e101f57c40eaae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500438"/>
            <a:ext cx="4071966" cy="310996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8" name="Picture 8" descr="http://cs627120.vk.me/v627120871/24ac/_xSSVoT3I4U.jpg"/>
          <p:cNvPicPr>
            <a:picLocks noChangeAspect="1" noChangeArrowheads="1"/>
          </p:cNvPicPr>
          <p:nvPr/>
        </p:nvPicPr>
        <p:blipFill>
          <a:blip r:embed="rId4"/>
          <a:srcRect l="9970" t="3323" r="7773" b="10266"/>
          <a:stretch>
            <a:fillRect/>
          </a:stretch>
        </p:blipFill>
        <p:spPr bwMode="auto">
          <a:xfrm>
            <a:off x="4500562" y="3500438"/>
            <a:ext cx="3929090" cy="30956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0" name="Заголовок 7"/>
          <p:cNvSpPr txBox="1">
            <a:spLocks/>
          </p:cNvSpPr>
          <p:nvPr/>
        </p:nvSpPr>
        <p:spPr>
          <a:xfrm>
            <a:off x="4071934" y="1357298"/>
            <a:ext cx="3857620" cy="18573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Конёк-горбунок.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Павел Ершов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715140" y="6072206"/>
            <a:ext cx="2236784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AutoShape 5"/>
          <p:cNvSpPr>
            <a:spLocks noChangeArrowheads="1"/>
          </p:cNvSpPr>
          <p:nvPr/>
        </p:nvSpPr>
        <p:spPr bwMode="auto">
          <a:xfrm>
            <a:off x="6659563" y="6092825"/>
            <a:ext cx="2303462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ответ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pic>
        <p:nvPicPr>
          <p:cNvPr id="40962" name="Picture 2" descr="http://mkrf.ru/upload/iblock/3cf/3cf5c96a40b449eb31831e9226464f6a.jpg"/>
          <p:cNvPicPr>
            <a:picLocks noChangeAspect="1" noChangeArrowheads="1"/>
          </p:cNvPicPr>
          <p:nvPr/>
        </p:nvPicPr>
        <p:blipFill>
          <a:blip r:embed="rId2"/>
          <a:srcRect l="7246" t="4348"/>
          <a:stretch>
            <a:fillRect/>
          </a:stretch>
        </p:blipFill>
        <p:spPr bwMode="auto">
          <a:xfrm>
            <a:off x="142844" y="1785926"/>
            <a:ext cx="4883762" cy="3357586"/>
          </a:xfrm>
          <a:prstGeom prst="rect">
            <a:avLst/>
          </a:prstGeom>
          <a:noFill/>
        </p:spPr>
      </p:pic>
      <p:pic>
        <p:nvPicPr>
          <p:cNvPr id="40964" name="Picture 4" descr="http://spo-kp.mskobr.ru/images/fPv3lU3lXkM.jpg"/>
          <p:cNvPicPr>
            <a:picLocks noChangeAspect="1" noChangeArrowheads="1"/>
          </p:cNvPicPr>
          <p:nvPr/>
        </p:nvPicPr>
        <p:blipFill>
          <a:blip r:embed="rId3"/>
          <a:srcRect l="11703"/>
          <a:stretch>
            <a:fillRect/>
          </a:stretch>
        </p:blipFill>
        <p:spPr bwMode="auto">
          <a:xfrm>
            <a:off x="2928926" y="3786190"/>
            <a:ext cx="3234056" cy="2928934"/>
          </a:xfrm>
          <a:prstGeom prst="rect">
            <a:avLst/>
          </a:prstGeom>
          <a:noFill/>
        </p:spPr>
      </p:pic>
      <p:pic>
        <p:nvPicPr>
          <p:cNvPr id="40966" name="Picture 6" descr="http://www.kinomania.ru/images/frames/p_107075.jpg"/>
          <p:cNvPicPr>
            <a:picLocks noChangeAspect="1" noChangeArrowheads="1"/>
          </p:cNvPicPr>
          <p:nvPr/>
        </p:nvPicPr>
        <p:blipFill>
          <a:blip r:embed="rId4"/>
          <a:srcRect l="13968" t="5555" r="27438" b="3535"/>
          <a:stretch>
            <a:fillRect/>
          </a:stretch>
        </p:blipFill>
        <p:spPr bwMode="auto">
          <a:xfrm>
            <a:off x="6095638" y="1571612"/>
            <a:ext cx="2762641" cy="3214710"/>
          </a:xfrm>
          <a:prstGeom prst="rect">
            <a:avLst/>
          </a:prstGeom>
          <a:noFill/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14282" y="642918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фильм-экранизацию по кадрам.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42844" y="142852"/>
            <a:ext cx="4535488" cy="50006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Произведения о войне - 1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14282" y="142852"/>
            <a:ext cx="4535488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Произведения о войне - 1</a:t>
            </a:r>
          </a:p>
        </p:txBody>
      </p:sp>
      <p:pic>
        <p:nvPicPr>
          <p:cNvPr id="5" name="Picture 2" descr="http://mkrf.ru/upload/iblock/3cf/3cf5c96a40b449eb31831e9226464f6a.jpg"/>
          <p:cNvPicPr>
            <a:picLocks noChangeAspect="1" noChangeArrowheads="1"/>
          </p:cNvPicPr>
          <p:nvPr/>
        </p:nvPicPr>
        <p:blipFill>
          <a:blip r:embed="rId3"/>
          <a:srcRect l="7246" t="4348" r="18131"/>
          <a:stretch>
            <a:fillRect/>
          </a:stretch>
        </p:blipFill>
        <p:spPr bwMode="auto">
          <a:xfrm>
            <a:off x="214282" y="928670"/>
            <a:ext cx="2758723" cy="2357454"/>
          </a:xfrm>
          <a:prstGeom prst="rect">
            <a:avLst/>
          </a:prstGeom>
          <a:noFill/>
        </p:spPr>
      </p:pic>
      <p:pic>
        <p:nvPicPr>
          <p:cNvPr id="9" name="Picture 6" descr="http://www.kinomania.ru/images/frames/p_107075.jpg"/>
          <p:cNvPicPr>
            <a:picLocks noChangeAspect="1" noChangeArrowheads="1"/>
          </p:cNvPicPr>
          <p:nvPr/>
        </p:nvPicPr>
        <p:blipFill>
          <a:blip r:embed="rId4"/>
          <a:srcRect l="13968" t="5555" r="27438" b="3535"/>
          <a:stretch>
            <a:fillRect/>
          </a:stretch>
        </p:blipFill>
        <p:spPr bwMode="auto">
          <a:xfrm>
            <a:off x="2357422" y="2143116"/>
            <a:ext cx="1833947" cy="2134048"/>
          </a:xfrm>
          <a:prstGeom prst="rect">
            <a:avLst/>
          </a:prstGeom>
          <a:noFill/>
        </p:spPr>
      </p:pic>
      <p:pic>
        <p:nvPicPr>
          <p:cNvPr id="8" name="Picture 4" descr="http://spo-kp.mskobr.ru/images/fPv3lU3lXkM.jpg"/>
          <p:cNvPicPr>
            <a:picLocks noChangeAspect="1" noChangeArrowheads="1"/>
          </p:cNvPicPr>
          <p:nvPr/>
        </p:nvPicPr>
        <p:blipFill>
          <a:blip r:embed="rId5"/>
          <a:srcRect l="11703"/>
          <a:stretch>
            <a:fillRect/>
          </a:stretch>
        </p:blipFill>
        <p:spPr bwMode="auto">
          <a:xfrm>
            <a:off x="285720" y="4071942"/>
            <a:ext cx="2786082" cy="2523225"/>
          </a:xfrm>
          <a:prstGeom prst="rect">
            <a:avLst/>
          </a:prstGeom>
          <a:noFill/>
        </p:spPr>
      </p:pic>
      <p:sp>
        <p:nvSpPr>
          <p:cNvPr id="10" name="Заголовок 7"/>
          <p:cNvSpPr txBox="1">
            <a:spLocks/>
          </p:cNvSpPr>
          <p:nvPr/>
        </p:nvSpPr>
        <p:spPr>
          <a:xfrm>
            <a:off x="4429124" y="1500174"/>
            <a:ext cx="4429156" cy="307183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Судьба человека. </a:t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Михаил Александрович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Шолохов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AutoShape 5"/>
          <p:cNvSpPr>
            <a:spLocks noChangeArrowheads="1"/>
          </p:cNvSpPr>
          <p:nvPr/>
        </p:nvSpPr>
        <p:spPr bwMode="auto">
          <a:xfrm>
            <a:off x="6659563" y="6092825"/>
            <a:ext cx="2303462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ответ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389" y="260351"/>
            <a:ext cx="4535488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Произведения о войне - 2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14282" y="928670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фильм-экранизацию по кадрам.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8914" name="Picture 2" descr="http://screenshotcomparison.com/images/1445245043_6718529430.png"/>
          <p:cNvPicPr>
            <a:picLocks noChangeAspect="1" noChangeArrowheads="1"/>
          </p:cNvPicPr>
          <p:nvPr/>
        </p:nvPicPr>
        <p:blipFill>
          <a:blip r:embed="rId2"/>
          <a:srcRect r="5090"/>
          <a:stretch>
            <a:fillRect/>
          </a:stretch>
        </p:blipFill>
        <p:spPr bwMode="auto">
          <a:xfrm>
            <a:off x="1778774" y="2000240"/>
            <a:ext cx="7150944" cy="3143272"/>
          </a:xfrm>
          <a:prstGeom prst="rect">
            <a:avLst/>
          </a:prstGeom>
          <a:noFill/>
        </p:spPr>
      </p:pic>
      <p:pic>
        <p:nvPicPr>
          <p:cNvPr id="38916" name="Picture 4" descr="http://www.astrakhan-online.ru/images/cms/data/news/culture/azoritixi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000504"/>
            <a:ext cx="3325814" cy="2664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389" y="260351"/>
            <a:ext cx="4535488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Произведения о войне - 2</a:t>
            </a:r>
          </a:p>
        </p:txBody>
      </p:sp>
      <p:pic>
        <p:nvPicPr>
          <p:cNvPr id="5" name="Picture 4" descr="http://www.astrakhan-online.ru/images/cms/data/news/culture/azoritixi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19" y="1000108"/>
            <a:ext cx="3771605" cy="3021998"/>
          </a:xfrm>
          <a:prstGeom prst="rect">
            <a:avLst/>
          </a:prstGeom>
          <a:noFill/>
        </p:spPr>
      </p:pic>
      <p:pic>
        <p:nvPicPr>
          <p:cNvPr id="7" name="Picture 2" descr="http://screenshotcomparison.com/images/1445245043_6718529430.png"/>
          <p:cNvPicPr>
            <a:picLocks noChangeAspect="1" noChangeArrowheads="1"/>
          </p:cNvPicPr>
          <p:nvPr/>
        </p:nvPicPr>
        <p:blipFill>
          <a:blip r:embed="rId4"/>
          <a:srcRect r="5090"/>
          <a:stretch>
            <a:fillRect/>
          </a:stretch>
        </p:blipFill>
        <p:spPr bwMode="auto">
          <a:xfrm>
            <a:off x="214282" y="4071942"/>
            <a:ext cx="6013293" cy="2643206"/>
          </a:xfrm>
          <a:prstGeom prst="rect">
            <a:avLst/>
          </a:prstGeom>
          <a:noFill/>
        </p:spPr>
      </p:pic>
      <p:sp>
        <p:nvSpPr>
          <p:cNvPr id="8" name="Заголовок 7"/>
          <p:cNvSpPr txBox="1">
            <a:spLocks/>
          </p:cNvSpPr>
          <p:nvPr/>
        </p:nvSpPr>
        <p:spPr>
          <a:xfrm>
            <a:off x="4429124" y="1714488"/>
            <a:ext cx="4429156" cy="150019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 зори здесь тихие. </a:t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Борис Васильев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://www.bucwar.ru/wp-content/uploads/2011/10/molodaya-gwardi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3143248"/>
            <a:ext cx="4632964" cy="3500462"/>
          </a:xfrm>
          <a:prstGeom prst="rect">
            <a:avLst/>
          </a:prstGeom>
          <a:noFill/>
        </p:spPr>
      </p:pic>
      <p:sp>
        <p:nvSpPr>
          <p:cNvPr id="84997" name="AutoShape 5"/>
          <p:cNvSpPr>
            <a:spLocks noChangeArrowheads="1"/>
          </p:cNvSpPr>
          <p:nvPr/>
        </p:nvSpPr>
        <p:spPr bwMode="auto">
          <a:xfrm>
            <a:off x="6659563" y="6092825"/>
            <a:ext cx="2303462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ответ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14282" y="714356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фильм-экранизацию по кадрам.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6866" name="Picture 2" descr="http://im1.kommersant.ru/Issues.photo/CORP/2013/11/25/KOG_147292_00001_2_t210_1221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857364"/>
            <a:ext cx="4985909" cy="3714776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14282" y="142852"/>
            <a:ext cx="4535488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Произведения о войне - 3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14282" y="142852"/>
            <a:ext cx="4535488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Произведения о войне - 3</a:t>
            </a:r>
          </a:p>
        </p:txBody>
      </p:sp>
      <p:pic>
        <p:nvPicPr>
          <p:cNvPr id="6" name="Picture 2" descr="http://im1.kommersant.ru/Issues.photo/CORP/2013/11/25/KOG_147292_00001_2_t210_122100.jpg"/>
          <p:cNvPicPr>
            <a:picLocks noChangeAspect="1" noChangeArrowheads="1"/>
          </p:cNvPicPr>
          <p:nvPr/>
        </p:nvPicPr>
        <p:blipFill>
          <a:blip r:embed="rId3"/>
          <a:srcRect t="4794" b="12390"/>
          <a:stretch>
            <a:fillRect/>
          </a:stretch>
        </p:blipFill>
        <p:spPr bwMode="auto">
          <a:xfrm>
            <a:off x="214281" y="785794"/>
            <a:ext cx="4875023" cy="3008050"/>
          </a:xfrm>
          <a:prstGeom prst="rect">
            <a:avLst/>
          </a:prstGeom>
          <a:noFill/>
        </p:spPr>
      </p:pic>
      <p:pic>
        <p:nvPicPr>
          <p:cNvPr id="8" name="Picture 4" descr="http://www.bucwar.ru/wp-content/uploads/2011/10/molodaya-gwardiya.jpg"/>
          <p:cNvPicPr>
            <a:picLocks noChangeAspect="1" noChangeArrowheads="1"/>
          </p:cNvPicPr>
          <p:nvPr/>
        </p:nvPicPr>
        <p:blipFill>
          <a:blip r:embed="rId4"/>
          <a:srcRect t="7289" b="14957"/>
          <a:stretch>
            <a:fillRect/>
          </a:stretch>
        </p:blipFill>
        <p:spPr bwMode="auto">
          <a:xfrm>
            <a:off x="214281" y="3857628"/>
            <a:ext cx="4864087" cy="2857520"/>
          </a:xfrm>
          <a:prstGeom prst="rect">
            <a:avLst/>
          </a:prstGeom>
          <a:noFill/>
        </p:spPr>
      </p:pic>
      <p:sp>
        <p:nvSpPr>
          <p:cNvPr id="9" name="Заголовок 7"/>
          <p:cNvSpPr txBox="1">
            <a:spLocks/>
          </p:cNvSpPr>
          <p:nvPr/>
        </p:nvSpPr>
        <p:spPr>
          <a:xfrm>
            <a:off x="5143504" y="1785926"/>
            <a:ext cx="4000496" cy="21431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Молодая гвардия. </a:t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Александр Фадеев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14282" y="642918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фильм-экранизацию по кадрам.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4997" name="AutoShape 5"/>
          <p:cNvSpPr>
            <a:spLocks noChangeArrowheads="1"/>
          </p:cNvSpPr>
          <p:nvPr/>
        </p:nvSpPr>
        <p:spPr bwMode="auto">
          <a:xfrm>
            <a:off x="6659563" y="6092825"/>
            <a:ext cx="2303462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ответ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85720" y="142852"/>
            <a:ext cx="4535488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Произведения о войне - 4</a:t>
            </a:r>
          </a:p>
        </p:txBody>
      </p:sp>
      <p:pic>
        <p:nvPicPr>
          <p:cNvPr id="36868" name="Picture 4" descr="http://proc.com.ua/uploads/posts/2009-10/1254392396_zavtra.byla.vojna.1987.divx.dvdrip_bestvideo.avi_0.jpg"/>
          <p:cNvPicPr>
            <a:picLocks noChangeAspect="1" noChangeArrowheads="1"/>
          </p:cNvPicPr>
          <p:nvPr/>
        </p:nvPicPr>
        <p:blipFill>
          <a:blip r:embed="rId2"/>
          <a:srcRect r="11906"/>
          <a:stretch>
            <a:fillRect/>
          </a:stretch>
        </p:blipFill>
        <p:spPr bwMode="auto">
          <a:xfrm>
            <a:off x="4572000" y="1857364"/>
            <a:ext cx="4442583" cy="37529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6866" name="Picture 2" descr="http://gmtrailers.ru/imdb/stills/227998movie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785926"/>
            <a:ext cx="4964283" cy="279240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6870" name="Picture 6" descr="http://freechits.ru/uploads/images/venja_d_rkin_zavtra_bila_vojna.jpg"/>
          <p:cNvPicPr>
            <a:picLocks noChangeAspect="1" noChangeArrowheads="1"/>
          </p:cNvPicPr>
          <p:nvPr/>
        </p:nvPicPr>
        <p:blipFill>
          <a:blip r:embed="rId4"/>
          <a:srcRect t="2603"/>
          <a:stretch>
            <a:fillRect/>
          </a:stretch>
        </p:blipFill>
        <p:spPr bwMode="auto">
          <a:xfrm>
            <a:off x="1714480" y="4071942"/>
            <a:ext cx="3659202" cy="26729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http://freechits.ru/uploads/images/venja_d_rkin_zavtra_bila_vojna.jpg"/>
          <p:cNvPicPr>
            <a:picLocks noChangeAspect="1" noChangeArrowheads="1"/>
          </p:cNvPicPr>
          <p:nvPr/>
        </p:nvPicPr>
        <p:blipFill>
          <a:blip r:embed="rId2"/>
          <a:srcRect t="2603"/>
          <a:stretch>
            <a:fillRect/>
          </a:stretch>
        </p:blipFill>
        <p:spPr bwMode="auto">
          <a:xfrm>
            <a:off x="1857356" y="2500306"/>
            <a:ext cx="3071834" cy="224390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6" name="Rectangl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389" y="260351"/>
            <a:ext cx="4535488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Произведения о войне - 4</a:t>
            </a:r>
          </a:p>
        </p:txBody>
      </p:sp>
      <p:sp>
        <p:nvSpPr>
          <p:cNvPr id="5" name="Заголовок 7"/>
          <p:cNvSpPr txBox="1">
            <a:spLocks/>
          </p:cNvSpPr>
          <p:nvPr/>
        </p:nvSpPr>
        <p:spPr>
          <a:xfrm>
            <a:off x="5072066" y="2143116"/>
            <a:ext cx="4071934" cy="200026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Завтра была война. </a:t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Борис Васильев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2" descr="http://gmtrailers.ru/imdb/stills/227998movie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5" y="4631914"/>
            <a:ext cx="3714775" cy="208956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9" name="Picture 4" descr="http://proc.com.ua/uploads/posts/2009-10/1254392396_zavtra.byla.vojna.1987.divx.dvdrip_bestvideo.avi_0.jpg"/>
          <p:cNvPicPr>
            <a:picLocks noChangeAspect="1" noChangeArrowheads="1"/>
          </p:cNvPicPr>
          <p:nvPr/>
        </p:nvPicPr>
        <p:blipFill>
          <a:blip r:embed="rId5"/>
          <a:srcRect r="11906"/>
          <a:stretch>
            <a:fillRect/>
          </a:stretch>
        </p:blipFill>
        <p:spPr bwMode="auto">
          <a:xfrm>
            <a:off x="142844" y="1071546"/>
            <a:ext cx="2582144" cy="218130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AutoShape 5"/>
          <p:cNvSpPr>
            <a:spLocks noChangeArrowheads="1"/>
          </p:cNvSpPr>
          <p:nvPr/>
        </p:nvSpPr>
        <p:spPr bwMode="auto">
          <a:xfrm>
            <a:off x="6659563" y="6092825"/>
            <a:ext cx="2303462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ответ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14282" y="714356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фильм-экранизацию по кадрам.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4818" name="Picture 2" descr="http://g.zbp.ru/1e/07/a9315e.6s7e8g.4yhl.q4.d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857364"/>
            <a:ext cx="4357718" cy="2357454"/>
          </a:xfrm>
          <a:prstGeom prst="rect">
            <a:avLst/>
          </a:prstGeom>
          <a:noFill/>
        </p:spPr>
      </p:pic>
      <p:pic>
        <p:nvPicPr>
          <p:cNvPr id="34820" name="Picture 4" descr="http://simlinks.ru/uploads/images/iosif_kobzon_gorjachij_sneg.jpg"/>
          <p:cNvPicPr>
            <a:picLocks noChangeAspect="1" noChangeArrowheads="1"/>
          </p:cNvPicPr>
          <p:nvPr/>
        </p:nvPicPr>
        <p:blipFill>
          <a:blip r:embed="rId3"/>
          <a:srcRect b="5834"/>
          <a:stretch>
            <a:fillRect/>
          </a:stretch>
        </p:blipFill>
        <p:spPr bwMode="auto">
          <a:xfrm>
            <a:off x="214282" y="4286256"/>
            <a:ext cx="5857916" cy="2428891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14282" y="142852"/>
            <a:ext cx="4535488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Произведения о войне - 5</a:t>
            </a:r>
          </a:p>
        </p:txBody>
      </p:sp>
      <p:pic>
        <p:nvPicPr>
          <p:cNvPr id="34822" name="Picture 6" descr="http://i4.imageban.ru/out/2013/02/13/5b160a40bcb48689c34bfd331a9703f9.png"/>
          <p:cNvPicPr>
            <a:picLocks noChangeAspect="1" noChangeArrowheads="1"/>
          </p:cNvPicPr>
          <p:nvPr/>
        </p:nvPicPr>
        <p:blipFill>
          <a:blip r:embed="rId4"/>
          <a:srcRect l="17819"/>
          <a:stretch>
            <a:fillRect/>
          </a:stretch>
        </p:blipFill>
        <p:spPr bwMode="auto">
          <a:xfrm>
            <a:off x="4714876" y="1857364"/>
            <a:ext cx="4271415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389" y="260351"/>
            <a:ext cx="4535488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Произведения о войне - 5</a:t>
            </a:r>
          </a:p>
        </p:txBody>
      </p:sp>
      <p:sp>
        <p:nvSpPr>
          <p:cNvPr id="5" name="Заголовок 7"/>
          <p:cNvSpPr txBox="1">
            <a:spLocks/>
          </p:cNvSpPr>
          <p:nvPr/>
        </p:nvSpPr>
        <p:spPr>
          <a:xfrm>
            <a:off x="5072066" y="1357298"/>
            <a:ext cx="4071934" cy="200026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Горячий снег. </a:t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Юрий Бондарев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 descr="http://g.zbp.ru/1e/07/a9315e.6s7e8g.4yhl.q4.d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000108"/>
            <a:ext cx="4621821" cy="2500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9" name="Picture 6" descr="http://i4.imageban.ru/out/2013/02/13/5b160a40bcb48689c34bfd331a9703f9.png"/>
          <p:cNvPicPr>
            <a:picLocks noChangeAspect="1" noChangeArrowheads="1"/>
          </p:cNvPicPr>
          <p:nvPr/>
        </p:nvPicPr>
        <p:blipFill>
          <a:blip r:embed="rId4"/>
          <a:srcRect l="17819" r="7961"/>
          <a:stretch>
            <a:fillRect/>
          </a:stretch>
        </p:blipFill>
        <p:spPr bwMode="auto">
          <a:xfrm>
            <a:off x="5000628" y="3643314"/>
            <a:ext cx="3857652" cy="23574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" name="Picture 4" descr="http://simlinks.ru/uploads/images/iosif_kobzon_gorjachij_sneg.jpg"/>
          <p:cNvPicPr>
            <a:picLocks noChangeAspect="1" noChangeArrowheads="1"/>
          </p:cNvPicPr>
          <p:nvPr/>
        </p:nvPicPr>
        <p:blipFill>
          <a:blip r:embed="rId5"/>
          <a:srcRect l="18293" b="5834"/>
          <a:stretch>
            <a:fillRect/>
          </a:stretch>
        </p:blipFill>
        <p:spPr bwMode="auto">
          <a:xfrm>
            <a:off x="214282" y="3643314"/>
            <a:ext cx="4643470" cy="235638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AutoShape 5"/>
          <p:cNvSpPr>
            <a:spLocks noChangeArrowheads="1"/>
          </p:cNvSpPr>
          <p:nvPr/>
        </p:nvSpPr>
        <p:spPr bwMode="auto">
          <a:xfrm>
            <a:off x="6659563" y="6092825"/>
            <a:ext cx="2303462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ответ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14282" y="714356"/>
            <a:ext cx="8929718" cy="1214446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фильм-экранизацию по кадрам.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14282" y="142852"/>
            <a:ext cx="4535488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Произведения о войне - 6</a:t>
            </a:r>
          </a:p>
        </p:txBody>
      </p:sp>
      <p:pic>
        <p:nvPicPr>
          <p:cNvPr id="32770" name="Picture 2" descr="http://cs630525.vk.me/v630525601/35fc/xvomafR4Jd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857364"/>
            <a:ext cx="5080502" cy="27860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2772" name="Picture 4" descr="http://dompisatel.ru/wp-content/uploads/2015/12/000.jpg"/>
          <p:cNvPicPr>
            <a:picLocks noChangeAspect="1" noChangeArrowheads="1"/>
          </p:cNvPicPr>
          <p:nvPr/>
        </p:nvPicPr>
        <p:blipFill>
          <a:blip r:embed="rId3"/>
          <a:srcRect l="29111"/>
          <a:stretch>
            <a:fillRect/>
          </a:stretch>
        </p:blipFill>
        <p:spPr bwMode="auto">
          <a:xfrm>
            <a:off x="5286380" y="1857364"/>
            <a:ext cx="3612858" cy="27860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2774" name="Picture 6" descr="http://cs630319.vk.me/v630319179/354b/1adWnwNhWU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4286256"/>
            <a:ext cx="4205270" cy="24288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79389" y="260351"/>
            <a:ext cx="4535488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Произведения о войне - 6</a:t>
            </a:r>
          </a:p>
        </p:txBody>
      </p:sp>
      <p:sp>
        <p:nvSpPr>
          <p:cNvPr id="5" name="Заголовок 7"/>
          <p:cNvSpPr txBox="1">
            <a:spLocks/>
          </p:cNvSpPr>
          <p:nvPr/>
        </p:nvSpPr>
        <p:spPr>
          <a:xfrm>
            <a:off x="5072066" y="1714488"/>
            <a:ext cx="4071934" cy="200026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Живые и мёртвые. </a:t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Константин Симонов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 descr="http://cs630525.vk.me/v630525601/35fc/xvomafR4Jd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00108"/>
            <a:ext cx="4366122" cy="2394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9" name="Picture 6" descr="http://cs630319.vk.me/v630319179/354b/1adWnwNhWUc.jpg"/>
          <p:cNvPicPr>
            <a:picLocks noChangeAspect="1" noChangeArrowheads="1"/>
          </p:cNvPicPr>
          <p:nvPr/>
        </p:nvPicPr>
        <p:blipFill>
          <a:blip r:embed="rId3"/>
          <a:srcRect l="20385"/>
          <a:stretch>
            <a:fillRect/>
          </a:stretch>
        </p:blipFill>
        <p:spPr bwMode="auto">
          <a:xfrm>
            <a:off x="285720" y="3500438"/>
            <a:ext cx="3348014" cy="24288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" name="Picture 4" descr="http://dompisatel.ru/wp-content/uploads/2015/12/000.jpg"/>
          <p:cNvPicPr>
            <a:picLocks noChangeAspect="1" noChangeArrowheads="1"/>
          </p:cNvPicPr>
          <p:nvPr/>
        </p:nvPicPr>
        <p:blipFill>
          <a:blip r:embed="rId4"/>
          <a:srcRect l="29111"/>
          <a:stretch>
            <a:fillRect/>
          </a:stretch>
        </p:blipFill>
        <p:spPr bwMode="auto">
          <a:xfrm>
            <a:off x="3428992" y="3714752"/>
            <a:ext cx="3242308" cy="2500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7" name="Rectangle 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659563" y="6092825"/>
            <a:ext cx="2303462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ответ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79388" y="260351"/>
            <a:ext cx="5392743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19 века в кино - 1</a:t>
            </a:r>
          </a:p>
        </p:txBody>
      </p:sp>
      <p:pic>
        <p:nvPicPr>
          <p:cNvPr id="8" name="Picture 2" descr="http://gazeta-severny.ru/wp-content/uploads/2015/12/%D0%A4%D0%BE%D1%82%D0%BE-19.12.jpg"/>
          <p:cNvPicPr>
            <a:picLocks noChangeAspect="1" noChangeArrowheads="1"/>
          </p:cNvPicPr>
          <p:nvPr/>
        </p:nvPicPr>
        <p:blipFill>
          <a:blip r:embed="rId3"/>
          <a:srcRect r="8361"/>
          <a:stretch>
            <a:fillRect/>
          </a:stretch>
        </p:blipFill>
        <p:spPr bwMode="auto">
          <a:xfrm>
            <a:off x="214282" y="2143115"/>
            <a:ext cx="4643470" cy="3806123"/>
          </a:xfrm>
          <a:prstGeom prst="rect">
            <a:avLst/>
          </a:prstGeom>
          <a:noFill/>
        </p:spPr>
      </p:pic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214282" y="928670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фильм-экранизацию по кадрам.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5602" name="Picture 2" descr="http://maxpark.com/static/u/article_image/15/09/16/tmp4s0IAR.jpeg"/>
          <p:cNvPicPr>
            <a:picLocks noChangeAspect="1" noChangeArrowheads="1"/>
          </p:cNvPicPr>
          <p:nvPr/>
        </p:nvPicPr>
        <p:blipFill>
          <a:blip r:embed="rId4"/>
          <a:srcRect l="9291" r="11584"/>
          <a:stretch>
            <a:fillRect/>
          </a:stretch>
        </p:blipFill>
        <p:spPr bwMode="auto">
          <a:xfrm>
            <a:off x="5000628" y="2143116"/>
            <a:ext cx="4000496" cy="38200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714744" y="1500174"/>
            <a:ext cx="5143536" cy="307183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ru-RU" sz="3600" dirty="0" smtClean="0">
                <a:solidFill>
                  <a:srgbClr val="002060"/>
                </a:solidFill>
              </a:rPr>
              <a:t>Вечера на хуторе близ Диканьки. Ночь перед Рождеством. </a:t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Николай Васильевич Гоголь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79388" y="260351"/>
            <a:ext cx="5392743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19 века в кино - 1</a:t>
            </a:r>
          </a:p>
        </p:txBody>
      </p:sp>
      <p:pic>
        <p:nvPicPr>
          <p:cNvPr id="6" name="Picture 2" descr="http://gazeta-severny.ru/wp-content/uploads/2015/12/%D0%A4%D0%BE%D1%82%D0%BE-19.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214422"/>
            <a:ext cx="3233616" cy="2428892"/>
          </a:xfrm>
          <a:prstGeom prst="rect">
            <a:avLst/>
          </a:prstGeom>
          <a:noFill/>
        </p:spPr>
      </p:pic>
      <p:pic>
        <p:nvPicPr>
          <p:cNvPr id="9" name="Picture 2" descr="http://maxpark.com/static/u/article_image/15/09/16/tmp4s0IAR.jpeg"/>
          <p:cNvPicPr>
            <a:picLocks noChangeAspect="1" noChangeArrowheads="1"/>
          </p:cNvPicPr>
          <p:nvPr/>
        </p:nvPicPr>
        <p:blipFill>
          <a:blip r:embed="rId4"/>
          <a:srcRect l="9291" r="11584" b="9238"/>
          <a:stretch>
            <a:fillRect/>
          </a:stretch>
        </p:blipFill>
        <p:spPr bwMode="auto">
          <a:xfrm>
            <a:off x="285720" y="3786189"/>
            <a:ext cx="3214710" cy="27860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659563" y="6092825"/>
            <a:ext cx="2303462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ответ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79388" y="260351"/>
            <a:ext cx="5392743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19 века в кино - 2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14282" y="928670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фильм-экранизацию по кадрам.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3554" name="Picture 2" descr="http://www.playcast.ru/uploads/2016/03/10/17765972.jpg"/>
          <p:cNvPicPr>
            <a:picLocks noChangeAspect="1" noChangeArrowheads="1"/>
          </p:cNvPicPr>
          <p:nvPr/>
        </p:nvPicPr>
        <p:blipFill>
          <a:blip r:embed="rId3"/>
          <a:srcRect l="16824" t="7813" r="31817"/>
          <a:stretch>
            <a:fillRect/>
          </a:stretch>
        </p:blipFill>
        <p:spPr bwMode="auto">
          <a:xfrm>
            <a:off x="285720" y="2143116"/>
            <a:ext cx="4143404" cy="3371848"/>
          </a:xfrm>
          <a:prstGeom prst="rect">
            <a:avLst/>
          </a:prstGeom>
          <a:noFill/>
        </p:spPr>
      </p:pic>
      <p:pic>
        <p:nvPicPr>
          <p:cNvPr id="23556" name="Picture 4" descr="http://img1.liveinternet.ru/images/attach/c/6/91/417/91417765_111395.jpg"/>
          <p:cNvPicPr>
            <a:picLocks noChangeAspect="1" noChangeArrowheads="1"/>
          </p:cNvPicPr>
          <p:nvPr/>
        </p:nvPicPr>
        <p:blipFill>
          <a:blip r:embed="rId4"/>
          <a:srcRect l="33215" t="4823" r="9999"/>
          <a:stretch>
            <a:fillRect/>
          </a:stretch>
        </p:blipFill>
        <p:spPr bwMode="auto">
          <a:xfrm>
            <a:off x="4500562" y="2143116"/>
            <a:ext cx="4508954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79388" y="260351"/>
            <a:ext cx="5392743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19 века в кино - 2</a:t>
            </a:r>
          </a:p>
        </p:txBody>
      </p:sp>
      <p:pic>
        <p:nvPicPr>
          <p:cNvPr id="9" name="Picture 2" descr="http://www.playcast.ru/uploads/2016/03/10/17765972.jpg"/>
          <p:cNvPicPr>
            <a:picLocks noChangeAspect="1" noChangeArrowheads="1"/>
          </p:cNvPicPr>
          <p:nvPr/>
        </p:nvPicPr>
        <p:blipFill>
          <a:blip r:embed="rId3"/>
          <a:srcRect l="16824" t="7813" r="31817"/>
          <a:stretch>
            <a:fillRect/>
          </a:stretch>
        </p:blipFill>
        <p:spPr bwMode="auto">
          <a:xfrm>
            <a:off x="214282" y="928670"/>
            <a:ext cx="3511386" cy="2857520"/>
          </a:xfrm>
          <a:prstGeom prst="rect">
            <a:avLst/>
          </a:prstGeom>
          <a:noFill/>
        </p:spPr>
      </p:pic>
      <p:pic>
        <p:nvPicPr>
          <p:cNvPr id="10" name="Picture 4" descr="http://img1.liveinternet.ru/images/attach/c/6/91/417/91417765_111395.jpg"/>
          <p:cNvPicPr>
            <a:picLocks noChangeAspect="1" noChangeArrowheads="1"/>
          </p:cNvPicPr>
          <p:nvPr/>
        </p:nvPicPr>
        <p:blipFill>
          <a:blip r:embed="rId4"/>
          <a:srcRect l="33215" t="4823" r="9999"/>
          <a:stretch>
            <a:fillRect/>
          </a:stretch>
        </p:blipFill>
        <p:spPr bwMode="auto">
          <a:xfrm>
            <a:off x="214282" y="3857628"/>
            <a:ext cx="3571900" cy="2659810"/>
          </a:xfrm>
          <a:prstGeom prst="rect">
            <a:avLst/>
          </a:prstGeom>
          <a:noFill/>
        </p:spPr>
      </p:pic>
      <p:sp>
        <p:nvSpPr>
          <p:cNvPr id="11" name="Заголовок 7"/>
          <p:cNvSpPr>
            <a:spLocks noGrp="1"/>
          </p:cNvSpPr>
          <p:nvPr>
            <p:ph type="title"/>
          </p:nvPr>
        </p:nvSpPr>
        <p:spPr>
          <a:xfrm>
            <a:off x="4000496" y="1500174"/>
            <a:ext cx="4857784" cy="307183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ru-RU" sz="3600" dirty="0" smtClean="0">
                <a:solidFill>
                  <a:srgbClr val="002060"/>
                </a:solidFill>
              </a:rPr>
              <a:t>Война и мир. </a:t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Лев Николаевич Толстой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659563" y="6092825"/>
            <a:ext cx="2303462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ответ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79388" y="260351"/>
            <a:ext cx="5392743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19 века в кино - 3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14282" y="928670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фильм-экранизацию по кадрам.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1506" name="Picture 2" descr="http://petrogid.ru/components/com_afisha/images/events/20120710_Geroi_nashego_vremeni_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3117"/>
            <a:ext cx="4143404" cy="2182686"/>
          </a:xfrm>
          <a:prstGeom prst="rect">
            <a:avLst/>
          </a:prstGeom>
          <a:noFill/>
        </p:spPr>
      </p:pic>
      <p:pic>
        <p:nvPicPr>
          <p:cNvPr id="21510" name="Picture 6" descr="http://audioknigi-onlajn.ru/uploads/thumbs/0/0/3/003042989cab8518895c0a3ae28b8bf7.jpg"/>
          <p:cNvPicPr>
            <a:picLocks noChangeAspect="1" noChangeArrowheads="1"/>
          </p:cNvPicPr>
          <p:nvPr/>
        </p:nvPicPr>
        <p:blipFill>
          <a:blip r:embed="rId4"/>
          <a:srcRect t="14638" r="1562" b="14583"/>
          <a:stretch>
            <a:fillRect/>
          </a:stretch>
        </p:blipFill>
        <p:spPr bwMode="auto">
          <a:xfrm>
            <a:off x="285720" y="4357694"/>
            <a:ext cx="4386293" cy="2365392"/>
          </a:xfrm>
          <a:prstGeom prst="rect">
            <a:avLst/>
          </a:prstGeom>
          <a:noFill/>
        </p:spPr>
      </p:pic>
      <p:pic>
        <p:nvPicPr>
          <p:cNvPr id="21512" name="Picture 8" descr="http://moldovanews.md/wp-content/uploads/2014/10/Bezy-myanny-j.png"/>
          <p:cNvPicPr>
            <a:picLocks noChangeAspect="1" noChangeArrowheads="1"/>
          </p:cNvPicPr>
          <p:nvPr/>
        </p:nvPicPr>
        <p:blipFill>
          <a:blip r:embed="rId5"/>
          <a:srcRect l="1586" b="3089"/>
          <a:stretch>
            <a:fillRect/>
          </a:stretch>
        </p:blipFill>
        <p:spPr bwMode="auto">
          <a:xfrm>
            <a:off x="4668389" y="2285992"/>
            <a:ext cx="4337498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79388" y="260351"/>
            <a:ext cx="5392743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19 века в кино - 3</a:t>
            </a:r>
          </a:p>
        </p:txBody>
      </p:sp>
      <p:sp>
        <p:nvSpPr>
          <p:cNvPr id="9" name="Заголовок 7"/>
          <p:cNvSpPr txBox="1">
            <a:spLocks/>
          </p:cNvSpPr>
          <p:nvPr/>
        </p:nvSpPr>
        <p:spPr>
          <a:xfrm>
            <a:off x="4500562" y="1214422"/>
            <a:ext cx="4643438" cy="2428892"/>
          </a:xfrm>
          <a:prstGeom prst="rect">
            <a:avLst/>
          </a:prstGeom>
        </p:spPr>
        <p:txBody>
          <a:bodyPr vert="horz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Герой нашего времени. </a:t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Михаил Юрьевич Лермонтов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8" descr="http://moldovanews.md/wp-content/uploads/2014/10/Bezy-myanny-j.png"/>
          <p:cNvPicPr>
            <a:picLocks noChangeAspect="1" noChangeArrowheads="1"/>
          </p:cNvPicPr>
          <p:nvPr/>
        </p:nvPicPr>
        <p:blipFill>
          <a:blip r:embed="rId3"/>
          <a:srcRect l="1586" b="3089"/>
          <a:stretch>
            <a:fillRect/>
          </a:stretch>
        </p:blipFill>
        <p:spPr bwMode="auto">
          <a:xfrm>
            <a:off x="285720" y="3286123"/>
            <a:ext cx="4071966" cy="3017911"/>
          </a:xfrm>
          <a:prstGeom prst="rect">
            <a:avLst/>
          </a:prstGeom>
          <a:noFill/>
        </p:spPr>
      </p:pic>
      <p:pic>
        <p:nvPicPr>
          <p:cNvPr id="11" name="Picture 2" descr="http://petrogid.ru/components/com_afisha/images/events/20120710_Geroi_nashego_vremeni_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000108"/>
            <a:ext cx="4143404" cy="2182686"/>
          </a:xfrm>
          <a:prstGeom prst="rect">
            <a:avLst/>
          </a:prstGeom>
          <a:noFill/>
        </p:spPr>
      </p:pic>
      <p:pic>
        <p:nvPicPr>
          <p:cNvPr id="12" name="Picture 6" descr="http://audioknigi-onlajn.ru/uploads/thumbs/0/0/3/003042989cab8518895c0a3ae28b8bf7.jpg"/>
          <p:cNvPicPr>
            <a:picLocks noChangeAspect="1" noChangeArrowheads="1"/>
          </p:cNvPicPr>
          <p:nvPr/>
        </p:nvPicPr>
        <p:blipFill>
          <a:blip r:embed="rId5"/>
          <a:srcRect t="14638" r="1562" b="14583"/>
          <a:stretch>
            <a:fillRect/>
          </a:stretch>
        </p:blipFill>
        <p:spPr bwMode="auto">
          <a:xfrm>
            <a:off x="4429124" y="3571876"/>
            <a:ext cx="4386293" cy="2365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9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072330" y="6143644"/>
            <a:ext cx="1889110" cy="523857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79388" y="260351"/>
            <a:ext cx="5392743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19 века в кино - 4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14282" y="928670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фильм-экранизацию по кадрам.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9458" name="Picture 2" descr="http://tnp-production.s3.amazonaws.com/uploads/image_unit/000/007/122/image/base_a3b54194f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19626" y="2143116"/>
            <a:ext cx="4095778" cy="3071834"/>
          </a:xfrm>
          <a:prstGeom prst="rect">
            <a:avLst/>
          </a:prstGeom>
          <a:noFill/>
        </p:spPr>
      </p:pic>
      <p:pic>
        <p:nvPicPr>
          <p:cNvPr id="19460" name="Picture 4" descr="http://novosti-dny.ru/uploads/posts/2013-10/kinogeroi-rolana-bykova_12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143116"/>
            <a:ext cx="3355999" cy="2500330"/>
          </a:xfrm>
          <a:prstGeom prst="rect">
            <a:avLst/>
          </a:prstGeom>
          <a:noFill/>
        </p:spPr>
      </p:pic>
      <p:pic>
        <p:nvPicPr>
          <p:cNvPr id="19462" name="Picture 6" descr="http://cs4098.vk.me/u452427/111786793/x_89d2062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57422" y="4071942"/>
            <a:ext cx="3357586" cy="2518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79388" y="260351"/>
            <a:ext cx="5392743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19 века в кино - 4</a:t>
            </a:r>
          </a:p>
        </p:txBody>
      </p:sp>
      <p:pic>
        <p:nvPicPr>
          <p:cNvPr id="9" name="Picture 4" descr="http://novosti-dny.ru/uploads/posts/2013-10/kinogeroi-rolana-bykova_1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214422"/>
            <a:ext cx="3547770" cy="2643206"/>
          </a:xfrm>
          <a:prstGeom prst="rect">
            <a:avLst/>
          </a:prstGeom>
          <a:noFill/>
        </p:spPr>
      </p:pic>
      <p:pic>
        <p:nvPicPr>
          <p:cNvPr id="10" name="Picture 6" descr="http://cs4098.vk.me/u452427/111786793/x_89d2062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4071942"/>
            <a:ext cx="3524274" cy="2643206"/>
          </a:xfrm>
          <a:prstGeom prst="rect">
            <a:avLst/>
          </a:prstGeom>
          <a:noFill/>
        </p:spPr>
      </p:pic>
      <p:pic>
        <p:nvPicPr>
          <p:cNvPr id="11" name="Picture 2" descr="http://tnp-production.s3.amazonaws.com/uploads/image_unit/000/007/122/image/base_a3b54194f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0496" y="3214685"/>
            <a:ext cx="3786214" cy="2839661"/>
          </a:xfrm>
          <a:prstGeom prst="rect">
            <a:avLst/>
          </a:prstGeom>
          <a:noFill/>
        </p:spPr>
      </p:pic>
      <p:sp>
        <p:nvSpPr>
          <p:cNvPr id="12" name="Заголовок 7"/>
          <p:cNvSpPr>
            <a:spLocks noGrp="1"/>
          </p:cNvSpPr>
          <p:nvPr>
            <p:ph type="title"/>
          </p:nvPr>
        </p:nvSpPr>
        <p:spPr>
          <a:xfrm>
            <a:off x="3929058" y="1285860"/>
            <a:ext cx="4929222" cy="1857388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ru-RU" sz="3600" dirty="0" smtClean="0">
                <a:solidFill>
                  <a:srgbClr val="002060"/>
                </a:solidFill>
              </a:rPr>
              <a:t>Нос. </a:t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Николай Васильевич Гоголь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9" name="AutoShape 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643702" y="6072206"/>
            <a:ext cx="2303463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ответ</a:t>
            </a:r>
            <a:endParaRPr lang="ru-RU" sz="4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14282" y="714356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фильм-экранизацию по кадрам.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414" name="Picture 6" descr="http://www.kinomania.ru/images/frames/p_146331.jpg"/>
          <p:cNvPicPr>
            <a:picLocks noChangeAspect="1" noChangeArrowheads="1"/>
          </p:cNvPicPr>
          <p:nvPr/>
        </p:nvPicPr>
        <p:blipFill>
          <a:blip r:embed="rId4"/>
          <a:srcRect l="13413" r="16169"/>
          <a:stretch>
            <a:fillRect/>
          </a:stretch>
        </p:blipFill>
        <p:spPr bwMode="auto">
          <a:xfrm>
            <a:off x="500034" y="1857364"/>
            <a:ext cx="4071966" cy="236559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17410" name="Picture 2" descr="http://f.kinozon.tv/%D1%81%D1%82%D0%BE%D0%BF_%D0%BA%D0%B0%D0%B4%D1%80%D1%8B/7561/%D0%9F%D1%80%D0%B5%D1%81%D1%82%D1%83%D0%BF%D0%BB%D0%B5%D0%BD%D0%B8%D0%B5_%D0%B8_%D0%BD%D0%B0%D0%BA%D0%B0%D0%B7%D0%B0%D0%BD%D0%B8%D0%B5-21.jpg"/>
          <p:cNvPicPr>
            <a:picLocks noChangeAspect="1" noChangeArrowheads="1"/>
          </p:cNvPicPr>
          <p:nvPr/>
        </p:nvPicPr>
        <p:blipFill>
          <a:blip r:embed="rId5"/>
          <a:srcRect b="13702"/>
          <a:stretch>
            <a:fillRect/>
          </a:stretch>
        </p:blipFill>
        <p:spPr bwMode="auto">
          <a:xfrm>
            <a:off x="642910" y="4000504"/>
            <a:ext cx="4143404" cy="273739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17412" name="Picture 4" descr="http://www.kinomania.ru/images/frames/146336.jpg"/>
          <p:cNvPicPr>
            <a:picLocks noChangeAspect="1" noChangeArrowheads="1"/>
          </p:cNvPicPr>
          <p:nvPr/>
        </p:nvPicPr>
        <p:blipFill>
          <a:blip r:embed="rId6"/>
          <a:srcRect l="24503" r="19195"/>
          <a:stretch>
            <a:fillRect/>
          </a:stretch>
        </p:blipFill>
        <p:spPr bwMode="auto">
          <a:xfrm>
            <a:off x="4714876" y="2143116"/>
            <a:ext cx="4143404" cy="301060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14282" y="142852"/>
            <a:ext cx="5392743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19 века в кино - 5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79388" y="260351"/>
            <a:ext cx="5392743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19 века в кино - 5</a:t>
            </a:r>
          </a:p>
        </p:txBody>
      </p:sp>
      <p:pic>
        <p:nvPicPr>
          <p:cNvPr id="9" name="Picture 2" descr="http://f.kinozon.tv/%D1%81%D1%82%D0%BE%D0%BF_%D0%BA%D0%B0%D0%B4%D1%80%D1%8B/7561/%D0%9F%D1%80%D0%B5%D1%81%D1%82%D1%83%D0%BF%D0%BB%D0%B5%D0%BD%D0%B8%D0%B5_%D0%B8_%D0%BD%D0%B0%D0%BA%D0%B0%D0%B7%D0%B0%D0%BD%D0%B8%D0%B5-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000108"/>
            <a:ext cx="3404917" cy="2606669"/>
          </a:xfrm>
          <a:prstGeom prst="rect">
            <a:avLst/>
          </a:prstGeom>
          <a:noFill/>
        </p:spPr>
      </p:pic>
      <p:pic>
        <p:nvPicPr>
          <p:cNvPr id="10" name="Picture 6" descr="http://www.kinomania.ru/images/frames/p_146331.jpg"/>
          <p:cNvPicPr>
            <a:picLocks noChangeAspect="1" noChangeArrowheads="1"/>
          </p:cNvPicPr>
          <p:nvPr/>
        </p:nvPicPr>
        <p:blipFill>
          <a:blip r:embed="rId4"/>
          <a:srcRect l="13413" r="16169"/>
          <a:stretch>
            <a:fillRect/>
          </a:stretch>
        </p:blipFill>
        <p:spPr bwMode="auto">
          <a:xfrm>
            <a:off x="4429124" y="3643314"/>
            <a:ext cx="4071966" cy="236559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11" name="Picture 4" descr="http://www.kinomania.ru/images/frames/146336.jpg"/>
          <p:cNvPicPr>
            <a:picLocks noChangeAspect="1" noChangeArrowheads="1"/>
          </p:cNvPicPr>
          <p:nvPr/>
        </p:nvPicPr>
        <p:blipFill>
          <a:blip r:embed="rId5"/>
          <a:srcRect l="24503" r="19195"/>
          <a:stretch>
            <a:fillRect/>
          </a:stretch>
        </p:blipFill>
        <p:spPr bwMode="auto">
          <a:xfrm>
            <a:off x="214282" y="3643314"/>
            <a:ext cx="4129356" cy="30003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12" name="Заголовок 7"/>
          <p:cNvSpPr>
            <a:spLocks noGrp="1"/>
          </p:cNvSpPr>
          <p:nvPr>
            <p:ph type="title"/>
          </p:nvPr>
        </p:nvSpPr>
        <p:spPr>
          <a:xfrm>
            <a:off x="3714744" y="1142984"/>
            <a:ext cx="5072098" cy="250033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ru-RU" sz="3600" dirty="0" smtClean="0">
                <a:solidFill>
                  <a:srgbClr val="002060"/>
                </a:solidFill>
              </a:rPr>
              <a:t>Преступление и наказание. </a:t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Фёдор Михайлович Достоевский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9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643702" y="6210300"/>
            <a:ext cx="2303463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latin typeface="+mn-lt"/>
              </a:rPr>
              <a:t>ответ</a:t>
            </a:r>
            <a:endParaRPr lang="ru-RU" sz="4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14282" y="642918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фильм-экранизацию по кадрам.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362" name="Picture 2" descr="http://dcp.sovserv.ru/media/images/3/6/5/435391.JPG"/>
          <p:cNvPicPr>
            <a:picLocks noChangeAspect="1" noChangeArrowheads="1"/>
          </p:cNvPicPr>
          <p:nvPr/>
        </p:nvPicPr>
        <p:blipFill>
          <a:blip r:embed="rId3"/>
          <a:srcRect l="12963" r="11111"/>
          <a:stretch>
            <a:fillRect/>
          </a:stretch>
        </p:blipFill>
        <p:spPr bwMode="auto">
          <a:xfrm>
            <a:off x="5014699" y="1714488"/>
            <a:ext cx="3772143" cy="3643338"/>
          </a:xfrm>
          <a:prstGeom prst="rect">
            <a:avLst/>
          </a:prstGeom>
          <a:noFill/>
        </p:spPr>
      </p:pic>
      <p:pic>
        <p:nvPicPr>
          <p:cNvPr id="15364" name="Picture 4" descr="http://www.obnovi.com/uploads/posts/2011-06/thumbs/1309422231_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714488"/>
            <a:ext cx="4429156" cy="3248048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42844" y="142852"/>
            <a:ext cx="5392743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19 века в кино - 6</a:t>
            </a:r>
          </a:p>
        </p:txBody>
      </p:sp>
      <p:pic>
        <p:nvPicPr>
          <p:cNvPr id="15366" name="Picture 6" descr="https://my-hit.org/storage/623555_1920x1080x500.jpg"/>
          <p:cNvPicPr>
            <a:picLocks noChangeAspect="1" noChangeArrowheads="1"/>
          </p:cNvPicPr>
          <p:nvPr/>
        </p:nvPicPr>
        <p:blipFill>
          <a:blip r:embed="rId5"/>
          <a:srcRect l="13725" r="15686"/>
          <a:stretch>
            <a:fillRect/>
          </a:stretch>
        </p:blipFill>
        <p:spPr bwMode="auto">
          <a:xfrm>
            <a:off x="3143240" y="3786190"/>
            <a:ext cx="2786082" cy="28944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42844" y="142852"/>
            <a:ext cx="5392743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19 века в кино - 6</a:t>
            </a:r>
          </a:p>
        </p:txBody>
      </p:sp>
      <p:pic>
        <p:nvPicPr>
          <p:cNvPr id="9" name="Picture 4" descr="http://www.obnovi.com/uploads/posts/2011-06/thumbs/1309422231_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85794"/>
            <a:ext cx="3643338" cy="2671782"/>
          </a:xfrm>
          <a:prstGeom prst="rect">
            <a:avLst/>
          </a:prstGeom>
          <a:noFill/>
        </p:spPr>
      </p:pic>
      <p:pic>
        <p:nvPicPr>
          <p:cNvPr id="10" name="Picture 2" descr="http://dcp.sovserv.ru/media/images/3/6/5/435391.JPG"/>
          <p:cNvPicPr>
            <a:picLocks noChangeAspect="1" noChangeArrowheads="1"/>
          </p:cNvPicPr>
          <p:nvPr/>
        </p:nvPicPr>
        <p:blipFill>
          <a:blip r:embed="rId3"/>
          <a:srcRect l="12963" r="11111"/>
          <a:stretch>
            <a:fillRect/>
          </a:stretch>
        </p:blipFill>
        <p:spPr bwMode="auto">
          <a:xfrm>
            <a:off x="3286116" y="3500438"/>
            <a:ext cx="3328362" cy="3214710"/>
          </a:xfrm>
          <a:prstGeom prst="rect">
            <a:avLst/>
          </a:prstGeom>
          <a:noFill/>
        </p:spPr>
      </p:pic>
      <p:pic>
        <p:nvPicPr>
          <p:cNvPr id="11" name="Picture 6" descr="https://my-hit.org/storage/623555_1920x1080x500.jpg"/>
          <p:cNvPicPr>
            <a:picLocks noChangeAspect="1" noChangeArrowheads="1"/>
          </p:cNvPicPr>
          <p:nvPr/>
        </p:nvPicPr>
        <p:blipFill>
          <a:blip r:embed="rId4"/>
          <a:srcRect l="13725" r="15686"/>
          <a:stretch>
            <a:fillRect/>
          </a:stretch>
        </p:blipFill>
        <p:spPr bwMode="auto">
          <a:xfrm>
            <a:off x="120306" y="3500438"/>
            <a:ext cx="3094372" cy="3214710"/>
          </a:xfrm>
          <a:prstGeom prst="rect">
            <a:avLst/>
          </a:prstGeom>
          <a:noFill/>
        </p:spPr>
      </p:pic>
      <p:sp>
        <p:nvSpPr>
          <p:cNvPr id="6" name="Rectangle 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715140" y="6072206"/>
            <a:ext cx="2236784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12" name="Заголовок 7"/>
          <p:cNvSpPr txBox="1">
            <a:spLocks/>
          </p:cNvSpPr>
          <p:nvPr/>
        </p:nvSpPr>
        <p:spPr>
          <a:xfrm>
            <a:off x="3929058" y="1142984"/>
            <a:ext cx="5000660" cy="221457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Левша. </a:t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Николай Семёнович Лесков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8" name="AutoShape 10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643702" y="6000768"/>
            <a:ext cx="2303462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ответ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pic>
        <p:nvPicPr>
          <p:cNvPr id="16386" name="Picture 2" descr="https://www.ridus.ru/images/2015/4/18/286222/in_article_d877140b1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3" y="3102290"/>
            <a:ext cx="4714908" cy="354141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6388" name="Picture 4" descr="http://100filmov.net/uploads/posts/2015-01/1421096171_alye-parusa.avi_001700840.jpg"/>
          <p:cNvPicPr>
            <a:picLocks noChangeAspect="1" noChangeArrowheads="1"/>
          </p:cNvPicPr>
          <p:nvPr/>
        </p:nvPicPr>
        <p:blipFill>
          <a:blip r:embed="rId4"/>
          <a:srcRect l="5873" r="8972"/>
          <a:stretch>
            <a:fillRect/>
          </a:stretch>
        </p:blipFill>
        <p:spPr bwMode="auto">
          <a:xfrm>
            <a:off x="4383032" y="1857364"/>
            <a:ext cx="4403810" cy="264320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14282" y="642918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фильм-экранизацию по кадрам.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42845" y="142852"/>
            <a:ext cx="5143536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20 века в кино - 1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42845" y="142852"/>
            <a:ext cx="5143536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20 века в кино - 1</a:t>
            </a:r>
          </a:p>
        </p:txBody>
      </p:sp>
      <p:pic>
        <p:nvPicPr>
          <p:cNvPr id="8" name="Picture 4" descr="http://100filmov.net/uploads/posts/2015-01/1421096171_alye-parusa.avi_001700840.jpg"/>
          <p:cNvPicPr>
            <a:picLocks noChangeAspect="1" noChangeArrowheads="1"/>
          </p:cNvPicPr>
          <p:nvPr/>
        </p:nvPicPr>
        <p:blipFill>
          <a:blip r:embed="rId3"/>
          <a:srcRect l="5873" r="8972"/>
          <a:stretch>
            <a:fillRect/>
          </a:stretch>
        </p:blipFill>
        <p:spPr bwMode="auto">
          <a:xfrm>
            <a:off x="214281" y="857232"/>
            <a:ext cx="4165767" cy="2500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9" name="Picture 2" descr="https://www.ridus.ru/images/2015/4/18/286222/in_article_d877140b1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3" y="3500438"/>
            <a:ext cx="4184829" cy="314327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0" name="Заголовок 7"/>
          <p:cNvSpPr txBox="1">
            <a:spLocks/>
          </p:cNvSpPr>
          <p:nvPr/>
        </p:nvSpPr>
        <p:spPr>
          <a:xfrm>
            <a:off x="4857752" y="2285992"/>
            <a:ext cx="4071966" cy="335758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Алые паруса. </a:t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Александр Грин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9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429375" y="6000750"/>
            <a:ext cx="2303463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ответ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42845" y="142852"/>
            <a:ext cx="5143536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20 века в кино - 2</a:t>
            </a:r>
          </a:p>
        </p:txBody>
      </p:sp>
      <p:pic>
        <p:nvPicPr>
          <p:cNvPr id="15362" name="Picture 2" descr="http://www.kino-teatr.org/movie/kadr/7157/464.jpg"/>
          <p:cNvPicPr>
            <a:picLocks noChangeAspect="1" noChangeArrowheads="1"/>
          </p:cNvPicPr>
          <p:nvPr/>
        </p:nvPicPr>
        <p:blipFill>
          <a:blip r:embed="rId3"/>
          <a:srcRect l="4839" r="7318"/>
          <a:stretch>
            <a:fillRect/>
          </a:stretch>
        </p:blipFill>
        <p:spPr bwMode="auto">
          <a:xfrm>
            <a:off x="214282" y="2000240"/>
            <a:ext cx="4572032" cy="3643338"/>
          </a:xfrm>
          <a:prstGeom prst="rect">
            <a:avLst/>
          </a:prstGeom>
          <a:noFill/>
        </p:spPr>
      </p:pic>
      <p:pic>
        <p:nvPicPr>
          <p:cNvPr id="15364" name="Picture 4" descr="http://www.gervic.ru/uploads/posts/2014-06/1403769125_Tihij.Don.1957.720x544.s03.jpg"/>
          <p:cNvPicPr>
            <a:picLocks noChangeAspect="1" noChangeArrowheads="1"/>
          </p:cNvPicPr>
          <p:nvPr/>
        </p:nvPicPr>
        <p:blipFill>
          <a:blip r:embed="rId4"/>
          <a:srcRect l="13386"/>
          <a:stretch>
            <a:fillRect/>
          </a:stretch>
        </p:blipFill>
        <p:spPr bwMode="auto">
          <a:xfrm>
            <a:off x="4857752" y="2000240"/>
            <a:ext cx="4176590" cy="3643338"/>
          </a:xfrm>
          <a:prstGeom prst="rect">
            <a:avLst/>
          </a:prstGeom>
          <a:noFill/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14282" y="785794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фильм-экранизацию по кадрам.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42845" y="142852"/>
            <a:ext cx="5143536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20 века в кино - 2</a:t>
            </a:r>
          </a:p>
        </p:txBody>
      </p:sp>
      <p:pic>
        <p:nvPicPr>
          <p:cNvPr id="7" name="Picture 4" descr="http://www.gervic.ru/uploads/posts/2014-06/1403769125_Tihij.Don.1957.720x544.s03.jpg"/>
          <p:cNvPicPr>
            <a:picLocks noChangeAspect="1" noChangeArrowheads="1"/>
          </p:cNvPicPr>
          <p:nvPr/>
        </p:nvPicPr>
        <p:blipFill>
          <a:blip r:embed="rId3"/>
          <a:srcRect l="13386"/>
          <a:stretch>
            <a:fillRect/>
          </a:stretch>
        </p:blipFill>
        <p:spPr bwMode="auto">
          <a:xfrm>
            <a:off x="1785918" y="3357562"/>
            <a:ext cx="3817582" cy="3330167"/>
          </a:xfrm>
          <a:prstGeom prst="rect">
            <a:avLst/>
          </a:prstGeom>
          <a:noFill/>
        </p:spPr>
      </p:pic>
      <p:pic>
        <p:nvPicPr>
          <p:cNvPr id="5" name="Picture 2" descr="http://www.kino-teatr.org/movie/kadr/7157/464.jpg"/>
          <p:cNvPicPr>
            <a:picLocks noChangeAspect="1" noChangeArrowheads="1"/>
          </p:cNvPicPr>
          <p:nvPr/>
        </p:nvPicPr>
        <p:blipFill>
          <a:blip r:embed="rId4"/>
          <a:srcRect l="4839" r="7318"/>
          <a:stretch>
            <a:fillRect/>
          </a:stretch>
        </p:blipFill>
        <p:spPr bwMode="auto">
          <a:xfrm>
            <a:off x="142844" y="857232"/>
            <a:ext cx="3643338" cy="2903285"/>
          </a:xfrm>
          <a:prstGeom prst="rect">
            <a:avLst/>
          </a:prstGeom>
          <a:noFill/>
        </p:spPr>
      </p:pic>
      <p:sp>
        <p:nvSpPr>
          <p:cNvPr id="9" name="Заголовок 7"/>
          <p:cNvSpPr txBox="1">
            <a:spLocks/>
          </p:cNvSpPr>
          <p:nvPr/>
        </p:nvSpPr>
        <p:spPr>
          <a:xfrm>
            <a:off x="4286248" y="857232"/>
            <a:ext cx="4429156" cy="35004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Тихий Дон. </a:t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Михаил Александрович Шолохов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1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929454" y="6072206"/>
            <a:ext cx="2057426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ответ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42845" y="142852"/>
            <a:ext cx="5143536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20 века в кино - 3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14282" y="785794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фильм-экранизацию по кадрам.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314" name="Picture 2" descr="http://secondsugar.com/images/5619ea295e0b1.jpg"/>
          <p:cNvPicPr>
            <a:picLocks noChangeAspect="1" noChangeArrowheads="1"/>
          </p:cNvPicPr>
          <p:nvPr/>
        </p:nvPicPr>
        <p:blipFill>
          <a:blip r:embed="rId3"/>
          <a:srcRect l="7265" r="9190"/>
          <a:stretch>
            <a:fillRect/>
          </a:stretch>
        </p:blipFill>
        <p:spPr bwMode="auto">
          <a:xfrm>
            <a:off x="149757" y="2714620"/>
            <a:ext cx="5300239" cy="35719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3316" name="Picture 4" descr="http://www.cirota.ru/forum/images/34/34410.jpeg"/>
          <p:cNvPicPr>
            <a:picLocks noChangeAspect="1" noChangeArrowheads="1"/>
          </p:cNvPicPr>
          <p:nvPr/>
        </p:nvPicPr>
        <p:blipFill>
          <a:blip r:embed="rId4"/>
          <a:srcRect l="14115" r="22767"/>
          <a:stretch>
            <a:fillRect/>
          </a:stretch>
        </p:blipFill>
        <p:spPr bwMode="auto">
          <a:xfrm>
            <a:off x="5072066" y="1928802"/>
            <a:ext cx="3857652" cy="407196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42845" y="142852"/>
            <a:ext cx="5143536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20 века в кино - 3</a:t>
            </a:r>
          </a:p>
        </p:txBody>
      </p:sp>
      <p:pic>
        <p:nvPicPr>
          <p:cNvPr id="5" name="Picture 4" descr="http://www.cirota.ru/forum/images/34/34410.jpeg"/>
          <p:cNvPicPr>
            <a:picLocks noChangeAspect="1" noChangeArrowheads="1"/>
          </p:cNvPicPr>
          <p:nvPr/>
        </p:nvPicPr>
        <p:blipFill>
          <a:blip r:embed="rId3"/>
          <a:srcRect l="14115" r="22767"/>
          <a:stretch>
            <a:fillRect/>
          </a:stretch>
        </p:blipFill>
        <p:spPr bwMode="auto">
          <a:xfrm>
            <a:off x="214282" y="857232"/>
            <a:ext cx="3000396" cy="31670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7" name="Picture 2" descr="http://secondsugar.com/images/5619ea295e0b1.jpg"/>
          <p:cNvPicPr>
            <a:picLocks noChangeAspect="1" noChangeArrowheads="1"/>
          </p:cNvPicPr>
          <p:nvPr/>
        </p:nvPicPr>
        <p:blipFill>
          <a:blip r:embed="rId4"/>
          <a:srcRect l="7265" r="9190"/>
          <a:stretch>
            <a:fillRect/>
          </a:stretch>
        </p:blipFill>
        <p:spPr bwMode="auto">
          <a:xfrm>
            <a:off x="214282" y="4071942"/>
            <a:ext cx="3749343" cy="25267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9" name="Заголовок 7"/>
          <p:cNvSpPr txBox="1">
            <a:spLocks/>
          </p:cNvSpPr>
          <p:nvPr/>
        </p:nvSpPr>
        <p:spPr>
          <a:xfrm>
            <a:off x="4286248" y="1142984"/>
            <a:ext cx="4429156" cy="35004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Мастер и Маргарита. </a:t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Михаил Афанасьевич Булгаков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9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840537" y="6072206"/>
            <a:ext cx="2160619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ответ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42845" y="142852"/>
            <a:ext cx="5143536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20 века в кино - 4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14282" y="785794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фильм-экранизацию по кадрам.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266" name="Picture 2" descr="http://archive.li/ls8fq/38b1f20ed1dbd47fb185a6e3826565f6a8c8fe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3571876"/>
            <a:ext cx="4482342" cy="3119431"/>
          </a:xfrm>
          <a:prstGeom prst="rect">
            <a:avLst/>
          </a:prstGeom>
          <a:noFill/>
        </p:spPr>
      </p:pic>
      <p:pic>
        <p:nvPicPr>
          <p:cNvPr id="11268" name="Picture 4" descr="http://frazy.su/wp-content/uploads/2037/08/125686_600.jpg"/>
          <p:cNvPicPr>
            <a:picLocks noChangeAspect="1" noChangeArrowheads="1"/>
          </p:cNvPicPr>
          <p:nvPr/>
        </p:nvPicPr>
        <p:blipFill>
          <a:blip r:embed="rId4"/>
          <a:srcRect l="2189" r="4640"/>
          <a:stretch>
            <a:fillRect/>
          </a:stretch>
        </p:blipFill>
        <p:spPr bwMode="auto">
          <a:xfrm>
            <a:off x="4500562" y="2071678"/>
            <a:ext cx="4407877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42845" y="142852"/>
            <a:ext cx="5143536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20 века в кино - 4</a:t>
            </a:r>
          </a:p>
        </p:txBody>
      </p:sp>
      <p:pic>
        <p:nvPicPr>
          <p:cNvPr id="4" name="Picture 2" descr="http://archive.li/ls8fq/38b1f20ed1dbd47fb185a6e3826565f6a8c8fe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857232"/>
            <a:ext cx="4071966" cy="2833835"/>
          </a:xfrm>
          <a:prstGeom prst="rect">
            <a:avLst/>
          </a:prstGeom>
          <a:noFill/>
        </p:spPr>
      </p:pic>
      <p:pic>
        <p:nvPicPr>
          <p:cNvPr id="5" name="Picture 4" descr="http://frazy.su/wp-content/uploads/2037/08/125686_600.jpg"/>
          <p:cNvPicPr>
            <a:picLocks noChangeAspect="1" noChangeArrowheads="1"/>
          </p:cNvPicPr>
          <p:nvPr/>
        </p:nvPicPr>
        <p:blipFill>
          <a:blip r:embed="rId4"/>
          <a:srcRect l="2189" r="4640"/>
          <a:stretch>
            <a:fillRect/>
          </a:stretch>
        </p:blipFill>
        <p:spPr bwMode="auto">
          <a:xfrm>
            <a:off x="1214414" y="3500438"/>
            <a:ext cx="3878932" cy="3143272"/>
          </a:xfrm>
          <a:prstGeom prst="rect">
            <a:avLst/>
          </a:prstGeom>
          <a:noFill/>
        </p:spPr>
      </p:pic>
      <p:sp>
        <p:nvSpPr>
          <p:cNvPr id="7" name="Заголовок 7"/>
          <p:cNvSpPr txBox="1">
            <a:spLocks/>
          </p:cNvSpPr>
          <p:nvPr/>
        </p:nvSpPr>
        <p:spPr>
          <a:xfrm>
            <a:off x="5143504" y="1000108"/>
            <a:ext cx="4000496" cy="457203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Иван Васильевич. </a:t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Михаил Афанасьевич Булгаков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900" b="1" dirty="0" smtClean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Фильм «Иван Васильевич меняет профессию»</a:t>
            </a:r>
            <a:endParaRPr kumimoji="0" lang="ru-RU" sz="32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9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643702" y="6072206"/>
            <a:ext cx="2303463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ответ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42845" y="142852"/>
            <a:ext cx="5143536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20 века в кино - 5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14282" y="785794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фильм-экранизацию по коллажу.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218" name="AutoShape 2" descr="http://storage.akamai.coub.com/get/b2/p/coub/simple/cw_image/2af9d26c2bb/1a3e854cb5f3b3c175201/cotd_email_1410995679_1395775542_00023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http://storage.akamai.coub.com/get/b2/p/coub/simple/cw_image/2af9d26c2bb/1a3e854cb5f3b3c175201/cotd_email_1410995679_1395775542_00023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2" descr="http://parnasse.ru/images/content_photos/small/fce082d7c0638abf973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928802"/>
            <a:ext cx="5429288" cy="47506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42845" y="142852"/>
            <a:ext cx="5143536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20 века в кино - 5</a:t>
            </a:r>
          </a:p>
        </p:txBody>
      </p:sp>
      <p:pic>
        <p:nvPicPr>
          <p:cNvPr id="8194" name="Picture 2" descr="http://parnasse.ru/images/content_photos/small/fce082d7c0638abf973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142984"/>
            <a:ext cx="4970043" cy="4348788"/>
          </a:xfrm>
          <a:prstGeom prst="rect">
            <a:avLst/>
          </a:prstGeom>
          <a:noFill/>
        </p:spPr>
      </p:pic>
      <p:sp>
        <p:nvSpPr>
          <p:cNvPr id="6" name="Rectangl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6643702" y="6072206"/>
            <a:ext cx="2308222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5" name="Заголовок 7"/>
          <p:cNvSpPr txBox="1">
            <a:spLocks/>
          </p:cNvSpPr>
          <p:nvPr/>
        </p:nvSpPr>
        <p:spPr>
          <a:xfrm>
            <a:off x="5214942" y="2071678"/>
            <a:ext cx="3929058" cy="35004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12 стульев. </a:t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Илья Ильф, Евгений Петров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9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715140" y="6072206"/>
            <a:ext cx="2303463" cy="647700"/>
          </a:xfrm>
          <a:prstGeom prst="homePlate">
            <a:avLst>
              <a:gd name="adj" fmla="val 88909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ответ</a:t>
            </a:r>
            <a:endParaRPr lang="ru-RU" sz="4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42845" y="142852"/>
            <a:ext cx="5143536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20 века в кино - 6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14282" y="785794"/>
            <a:ext cx="8929718" cy="1143008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Узнайте фильм-экранизацию по кадрам.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Назовите произведение и автора</a:t>
            </a:r>
            <a:endParaRPr kumimoji="0" lang="ru-RU" sz="4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72" name="Picture 4" descr="http://fotki.ykt.ru/albums/userpics/44173/42_1358853403_1fc503e26e9d.png"/>
          <p:cNvPicPr>
            <a:picLocks noChangeAspect="1" noChangeArrowheads="1"/>
          </p:cNvPicPr>
          <p:nvPr/>
        </p:nvPicPr>
        <p:blipFill>
          <a:blip r:embed="rId3" cstate="print"/>
          <a:srcRect l="8668" r="6815"/>
          <a:stretch>
            <a:fillRect/>
          </a:stretch>
        </p:blipFill>
        <p:spPr bwMode="auto">
          <a:xfrm>
            <a:off x="5125133" y="2000240"/>
            <a:ext cx="3900515" cy="350046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7174" name="Picture 6" descr="http://www.kinonews.ru/insimgs/shotimg/shotimg37853_5.jpg"/>
          <p:cNvPicPr>
            <a:picLocks noChangeAspect="1" noChangeArrowheads="1"/>
          </p:cNvPicPr>
          <p:nvPr/>
        </p:nvPicPr>
        <p:blipFill>
          <a:blip r:embed="rId4"/>
          <a:srcRect l="18333"/>
          <a:stretch>
            <a:fillRect/>
          </a:stretch>
        </p:blipFill>
        <p:spPr bwMode="auto">
          <a:xfrm>
            <a:off x="285720" y="2000240"/>
            <a:ext cx="4643470" cy="431179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7176" name="Picture 8" descr="http://www.imageup.ru/img266/2226860/dogheart-screenshot.jpg"/>
          <p:cNvPicPr>
            <a:picLocks noChangeAspect="1" noChangeArrowheads="1"/>
          </p:cNvPicPr>
          <p:nvPr/>
        </p:nvPicPr>
        <p:blipFill>
          <a:blip r:embed="rId5" cstate="print"/>
          <a:srcRect l="29230" r="32256" b="1269"/>
          <a:stretch>
            <a:fillRect/>
          </a:stretch>
        </p:blipFill>
        <p:spPr bwMode="auto">
          <a:xfrm>
            <a:off x="3571868" y="3857627"/>
            <a:ext cx="2000264" cy="288430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215074" y="6072206"/>
            <a:ext cx="2736850" cy="576263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600" b="1" dirty="0" smtClean="0"/>
              <a:t>Вопросы</a:t>
            </a:r>
            <a:endParaRPr lang="ru-RU" sz="3600" b="1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42845" y="142852"/>
            <a:ext cx="5143536" cy="596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b" anchorCtr="0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Литература 20 века в кино - 6</a:t>
            </a:r>
          </a:p>
        </p:txBody>
      </p:sp>
      <p:sp>
        <p:nvSpPr>
          <p:cNvPr id="4" name="Заголовок 7"/>
          <p:cNvSpPr txBox="1">
            <a:spLocks/>
          </p:cNvSpPr>
          <p:nvPr/>
        </p:nvSpPr>
        <p:spPr>
          <a:xfrm>
            <a:off x="5286348" y="1428736"/>
            <a:ext cx="3857652" cy="328614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Собачье сердце. </a:t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Михаил Афанасьевич Булгаков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8" descr="http://www.imageup.ru/img266/2226860/dogheart-screenshot.jpg"/>
          <p:cNvPicPr>
            <a:picLocks noChangeAspect="1" noChangeArrowheads="1"/>
          </p:cNvPicPr>
          <p:nvPr/>
        </p:nvPicPr>
        <p:blipFill>
          <a:blip r:embed="rId3" cstate="print"/>
          <a:srcRect l="29230" r="32256" b="1269"/>
          <a:stretch>
            <a:fillRect/>
          </a:stretch>
        </p:blipFill>
        <p:spPr bwMode="auto">
          <a:xfrm>
            <a:off x="142844" y="928670"/>
            <a:ext cx="2143140" cy="3090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8" name="Picture 4" descr="http://fotki.ykt.ru/albums/userpics/44173/42_1358853403_1fc503e26e9d.png"/>
          <p:cNvPicPr>
            <a:picLocks noChangeAspect="1" noChangeArrowheads="1"/>
          </p:cNvPicPr>
          <p:nvPr/>
        </p:nvPicPr>
        <p:blipFill>
          <a:blip r:embed="rId4" cstate="print"/>
          <a:srcRect l="8668" r="6815"/>
          <a:stretch>
            <a:fillRect/>
          </a:stretch>
        </p:blipFill>
        <p:spPr bwMode="auto">
          <a:xfrm>
            <a:off x="2143107" y="1571612"/>
            <a:ext cx="3024889" cy="27146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9" name="Picture 6" descr="http://www.kinonews.ru/insimgs/shotimg/shotimg37853_5.jpg"/>
          <p:cNvPicPr>
            <a:picLocks noChangeAspect="1" noChangeArrowheads="1"/>
          </p:cNvPicPr>
          <p:nvPr/>
        </p:nvPicPr>
        <p:blipFill>
          <a:blip r:embed="rId5" cstate="print"/>
          <a:srcRect l="18333"/>
          <a:stretch>
            <a:fillRect/>
          </a:stretch>
        </p:blipFill>
        <p:spPr bwMode="auto">
          <a:xfrm>
            <a:off x="857225" y="4082148"/>
            <a:ext cx="2786082" cy="25870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5619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500042"/>
            <a:ext cx="8786874" cy="6215106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180000">
              <a:spcBef>
                <a:spcPts val="0"/>
              </a:spcBef>
              <a:buNone/>
            </a:pPr>
            <a:r>
              <a:rPr lang="ru-RU" sz="1800" dirty="0" smtClean="0"/>
              <a:t>Кадры из фильма «Вечера на хуторе близ Диканьки»</a:t>
            </a:r>
          </a:p>
          <a:p>
            <a:pPr marL="180000">
              <a:spcBef>
                <a:spcPts val="0"/>
              </a:spcBef>
            </a:pPr>
            <a:r>
              <a:rPr lang="en-US" sz="1400" dirty="0" smtClean="0">
                <a:hlinkClick r:id="rId2"/>
              </a:rPr>
              <a:t>h</a:t>
            </a:r>
            <a:r>
              <a:rPr lang="en-US" sz="1400" dirty="0" smtClean="0">
                <a:hlinkClick r:id="rId3"/>
              </a:rPr>
              <a:t>g</a:t>
            </a:r>
            <a:r>
              <a:rPr lang="en-US" sz="1400" dirty="0" smtClean="0">
                <a:hlinkClick r:id="rId2"/>
              </a:rPr>
              <a:t>ttp://gazeta-severny.ru/wp-content/uploads/2015/12/%D0%A4%D0%BE%D1%82%D0%BE-19.12.jpg</a:t>
            </a:r>
            <a:endParaRPr lang="ru-RU" sz="1400" dirty="0" smtClean="0"/>
          </a:p>
          <a:p>
            <a:pPr marL="180000">
              <a:spcBef>
                <a:spcPts val="0"/>
              </a:spcBef>
            </a:pPr>
            <a:r>
              <a:rPr lang="en-US" sz="1400" dirty="0" smtClean="0">
                <a:hlinkClick r:id="rId4"/>
              </a:rPr>
              <a:t>http://maxpark.com/static/u/article_image/15/09/16/tmp4s0IAR.jpeg</a:t>
            </a:r>
            <a:r>
              <a:rPr lang="ru-RU" sz="1400" dirty="0" smtClean="0"/>
              <a:t> </a:t>
            </a:r>
          </a:p>
          <a:p>
            <a:pPr marL="180000">
              <a:spcBef>
                <a:spcPts val="0"/>
              </a:spcBef>
              <a:buNone/>
            </a:pPr>
            <a:r>
              <a:rPr lang="ru-RU" sz="1800" dirty="0" smtClean="0"/>
              <a:t>Кадры из фильма «Война и мир»</a:t>
            </a:r>
          </a:p>
          <a:p>
            <a:pPr marL="180000">
              <a:spcBef>
                <a:spcPts val="0"/>
              </a:spcBef>
            </a:pPr>
            <a:r>
              <a:rPr lang="en-US" sz="1400" dirty="0" smtClean="0">
                <a:hlinkClick r:id="rId5"/>
              </a:rPr>
              <a:t>http://www.playcast.ru/uploads/2016/03/10/17765972.jpg</a:t>
            </a:r>
            <a:endParaRPr lang="ru-RU" sz="1400" dirty="0" smtClean="0"/>
          </a:p>
          <a:p>
            <a:pPr marL="180000">
              <a:spcBef>
                <a:spcPts val="0"/>
              </a:spcBef>
            </a:pPr>
            <a:r>
              <a:rPr lang="en-US" sz="1400" dirty="0" smtClean="0">
                <a:hlinkClick r:id="rId6"/>
              </a:rPr>
              <a:t>http://img1.liveinternet.ru/images/attach/c/6/91/417/91417765_111395.jpg</a:t>
            </a:r>
            <a:endParaRPr lang="ru-RU" sz="1400" dirty="0" smtClean="0"/>
          </a:p>
          <a:p>
            <a:pPr marL="180000">
              <a:spcBef>
                <a:spcPts val="0"/>
              </a:spcBef>
              <a:buNone/>
            </a:pPr>
            <a:r>
              <a:rPr lang="ru-RU" sz="1800" dirty="0" smtClean="0"/>
              <a:t>Кадры из фильма «Герой нашего времени»</a:t>
            </a:r>
          </a:p>
          <a:p>
            <a:pPr marL="180000">
              <a:spcBef>
                <a:spcPts val="0"/>
              </a:spcBef>
            </a:pPr>
            <a:r>
              <a:rPr lang="en-US" sz="1400" dirty="0" smtClean="0">
                <a:hlinkClick r:id="rId7"/>
              </a:rPr>
              <a:t>http://petrogid.ru/components/com_afisha/images/events/20120710_Geroi_nashego_vremeni_3.jpg</a:t>
            </a:r>
            <a:endParaRPr lang="ru-RU" sz="1400" dirty="0" smtClean="0"/>
          </a:p>
          <a:p>
            <a:pPr marL="180000">
              <a:spcBef>
                <a:spcPts val="0"/>
              </a:spcBef>
            </a:pPr>
            <a:r>
              <a:rPr lang="en-US" sz="1400" dirty="0" smtClean="0">
                <a:hlinkClick r:id="rId8"/>
              </a:rPr>
              <a:t>http://audioknigi-onlajn.ru/uploads/thumbs/0/0/3/003042989cab8518895c0a3ae28b8bf7.jpg</a:t>
            </a:r>
            <a:endParaRPr lang="ru-RU" sz="1400" dirty="0" smtClean="0"/>
          </a:p>
          <a:p>
            <a:pPr marL="180000">
              <a:spcBef>
                <a:spcPts val="0"/>
              </a:spcBef>
            </a:pPr>
            <a:r>
              <a:rPr lang="en-US" sz="1400" dirty="0" smtClean="0">
                <a:hlinkClick r:id="rId9"/>
              </a:rPr>
              <a:t>http://moldovanews.md/wp-content/uploads/2014/10/Bezy-myanny-j.png</a:t>
            </a:r>
            <a:endParaRPr lang="ru-RU" sz="1400" dirty="0" smtClean="0"/>
          </a:p>
          <a:p>
            <a:pPr marL="180000">
              <a:spcBef>
                <a:spcPts val="0"/>
              </a:spcBef>
              <a:buNone/>
            </a:pPr>
            <a:r>
              <a:rPr lang="ru-RU" sz="1800" dirty="0" smtClean="0"/>
              <a:t>Кадры из фильма «Нос»</a:t>
            </a:r>
          </a:p>
          <a:p>
            <a:pPr marL="180000">
              <a:spcBef>
                <a:spcPts val="0"/>
              </a:spcBef>
            </a:pPr>
            <a:r>
              <a:rPr lang="en-US" sz="1400" dirty="0" smtClean="0">
                <a:hlinkClick r:id="rId10"/>
              </a:rPr>
              <a:t>http://tnp-production.s3.amazonaws.com/uploads/image_unit/000/007/122/image/base_a3b54194f3.jpg</a:t>
            </a:r>
            <a:endParaRPr lang="ru-RU" sz="1400" dirty="0" smtClean="0"/>
          </a:p>
          <a:p>
            <a:pPr marL="180000">
              <a:spcBef>
                <a:spcPts val="0"/>
              </a:spcBef>
            </a:pPr>
            <a:r>
              <a:rPr lang="en-US" sz="1400" dirty="0" smtClean="0">
                <a:hlinkClick r:id="rId11"/>
              </a:rPr>
              <a:t>http://novosti-dny.ru/uploads/posts/2013-10/kinogeroi-rolana-bykova_12.jpeg</a:t>
            </a:r>
            <a:endParaRPr lang="ru-RU" sz="1400" dirty="0" smtClean="0"/>
          </a:p>
          <a:p>
            <a:pPr marL="180000">
              <a:spcBef>
                <a:spcPts val="0"/>
              </a:spcBef>
            </a:pPr>
            <a:r>
              <a:rPr lang="en-US" sz="1400" dirty="0" smtClean="0">
                <a:hlinkClick r:id="rId12"/>
              </a:rPr>
              <a:t>http://cs4098.vk.me/u452427/111786793/x_89d20627.jp</a:t>
            </a:r>
            <a:endParaRPr lang="ru-RU" sz="1400" dirty="0" smtClean="0"/>
          </a:p>
          <a:p>
            <a:pPr marL="180000">
              <a:spcBef>
                <a:spcPts val="0"/>
              </a:spcBef>
              <a:buNone/>
            </a:pPr>
            <a:r>
              <a:rPr lang="ru-RU" sz="1800" dirty="0" smtClean="0"/>
              <a:t>Кадры из фильма «Преступление и наказание»</a:t>
            </a:r>
          </a:p>
          <a:p>
            <a:pPr marL="180000">
              <a:spcBef>
                <a:spcPts val="0"/>
              </a:spcBef>
            </a:pPr>
            <a:r>
              <a:rPr lang="en-US" sz="1400" dirty="0" smtClean="0">
                <a:hlinkClick r:id="rId13"/>
              </a:rPr>
              <a:t>http://f.kinozon.tv/%D1%81%D1%82%D0%BE%D0%BF_%D0%BA%D0%B0%D0%B4%D1%80%D1%8B/7561/%D0%9F%D1%80%D0%B5%D1%81%D1%82%D1%83%D0%BF%D0%BB%D0%B5%D0%BD%D0%B8%D0%B5_%D0%B8_%D0%BD%D0%B0%D0%BA%D0%B0%D0%B7%D0%B0%D0%BD%D0%B8%D0%B5-21.jpg</a:t>
            </a:r>
            <a:endParaRPr lang="ru-RU" sz="1400" dirty="0" smtClean="0"/>
          </a:p>
          <a:p>
            <a:pPr marL="180000">
              <a:spcBef>
                <a:spcPts val="0"/>
              </a:spcBef>
            </a:pPr>
            <a:r>
              <a:rPr lang="en-US" sz="1400" dirty="0" smtClean="0">
                <a:hlinkClick r:id="rId14"/>
              </a:rPr>
              <a:t>http://www.kinomania.ru/images/frames/146336.jpg</a:t>
            </a:r>
            <a:endParaRPr lang="ru-RU" sz="1400" dirty="0" smtClean="0"/>
          </a:p>
          <a:p>
            <a:pPr marL="180000">
              <a:spcBef>
                <a:spcPts val="0"/>
              </a:spcBef>
            </a:pPr>
            <a:r>
              <a:rPr lang="en-US" sz="1400" dirty="0" smtClean="0">
                <a:hlinkClick r:id="rId15"/>
              </a:rPr>
              <a:t>http://www.kinomania.ru/images/frames/p_146331.jpg</a:t>
            </a:r>
            <a:endParaRPr lang="ru-RU" sz="1400" dirty="0" smtClean="0"/>
          </a:p>
          <a:p>
            <a:pPr marL="180000">
              <a:spcBef>
                <a:spcPts val="0"/>
              </a:spcBef>
              <a:buNone/>
            </a:pPr>
            <a:r>
              <a:rPr lang="ru-RU" sz="1800" dirty="0" smtClean="0"/>
              <a:t>Кадры из фильма «Левша»</a:t>
            </a:r>
          </a:p>
          <a:p>
            <a:pPr marL="180000">
              <a:spcBef>
                <a:spcPts val="0"/>
              </a:spcBef>
            </a:pPr>
            <a:r>
              <a:rPr lang="en-US" sz="1400" dirty="0" smtClean="0">
                <a:hlinkClick r:id="rId16"/>
              </a:rPr>
              <a:t>http://dcp.sovserv.ru/media/images/3/6/5/435391.JPG</a:t>
            </a:r>
            <a:endParaRPr lang="ru-RU" sz="1400" dirty="0" smtClean="0"/>
          </a:p>
          <a:p>
            <a:pPr marL="180000">
              <a:spcBef>
                <a:spcPts val="0"/>
              </a:spcBef>
            </a:pPr>
            <a:r>
              <a:rPr lang="en-US" sz="1400" dirty="0" smtClean="0">
                <a:hlinkClick r:id="rId17"/>
              </a:rPr>
              <a:t>http://www.obnovi.com/uploads/posts/2011-06/thumbs/1309422231_4.jpg</a:t>
            </a:r>
            <a:endParaRPr lang="ru-RU" sz="1400" dirty="0" smtClean="0"/>
          </a:p>
          <a:p>
            <a:pPr marL="180000">
              <a:spcBef>
                <a:spcPts val="0"/>
              </a:spcBef>
            </a:pPr>
            <a:r>
              <a:rPr lang="en-US" sz="1400" dirty="0" smtClean="0">
                <a:hlinkClick r:id="rId18"/>
              </a:rPr>
              <a:t>https://my-hit.org/storage/623555_1920x1080x500.jpg</a:t>
            </a:r>
            <a:r>
              <a:rPr lang="ru-RU" sz="1400" dirty="0" smtClean="0"/>
              <a:t> </a:t>
            </a:r>
          </a:p>
          <a:p>
            <a:pPr marL="180000">
              <a:spcBef>
                <a:spcPts val="0"/>
              </a:spcBef>
            </a:pPr>
            <a:endParaRPr lang="ru-RU" sz="16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633394"/>
          </a:xfrm>
        </p:spPr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642918"/>
            <a:ext cx="9001156" cy="6215082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800" dirty="0" smtClean="0"/>
              <a:t>Кадры из фильма «Судьба человека»</a:t>
            </a:r>
          </a:p>
          <a:p>
            <a:pPr marL="0" indent="0"/>
            <a:r>
              <a:rPr lang="en-US" sz="1400" dirty="0" smtClean="0">
                <a:hlinkClick r:id="rId2"/>
              </a:rPr>
              <a:t>http://mkrf.ru/upload/iblock/3cf/3cf5c96a40b449eb31831e9226464f6a.jpg</a:t>
            </a:r>
            <a:endParaRPr lang="ru-RU" sz="1400" dirty="0" smtClean="0"/>
          </a:p>
          <a:p>
            <a:pPr marL="0" indent="0"/>
            <a:r>
              <a:rPr lang="en-US" sz="1400" dirty="0" smtClean="0">
                <a:hlinkClick r:id="rId3"/>
              </a:rPr>
              <a:t>http://spo-kp.mskobr.ru/images/fPv3lU3lXkM.jpg</a:t>
            </a:r>
            <a:endParaRPr lang="ru-RU" sz="1400" dirty="0" smtClean="0"/>
          </a:p>
          <a:p>
            <a:pPr marL="0" indent="0"/>
            <a:r>
              <a:rPr lang="en-US" sz="1400" dirty="0" smtClean="0">
                <a:hlinkClick r:id="rId4"/>
              </a:rPr>
              <a:t>http://www.kinomania.ru/images/frames/p_107075.jpg</a:t>
            </a:r>
            <a:endParaRPr lang="ru-RU" sz="1400" dirty="0" smtClean="0"/>
          </a:p>
          <a:p>
            <a:pPr marL="0" indent="0">
              <a:buNone/>
            </a:pPr>
            <a:r>
              <a:rPr lang="ru-RU" sz="1800" dirty="0" smtClean="0"/>
              <a:t>Кадры из фильма «А зори здесь тихие»</a:t>
            </a:r>
          </a:p>
          <a:p>
            <a:pPr marL="0" indent="0"/>
            <a:r>
              <a:rPr lang="en-US" sz="1400" dirty="0" smtClean="0">
                <a:hlinkClick r:id="rId5"/>
              </a:rPr>
              <a:t>http://screenshotcomparison.com/images/1445245043_6718529430.png</a:t>
            </a:r>
            <a:endParaRPr lang="ru-RU" sz="1400" dirty="0" smtClean="0"/>
          </a:p>
          <a:p>
            <a:pPr marL="0" indent="0"/>
            <a:r>
              <a:rPr lang="en-US" sz="1400" dirty="0" smtClean="0">
                <a:hlinkClick r:id="rId6"/>
              </a:rPr>
              <a:t>http://www.astrakhan-online.ru/images/cms/data/news/culture/azoritixie.jpg</a:t>
            </a:r>
            <a:endParaRPr lang="ru-RU" sz="1400" dirty="0" smtClean="0"/>
          </a:p>
          <a:p>
            <a:pPr marL="0" indent="0">
              <a:buNone/>
            </a:pPr>
            <a:r>
              <a:rPr lang="ru-RU" sz="1800" dirty="0" smtClean="0"/>
              <a:t>Кадры из фильма «Молодая гвардия»</a:t>
            </a:r>
          </a:p>
          <a:p>
            <a:pPr marL="0" indent="0"/>
            <a:r>
              <a:rPr lang="en-US" sz="1400" dirty="0" smtClean="0">
                <a:hlinkClick r:id="rId7"/>
              </a:rPr>
              <a:t>http://im1.kommersant.ru/Issues.photo/CORP/2013/11/25/KOG_147292_00001_2_t210_122100.jpg</a:t>
            </a:r>
            <a:endParaRPr lang="ru-RU" sz="1400" dirty="0" smtClean="0"/>
          </a:p>
          <a:p>
            <a:pPr marL="0" indent="0"/>
            <a:r>
              <a:rPr lang="en-US" sz="1400" dirty="0" smtClean="0">
                <a:hlinkClick r:id="rId8"/>
              </a:rPr>
              <a:t>http://www.bucwar.ru/wp-content/uploads/2011/10/molodaya-gwardiya.jpg</a:t>
            </a:r>
            <a:endParaRPr lang="ru-RU" sz="1400" dirty="0" smtClean="0"/>
          </a:p>
          <a:p>
            <a:pPr marL="0" indent="0">
              <a:buNone/>
            </a:pPr>
            <a:r>
              <a:rPr lang="ru-RU" sz="1800" dirty="0" smtClean="0"/>
              <a:t>Кадры из фильма «Завтра была война»</a:t>
            </a:r>
          </a:p>
          <a:p>
            <a:pPr marL="0" indent="0"/>
            <a:r>
              <a:rPr lang="en-US" sz="1400" dirty="0" smtClean="0">
                <a:hlinkClick r:id="rId9"/>
              </a:rPr>
              <a:t>http://gmtrailers.ru/imdb/stills/227998movie0.jpg</a:t>
            </a:r>
            <a:endParaRPr lang="ru-RU" sz="1400" dirty="0" smtClean="0"/>
          </a:p>
          <a:p>
            <a:pPr marL="0" indent="0"/>
            <a:r>
              <a:rPr lang="en-US" sz="1400" dirty="0" smtClean="0">
                <a:hlinkClick r:id="rId10"/>
              </a:rPr>
              <a:t>http://proc.com.ua/uploads/posts/2009-10/1254392396_zavtra.byla.vojna.1987.divx.dvdrip_bestvideo.avi_0.jpg</a:t>
            </a:r>
            <a:endParaRPr lang="ru-RU" sz="1400" dirty="0" smtClean="0"/>
          </a:p>
          <a:p>
            <a:pPr marL="0" indent="0"/>
            <a:r>
              <a:rPr lang="en-US" sz="1400" dirty="0" smtClean="0">
                <a:hlinkClick r:id="rId11"/>
              </a:rPr>
              <a:t>http://freechits.ru/uploads/images/venja_d_rkin_zavtra_bila_vojna.jpg</a:t>
            </a:r>
            <a:endParaRPr lang="ru-RU" sz="1400" dirty="0" smtClean="0"/>
          </a:p>
          <a:p>
            <a:pPr marL="0" indent="0">
              <a:buNone/>
            </a:pPr>
            <a:r>
              <a:rPr lang="ru-RU" sz="1800" dirty="0" smtClean="0"/>
              <a:t>Кадры из фильма «Горячий снег»</a:t>
            </a:r>
          </a:p>
          <a:p>
            <a:pPr marL="0" indent="0"/>
            <a:r>
              <a:rPr lang="en-US" sz="1400" dirty="0" smtClean="0">
                <a:hlinkClick r:id="rId12"/>
              </a:rPr>
              <a:t>http://i4.imageban.ru/out/2013/02/13/5b160a40bcb48689c34bfd331a9703f9.png</a:t>
            </a:r>
            <a:endParaRPr lang="ru-RU" sz="1400" dirty="0" smtClean="0"/>
          </a:p>
          <a:p>
            <a:pPr marL="0" indent="0"/>
            <a:r>
              <a:rPr lang="en-US" sz="1400" dirty="0" smtClean="0">
                <a:hlinkClick r:id="rId13"/>
              </a:rPr>
              <a:t>http://simlinks.ru/uploads/images/iosif_kobzon_gorjachij_sneg.jpg</a:t>
            </a:r>
            <a:endParaRPr lang="ru-RU" sz="1400" dirty="0" smtClean="0"/>
          </a:p>
          <a:p>
            <a:pPr marL="0" indent="0"/>
            <a:r>
              <a:rPr lang="en-US" sz="1400" dirty="0" smtClean="0">
                <a:hlinkClick r:id="rId14"/>
              </a:rPr>
              <a:t>http://g.zbp.ru/1e/07/a9315e.6s7e8g.4yhl.q4.dw.jpg</a:t>
            </a:r>
            <a:endParaRPr lang="ru-RU" sz="1400" dirty="0" smtClean="0"/>
          </a:p>
          <a:p>
            <a:pPr marL="0" indent="0">
              <a:buNone/>
            </a:pPr>
            <a:r>
              <a:rPr lang="ru-RU" sz="1900" dirty="0" smtClean="0"/>
              <a:t>Кадры из фильма «Живые и мёртвые»</a:t>
            </a:r>
          </a:p>
          <a:p>
            <a:pPr marL="0" indent="0"/>
            <a:r>
              <a:rPr lang="en-US" sz="1400" dirty="0" smtClean="0">
                <a:hlinkClick r:id="rId15"/>
              </a:rPr>
              <a:t>http://cs630525.vk.me/v630525601/35fc/xvomafR4JdA.jpg</a:t>
            </a:r>
            <a:endParaRPr lang="ru-RU" sz="1400" dirty="0" smtClean="0"/>
          </a:p>
          <a:p>
            <a:pPr marL="0" indent="0"/>
            <a:r>
              <a:rPr lang="en-US" sz="1400" dirty="0" smtClean="0">
                <a:hlinkClick r:id="rId16"/>
              </a:rPr>
              <a:t>http://dompisatel.ru/wp-content/uploads/2015/12/000.jpg</a:t>
            </a:r>
            <a:endParaRPr lang="ru-RU" sz="1400" dirty="0" smtClean="0"/>
          </a:p>
          <a:p>
            <a:pPr marL="0" indent="0"/>
            <a:r>
              <a:rPr lang="en-US" sz="1400" dirty="0" smtClean="0">
                <a:hlinkClick r:id="rId17"/>
              </a:rPr>
              <a:t>http://cs630319.vk.me/v630319179/354b/1adWnwNhWUc.jpg</a:t>
            </a:r>
            <a:r>
              <a:rPr lang="ru-RU" sz="1400" dirty="0" smtClean="0"/>
              <a:t> </a:t>
            </a:r>
          </a:p>
          <a:p>
            <a:pPr marL="0" indent="0"/>
            <a:endParaRPr lang="ru-RU" sz="1400" dirty="0" smtClean="0"/>
          </a:p>
          <a:p>
            <a:pPr marL="0" indent="0"/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04832"/>
          </a:xfrm>
        </p:spPr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857232"/>
            <a:ext cx="9001156" cy="6000768"/>
          </a:xfrm>
        </p:spPr>
        <p:txBody>
          <a:bodyPr>
            <a:normAutofit/>
          </a:bodyPr>
          <a:lstStyle/>
          <a:p>
            <a:pPr marL="720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 smtClean="0"/>
              <a:t>Кадры из мультфильма «Повесть о том, как один мужик двух генералов прокормил»</a:t>
            </a:r>
          </a:p>
          <a:p>
            <a:pPr marL="72000">
              <a:lnSpc>
                <a:spcPct val="110000"/>
              </a:lnSpc>
              <a:spcBef>
                <a:spcPts val="0"/>
              </a:spcBef>
            </a:pPr>
            <a:r>
              <a:rPr lang="en-US" sz="1400" dirty="0" smtClean="0">
                <a:hlinkClick r:id="rId2"/>
              </a:rPr>
              <a:t>http://3.bp.blogspot.com/-SPjEjRYJe3w/VfvUZ2MDZSI/AAAAAAAAQf4/Z5E0A6gqxlY/s1600/maxresdefault.jpg</a:t>
            </a:r>
            <a:endParaRPr lang="ru-RU" sz="1400" dirty="0" smtClean="0"/>
          </a:p>
          <a:p>
            <a:pPr marL="72000">
              <a:lnSpc>
                <a:spcPct val="110000"/>
              </a:lnSpc>
              <a:spcBef>
                <a:spcPts val="0"/>
              </a:spcBef>
            </a:pPr>
            <a:r>
              <a:rPr lang="en-US" sz="1400" dirty="0" smtClean="0">
                <a:hlinkClick r:id="rId3"/>
              </a:rPr>
              <a:t>http://cdn.kinombo.com/films/images/f/9/5/1/1165582-600-600.jpg</a:t>
            </a:r>
            <a:endParaRPr lang="ru-RU" sz="1400" dirty="0" smtClean="0"/>
          </a:p>
          <a:p>
            <a:pPr marL="72000">
              <a:lnSpc>
                <a:spcPct val="110000"/>
              </a:lnSpc>
              <a:spcBef>
                <a:spcPts val="0"/>
              </a:spcBef>
            </a:pPr>
            <a:r>
              <a:rPr lang="en-US" sz="1400" dirty="0" smtClean="0">
                <a:hlinkClick r:id="rId4"/>
              </a:rPr>
              <a:t>http://img11.mynnm.com/3/9/3/e/5/d9876a3c3c52ff6a7cfff4e83b7.jpg</a:t>
            </a:r>
            <a:r>
              <a:rPr lang="ru-RU" sz="1400" dirty="0" smtClean="0"/>
              <a:t> </a:t>
            </a:r>
            <a:endParaRPr lang="ru-RU" sz="1800" dirty="0" smtClean="0"/>
          </a:p>
          <a:p>
            <a:pPr marL="720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 smtClean="0"/>
              <a:t>Кадры из мультфильма «Шинель»</a:t>
            </a:r>
          </a:p>
          <a:p>
            <a:pPr marL="72000">
              <a:lnSpc>
                <a:spcPct val="110000"/>
              </a:lnSpc>
              <a:spcBef>
                <a:spcPts val="0"/>
              </a:spcBef>
            </a:pPr>
            <a:r>
              <a:rPr lang="en-US" sz="1400" dirty="0" smtClean="0">
                <a:hlinkClick r:id="rId5"/>
              </a:rPr>
              <a:t>http://academ.info/upload/node_images_ext/2010/05/13844/4fe4bf4970f3c7de.jpg</a:t>
            </a:r>
            <a:endParaRPr lang="ru-RU" sz="1400" dirty="0" smtClean="0"/>
          </a:p>
          <a:p>
            <a:pPr marL="72000">
              <a:lnSpc>
                <a:spcPct val="110000"/>
              </a:lnSpc>
              <a:spcBef>
                <a:spcPts val="0"/>
              </a:spcBef>
            </a:pPr>
            <a:r>
              <a:rPr lang="en-US" sz="1400" dirty="0" smtClean="0">
                <a:hlinkClick r:id="rId6"/>
              </a:rPr>
              <a:t>http://www.pereplet.ru/galery/yarb_01.jpg</a:t>
            </a:r>
            <a:endParaRPr lang="ru-RU" sz="1400" dirty="0" smtClean="0"/>
          </a:p>
          <a:p>
            <a:pPr marL="72000">
              <a:lnSpc>
                <a:spcPct val="110000"/>
              </a:lnSpc>
              <a:spcBef>
                <a:spcPts val="0"/>
              </a:spcBef>
            </a:pPr>
            <a:r>
              <a:rPr lang="en-US" sz="1400" dirty="0" smtClean="0">
                <a:hlinkClick r:id="rId7"/>
              </a:rPr>
              <a:t>http://25fps.cz/wp-content/uploads/2011/10/Plast.jpg</a:t>
            </a:r>
            <a:r>
              <a:rPr lang="ru-RU" sz="1400" dirty="0" smtClean="0"/>
              <a:t> </a:t>
            </a:r>
          </a:p>
          <a:p>
            <a:pPr marL="720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 smtClean="0"/>
              <a:t>Кадры из мультфильма «Сказка о золотом петушке»</a:t>
            </a:r>
          </a:p>
          <a:p>
            <a:pPr marL="72000">
              <a:lnSpc>
                <a:spcPct val="110000"/>
              </a:lnSpc>
              <a:spcBef>
                <a:spcPts val="0"/>
              </a:spcBef>
            </a:pPr>
            <a:r>
              <a:rPr lang="en-US" sz="1400" dirty="0" smtClean="0">
                <a:hlinkClick r:id="rId8"/>
              </a:rPr>
              <a:t>http://bookmix.ru/notes/img/notes_1402043974.jpg</a:t>
            </a:r>
            <a:endParaRPr lang="ru-RU" sz="1400" dirty="0" smtClean="0"/>
          </a:p>
          <a:p>
            <a:pPr marL="72000">
              <a:lnSpc>
                <a:spcPct val="110000"/>
              </a:lnSpc>
              <a:spcBef>
                <a:spcPts val="0"/>
              </a:spcBef>
            </a:pPr>
            <a:r>
              <a:rPr lang="en-US" sz="1400" dirty="0" smtClean="0">
                <a:hlinkClick r:id="rId9"/>
              </a:rPr>
              <a:t>http://cs540103.vk.me/c540102/v540102409/18eb8/A6QONi42c7A.jpg</a:t>
            </a:r>
            <a:endParaRPr lang="ru-RU" sz="1400" dirty="0" smtClean="0"/>
          </a:p>
          <a:p>
            <a:pPr marL="720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 smtClean="0"/>
              <a:t>Кадры из мультфильма «Сказание про Игорев поход»</a:t>
            </a:r>
          </a:p>
          <a:p>
            <a:pPr marL="72000">
              <a:lnSpc>
                <a:spcPct val="110000"/>
              </a:lnSpc>
              <a:spcBef>
                <a:spcPts val="0"/>
              </a:spcBef>
            </a:pPr>
            <a:r>
              <a:rPr lang="en-US" sz="1400" dirty="0" smtClean="0">
                <a:hlinkClick r:id="rId10"/>
              </a:rPr>
              <a:t>http://dmov.tv/uploads/posts/2013-08/1376772269_2013-08-17_234513.png</a:t>
            </a:r>
            <a:r>
              <a:rPr lang="ru-RU" sz="1400" dirty="0" smtClean="0"/>
              <a:t> </a:t>
            </a:r>
          </a:p>
          <a:p>
            <a:pPr marL="72000">
              <a:lnSpc>
                <a:spcPct val="110000"/>
              </a:lnSpc>
              <a:spcBef>
                <a:spcPts val="0"/>
              </a:spcBef>
            </a:pPr>
            <a:r>
              <a:rPr lang="en-US" sz="1400" dirty="0" smtClean="0">
                <a:hlinkClick r:id="rId11"/>
              </a:rPr>
              <a:t>http://mp3nora.ru/img.php?aHR0cHM6Ly9pLnl0aW1nLmNvbS92aS9kZ1JuUGQyNHZvNC9tYXhyZXNkZWZhdWx0LmpwZw==.jpg</a:t>
            </a:r>
            <a:r>
              <a:rPr lang="ru-RU" sz="1400" dirty="0" smtClean="0"/>
              <a:t> </a:t>
            </a:r>
          </a:p>
          <a:p>
            <a:pPr marL="720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 smtClean="0"/>
              <a:t>Кадры из мультфильма «Левша»</a:t>
            </a:r>
          </a:p>
          <a:p>
            <a:pPr marL="72000">
              <a:lnSpc>
                <a:spcPct val="110000"/>
              </a:lnSpc>
              <a:spcBef>
                <a:spcPts val="0"/>
              </a:spcBef>
            </a:pPr>
            <a:r>
              <a:rPr lang="en-US" sz="1400" dirty="0" smtClean="0">
                <a:hlinkClick r:id="rId12"/>
              </a:rPr>
              <a:t>http://multiki.arjlover.net/ap/levsha.avi/levsha.avi.image5.jpg</a:t>
            </a:r>
            <a:r>
              <a:rPr lang="ru-RU" sz="1400" dirty="0" smtClean="0"/>
              <a:t> </a:t>
            </a:r>
          </a:p>
          <a:p>
            <a:pPr marL="72000">
              <a:lnSpc>
                <a:spcPct val="110000"/>
              </a:lnSpc>
              <a:spcBef>
                <a:spcPts val="0"/>
              </a:spcBef>
            </a:pPr>
            <a:r>
              <a:rPr lang="en-US" sz="1400" dirty="0" smtClean="0">
                <a:hlinkClick r:id="rId13"/>
              </a:rPr>
              <a:t>http://www.divodvd.ru/screenshots/1043_3.jpg</a:t>
            </a:r>
            <a:r>
              <a:rPr lang="ru-RU" sz="1400" dirty="0" smtClean="0"/>
              <a:t> </a:t>
            </a:r>
          </a:p>
          <a:p>
            <a:pPr marL="720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dirty="0" smtClean="0"/>
              <a:t>Кадры из мультфильма «Конёк-горбунок»</a:t>
            </a:r>
          </a:p>
          <a:p>
            <a:pPr marL="72000">
              <a:lnSpc>
                <a:spcPct val="110000"/>
              </a:lnSpc>
              <a:spcBef>
                <a:spcPts val="0"/>
              </a:spcBef>
            </a:pPr>
            <a:r>
              <a:rPr lang="en-US" sz="1400" dirty="0" smtClean="0">
                <a:hlinkClick r:id="rId14"/>
              </a:rPr>
              <a:t>http://t-i.ru/media/cache/c7/6e/c76e2eef4235529d0e101f57c40eaae6.jpg</a:t>
            </a:r>
            <a:endParaRPr lang="ru-RU" sz="1400" dirty="0" smtClean="0"/>
          </a:p>
          <a:p>
            <a:pPr marL="72000">
              <a:lnSpc>
                <a:spcPct val="110000"/>
              </a:lnSpc>
              <a:spcBef>
                <a:spcPts val="0"/>
              </a:spcBef>
            </a:pPr>
            <a:r>
              <a:rPr lang="en-US" sz="1400" dirty="0" smtClean="0">
                <a:hlinkClick r:id="rId15"/>
              </a:rPr>
              <a:t>http://www.kinomania.ru/images/frames/551621.jpg</a:t>
            </a:r>
            <a:r>
              <a:rPr lang="ru-RU" sz="1400" dirty="0" smtClean="0"/>
              <a:t> </a:t>
            </a:r>
          </a:p>
          <a:p>
            <a:pPr marL="72000">
              <a:lnSpc>
                <a:spcPct val="110000"/>
              </a:lnSpc>
              <a:spcBef>
                <a:spcPts val="0"/>
              </a:spcBef>
            </a:pPr>
            <a:r>
              <a:rPr lang="en-US" sz="1400" dirty="0" smtClean="0">
                <a:hlinkClick r:id="rId16"/>
              </a:rPr>
              <a:t>http://cs627120.vk.me/v627120871/24ac/_xSSVoT3I4U.jpg</a:t>
            </a:r>
            <a:r>
              <a:rPr lang="ru-RU" sz="1400" dirty="0" smtClean="0"/>
              <a:t> </a:t>
            </a:r>
            <a:endParaRPr lang="ru-RU" sz="14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472518" cy="704832"/>
          </a:xfrm>
        </p:spPr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714356"/>
            <a:ext cx="9001156" cy="5786478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Кадры из фильма «Алые паруса»</a:t>
            </a:r>
          </a:p>
          <a:p>
            <a:r>
              <a:rPr lang="en-US" sz="1400" dirty="0" smtClean="0">
                <a:hlinkClick r:id="rId2"/>
              </a:rPr>
              <a:t>http://100filmov.net/uploads/posts/2015-01/1421096171_alye-parusa.avi_001700840.jpg</a:t>
            </a:r>
            <a:endParaRPr lang="ru-RU" sz="1400" dirty="0" smtClean="0"/>
          </a:p>
          <a:p>
            <a:r>
              <a:rPr lang="en-US" sz="1400" dirty="0" smtClean="0">
                <a:hlinkClick r:id="rId3"/>
              </a:rPr>
              <a:t>https://www.ridus.ru/images/2015/4/18/286222/in_article_d877140b1d.jpg</a:t>
            </a:r>
            <a:endParaRPr lang="ru-RU" sz="1400" dirty="0" smtClean="0"/>
          </a:p>
          <a:p>
            <a:pPr>
              <a:buNone/>
            </a:pPr>
            <a:r>
              <a:rPr lang="ru-RU" sz="1800" dirty="0" smtClean="0"/>
              <a:t>Кадры из фильма «Тихий Дон»</a:t>
            </a:r>
          </a:p>
          <a:p>
            <a:r>
              <a:rPr lang="en-US" sz="1400" dirty="0" smtClean="0">
                <a:hlinkClick r:id="rId4"/>
              </a:rPr>
              <a:t>http://www.gervic.ru/uploads/posts/2014-06/1403769125_Tihij.Don.1957.720x544.s03.jpg</a:t>
            </a:r>
            <a:endParaRPr lang="ru-RU" sz="1400" dirty="0" smtClean="0"/>
          </a:p>
          <a:p>
            <a:r>
              <a:rPr lang="en-US" sz="1400" dirty="0" smtClean="0">
                <a:hlinkClick r:id="rId5"/>
              </a:rPr>
              <a:t>http://www.kino-teatr.org/movie/kadr/7157/464.jpg</a:t>
            </a:r>
            <a:endParaRPr lang="ru-RU" sz="1400" dirty="0" smtClean="0"/>
          </a:p>
          <a:p>
            <a:pPr>
              <a:buNone/>
            </a:pPr>
            <a:r>
              <a:rPr lang="ru-RU" sz="1800" dirty="0" smtClean="0"/>
              <a:t>Кадры из фильма «Иван Васильевич меняет профессию»</a:t>
            </a:r>
          </a:p>
          <a:p>
            <a:r>
              <a:rPr lang="en-US" sz="1400" dirty="0" smtClean="0">
                <a:hlinkClick r:id="rId6"/>
              </a:rPr>
              <a:t>http://frazy.su/wp-content/uploads/2037/08/125686_600.jpg</a:t>
            </a:r>
            <a:endParaRPr lang="ru-RU" sz="1400" dirty="0" smtClean="0"/>
          </a:p>
          <a:p>
            <a:r>
              <a:rPr lang="en-US" sz="1400" dirty="0" smtClean="0">
                <a:hlinkClick r:id="rId7"/>
              </a:rPr>
              <a:t>http://archive.li/ls8fq/38b1f20ed1dbd47fb185a6e3826565f6a8c8fe22.jpg</a:t>
            </a:r>
            <a:r>
              <a:rPr lang="ru-RU" sz="1400" dirty="0" smtClean="0"/>
              <a:t> </a:t>
            </a:r>
          </a:p>
          <a:p>
            <a:pPr>
              <a:buNone/>
            </a:pPr>
            <a:r>
              <a:rPr lang="ru-RU" sz="1800" dirty="0" smtClean="0"/>
              <a:t>Кадры из фильма «Мастер и Маргарита»</a:t>
            </a:r>
          </a:p>
          <a:p>
            <a:r>
              <a:rPr lang="en-US" sz="1400" dirty="0" smtClean="0">
                <a:hlinkClick r:id="rId8"/>
              </a:rPr>
              <a:t>http://www.cirota.ru/forum/images/34/34410.jpeg</a:t>
            </a:r>
            <a:endParaRPr lang="ru-RU" sz="1400" dirty="0" smtClean="0"/>
          </a:p>
          <a:p>
            <a:r>
              <a:rPr lang="en-US" sz="1400" dirty="0" smtClean="0">
                <a:hlinkClick r:id="rId9"/>
              </a:rPr>
              <a:t>http://secondsugar.com/images/5619ea295e0b1.jpg</a:t>
            </a:r>
            <a:r>
              <a:rPr lang="ru-RU" sz="1400" dirty="0" smtClean="0"/>
              <a:t> </a:t>
            </a:r>
          </a:p>
          <a:p>
            <a:pPr>
              <a:buNone/>
            </a:pPr>
            <a:r>
              <a:rPr lang="ru-RU" sz="1800" dirty="0" smtClean="0"/>
              <a:t>Коллаж к фильму «12 стульев»</a:t>
            </a:r>
          </a:p>
          <a:p>
            <a:r>
              <a:rPr lang="en-US" sz="1400" dirty="0" smtClean="0">
                <a:hlinkClick r:id="rId10"/>
              </a:rPr>
              <a:t>http://parnasse.ru/images/content_photos/small/fce082d7c0638abf973f.jpg</a:t>
            </a:r>
            <a:r>
              <a:rPr lang="ru-RU" sz="1400" dirty="0" smtClean="0"/>
              <a:t> </a:t>
            </a:r>
            <a:r>
              <a:rPr lang="en-US" sz="1400" dirty="0" smtClean="0"/>
              <a:t> </a:t>
            </a:r>
            <a:endParaRPr lang="ru-RU" sz="1400" dirty="0" smtClean="0"/>
          </a:p>
          <a:p>
            <a:pPr>
              <a:buNone/>
            </a:pPr>
            <a:r>
              <a:rPr lang="ru-RU" sz="1800" dirty="0" smtClean="0"/>
              <a:t>Кадры из фильма «Собачье сердце»</a:t>
            </a:r>
          </a:p>
          <a:p>
            <a:r>
              <a:rPr lang="en-US" sz="1400" dirty="0" smtClean="0">
                <a:hlinkClick r:id="rId11"/>
              </a:rPr>
              <a:t>http://fotki.ykt.ru/albums/userpics/44173/42_1358853403_1fc503e26e9d.png</a:t>
            </a:r>
            <a:endParaRPr lang="ru-RU" sz="1400" dirty="0" smtClean="0"/>
          </a:p>
          <a:p>
            <a:r>
              <a:rPr lang="en-US" sz="1400" dirty="0" smtClean="0">
                <a:hlinkClick r:id="rId12"/>
              </a:rPr>
              <a:t>http://www.kinonews.ru/insimgs/shotimg/shotimg37853_5.jpg</a:t>
            </a:r>
            <a:endParaRPr lang="ru-RU" sz="1400" dirty="0" smtClean="0"/>
          </a:p>
          <a:p>
            <a:r>
              <a:rPr lang="en-US" sz="1400" dirty="0" smtClean="0">
                <a:hlinkClick r:id="rId13"/>
              </a:rPr>
              <a:t>http://www.imageup.ru/img266/2226860/dogheart-screenshot.jpg</a:t>
            </a:r>
            <a:r>
              <a:rPr lang="ru-RU" sz="1400" dirty="0" smtClean="0"/>
              <a:t> </a:t>
            </a:r>
            <a:endParaRPr lang="ru-RU" sz="1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Другая 1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FFFFFF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2862</TotalTime>
  <Words>1233</Words>
  <Application>Microsoft Office PowerPoint</Application>
  <PresentationFormat>Экран (4:3)</PresentationFormat>
  <Paragraphs>335</Paragraphs>
  <Slides>66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66</vt:i4>
      </vt:variant>
    </vt:vector>
  </HeadingPairs>
  <TitlesOfParts>
    <vt:vector size="67" baseType="lpstr">
      <vt:lpstr>Начальная</vt:lpstr>
      <vt:lpstr>Литература  на экране Игра-викторина для учащихся 9-11 классов</vt:lpstr>
      <vt:lpstr>Слайд 2</vt:lpstr>
      <vt:lpstr>Пушкин - 1</vt:lpstr>
      <vt:lpstr>  Барышня-крестьянка </vt:lpstr>
      <vt:lpstr>Слайд 5</vt:lpstr>
      <vt:lpstr>  Капитанская дочка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Мультиклассика - 1</vt:lpstr>
      <vt:lpstr>Слайд 16</vt:lpstr>
      <vt:lpstr>Слайд 17</vt:lpstr>
      <vt:lpstr> </vt:lpstr>
      <vt:lpstr>Слайд 19</vt:lpstr>
      <vt:lpstr>  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Вечера на хуторе близ Диканьки. Ночь перед Рождеством.  Николай Васильевич Гоголь</vt:lpstr>
      <vt:lpstr>Слайд 41</vt:lpstr>
      <vt:lpstr>Война и мир.  Лев Николаевич Толстой</vt:lpstr>
      <vt:lpstr>Слайд 43</vt:lpstr>
      <vt:lpstr>Слайд 44</vt:lpstr>
      <vt:lpstr>Слайд 45</vt:lpstr>
      <vt:lpstr>Нос.  Николай Васильевич Гоголь</vt:lpstr>
      <vt:lpstr>Слайд 47</vt:lpstr>
      <vt:lpstr>Преступление и наказание.  Фёдор Михайлович Достоевский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Источники</vt:lpstr>
      <vt:lpstr>Источники</vt:lpstr>
      <vt:lpstr>Источники</vt:lpstr>
      <vt:lpstr>Источники</vt:lpstr>
    </vt:vector>
  </TitlesOfParts>
  <Company>SOHO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Авторы-составители: Г.С. Меркин, С.А. Зинин,  В.А. Чалмаев Литература 5 класс</dc:title>
  <dc:creator>USER</dc:creator>
  <cp:lastModifiedBy>Эльмира</cp:lastModifiedBy>
  <cp:revision>558</cp:revision>
  <dcterms:created xsi:type="dcterms:W3CDTF">2008-10-13T10:07:06Z</dcterms:created>
  <dcterms:modified xsi:type="dcterms:W3CDTF">2017-02-26T12:20:14Z</dcterms:modified>
</cp:coreProperties>
</file>