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8" r:id="rId2"/>
    <p:sldId id="256" r:id="rId3"/>
    <p:sldId id="257" r:id="rId4"/>
    <p:sldId id="310" r:id="rId5"/>
    <p:sldId id="276" r:id="rId6"/>
    <p:sldId id="308" r:id="rId7"/>
    <p:sldId id="309" r:id="rId8"/>
    <p:sldId id="312" r:id="rId9"/>
    <p:sldId id="266" r:id="rId10"/>
    <p:sldId id="315" r:id="rId11"/>
    <p:sldId id="270" r:id="rId12"/>
    <p:sldId id="316" r:id="rId13"/>
    <p:sldId id="275" r:id="rId14"/>
    <p:sldId id="314" r:id="rId15"/>
    <p:sldId id="272" r:id="rId16"/>
    <p:sldId id="273" r:id="rId17"/>
    <p:sldId id="320" r:id="rId18"/>
    <p:sldId id="318" r:id="rId19"/>
    <p:sldId id="319" r:id="rId20"/>
    <p:sldId id="277" r:id="rId21"/>
    <p:sldId id="281" r:id="rId22"/>
    <p:sldId id="280" r:id="rId23"/>
    <p:sldId id="283" r:id="rId24"/>
    <p:sldId id="279" r:id="rId25"/>
    <p:sldId id="282" r:id="rId26"/>
    <p:sldId id="278" r:id="rId27"/>
    <p:sldId id="285" r:id="rId28"/>
    <p:sldId id="286" r:id="rId29"/>
    <p:sldId id="292" r:id="rId30"/>
    <p:sldId id="291" r:id="rId31"/>
    <p:sldId id="299" r:id="rId32"/>
    <p:sldId id="289" r:id="rId33"/>
    <p:sldId id="301" r:id="rId34"/>
    <p:sldId id="303" r:id="rId35"/>
    <p:sldId id="304" r:id="rId36"/>
    <p:sldId id="302" r:id="rId37"/>
    <p:sldId id="287" r:id="rId38"/>
    <p:sldId id="288" r:id="rId39"/>
    <p:sldId id="293" r:id="rId40"/>
    <p:sldId id="294" r:id="rId41"/>
    <p:sldId id="295" r:id="rId42"/>
    <p:sldId id="296" r:id="rId43"/>
    <p:sldId id="297" r:id="rId44"/>
    <p:sldId id="300" r:id="rId45"/>
    <p:sldId id="321" r:id="rId46"/>
    <p:sldId id="305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7201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68206" autoAdjust="0"/>
  </p:normalViewPr>
  <p:slideViewPr>
    <p:cSldViewPr>
      <p:cViewPr varScale="1">
        <p:scale>
          <a:sx n="93" d="100"/>
          <a:sy n="93" d="100"/>
        </p:scale>
        <p:origin x="-9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36E9D-2B69-47BF-9174-A721A17F8EC9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FDEBF3-C638-4F4C-9408-37DAAF3482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4779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DEBF3-C638-4F4C-9408-37DAAF34829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5561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FDEBF3-C638-4F4C-9408-37DAAF34829E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9101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Lenta_P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381500" y="3048000"/>
            <a:ext cx="4762500" cy="381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 descr="цветы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2384884"/>
            <a:ext cx="5990780" cy="447311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88740"/>
            <a:ext cx="7772400" cy="1470025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>
              <a:defRPr sz="6000" b="1" i="0" cap="none" spc="0">
                <a:ln w="11430"/>
                <a:solidFill>
                  <a:srgbClr val="5720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72916"/>
            <a:ext cx="6400800" cy="1752600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2" name="Рисунок 11" descr="vfrb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>
          <a:xfrm>
            <a:off x="7245" y="3411513"/>
            <a:ext cx="1720439" cy="3401863"/>
          </a:xfrm>
          <a:prstGeom prst="rect">
            <a:avLst/>
          </a:prstGeom>
        </p:spPr>
      </p:pic>
      <p:pic>
        <p:nvPicPr>
          <p:cNvPr id="13" name="Рисунок 12" descr="vfrb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 rot="5400000">
            <a:off x="1105670" y="4274283"/>
            <a:ext cx="1765571" cy="3401863"/>
          </a:xfrm>
          <a:prstGeom prst="rect">
            <a:avLst/>
          </a:prstGeom>
        </p:spPr>
      </p:pic>
      <p:pic>
        <p:nvPicPr>
          <p:cNvPr id="14" name="Рисунок 13" descr="0_8e311_6aba0cd4_S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15516" y="5409220"/>
            <a:ext cx="1428750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17521" y="4445226"/>
            <a:ext cx="2366247" cy="24127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79208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792088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60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24" descr="Описание: http://pobeda.poklonnayagora.ru/img/zvezd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9314" y="0"/>
            <a:ext cx="2924419" cy="558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841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3548" y="728700"/>
            <a:ext cx="8424936" cy="2160240"/>
          </a:xfrm>
        </p:spPr>
        <p:txBody>
          <a:bodyPr>
            <a:noAutofit/>
          </a:bodyPr>
          <a:lstStyle/>
          <a:p>
            <a:r>
              <a:rPr lang="ru-RU" sz="8500" dirty="0" err="1" smtClean="0">
                <a:latin typeface="Monotype Corsiva" pitchFamily="66" charset="0"/>
              </a:rPr>
              <a:t>Хитрин</a:t>
            </a:r>
            <a:r>
              <a:rPr lang="ru-RU" sz="8500" dirty="0" smtClean="0">
                <a:latin typeface="Monotype Corsiva" pitchFamily="66" charset="0"/>
              </a:rPr>
              <a:t/>
            </a:r>
            <a:br>
              <a:rPr lang="ru-RU" sz="8500" dirty="0" smtClean="0">
                <a:latin typeface="Monotype Corsiva" pitchFamily="66" charset="0"/>
              </a:rPr>
            </a:br>
            <a:r>
              <a:rPr lang="ru-RU" sz="8500" dirty="0" smtClean="0">
                <a:latin typeface="Monotype Corsiva" pitchFamily="66" charset="0"/>
              </a:rPr>
              <a:t>Василий Алексеевич</a:t>
            </a:r>
            <a:endParaRPr lang="ru-RU" sz="8500" dirty="0">
              <a:latin typeface="Monotype Corsiva" pitchFamily="66" charset="0"/>
            </a:endParaRPr>
          </a:p>
        </p:txBody>
      </p:sp>
      <p:sp>
        <p:nvSpPr>
          <p:cNvPr id="5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71600" y="3116560"/>
            <a:ext cx="6400800" cy="1752600"/>
          </a:xfrm>
        </p:spPr>
        <p:txBody>
          <a:bodyPr>
            <a:normAutofit/>
          </a:bodyPr>
          <a:lstStyle/>
          <a:p>
            <a:r>
              <a:rPr lang="ru-RU" sz="8500" dirty="0" smtClean="0">
                <a:latin typeface="Monotype Corsiva" pitchFamily="66" charset="0"/>
              </a:rPr>
              <a:t>1912 – 1941</a:t>
            </a:r>
            <a:endParaRPr lang="ru-RU" sz="8500" dirty="0"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admbrk.ru/wp-content/uploads/Hitrin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3708" y="0"/>
            <a:ext cx="491705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692697"/>
            <a:ext cx="4644516" cy="54726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spc="-150" dirty="0" err="1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Хитрин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Василий </a:t>
            </a: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Алексеевич родился 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endParaRPr lang="en-US" sz="24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marL="0" indent="0" algn="just">
              <a:buNone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д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r>
              <a:rPr lang="ru-RU" sz="2400" b="1" spc="-150" dirty="0" err="1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Хитрята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(Кировской обл.) – по другим источникам в </a:t>
            </a:r>
            <a:r>
              <a:rPr lang="ru-RU" sz="2400" b="1" spc="-150" dirty="0" err="1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Макарьевском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р-не Костромской обл. </a:t>
            </a:r>
            <a:endParaRPr lang="ru-RU" sz="24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 1932 – 1934 гг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. – аппаратчик на </a:t>
            </a: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БХК.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1934 г. призван в армию. </a:t>
            </a:r>
            <a:endParaRPr lang="ru-RU" sz="24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 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1937 г. окончил Военную </a:t>
            </a: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авиашколу.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 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июля 1938 г. – старший летчик 29-го истребительного полка. </a:t>
            </a:r>
            <a:endParaRPr lang="ru-RU" sz="24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С февраля  </a:t>
            </a:r>
            <a:r>
              <a:rPr lang="ru-RU" sz="24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1940 г. – лейтенант, командир звена истребителей</a:t>
            </a:r>
            <a:r>
              <a:rPr lang="ru-RU" sz="24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.</a:t>
            </a:r>
            <a:endParaRPr lang="ru-RU" sz="2400" b="1" spc="-15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http://navolne.url.ph/foto%205/%D0%A5%D0%B8%D1%82%D1%80%D0%B8%D0%BD%20%D0%92.%D0%90.%2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540" y="512676"/>
            <a:ext cx="3672408" cy="58326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770713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340768"/>
            <a:ext cx="7776864" cy="208823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b="1" i="1" dirty="0" smtClean="0">
              <a:solidFill>
                <a:schemeClr val="tx2">
                  <a:lumMod val="75000"/>
                </a:schemeClr>
              </a:solidFill>
              <a:latin typeface="Monotype Corsiva" pitchFamily="66" charset="0"/>
              <a:ea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sz="28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sz="1600" b="1" i="1" dirty="0" smtClean="0">
                <a:latin typeface="Monotype Corsiva" pitchFamily="66" charset="0"/>
              </a:rPr>
              <a:t> </a:t>
            </a:r>
          </a:p>
          <a:p>
            <a:pPr marL="0" indent="0" algn="ctr">
              <a:buNone/>
            </a:pPr>
            <a:endParaRPr lang="ru-RU" sz="1600" b="1" i="1" dirty="0" smtClean="0">
              <a:latin typeface="Monotype Corsiva" pitchFamily="66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57201F"/>
                </a:solidFill>
                <a:latin typeface="Monotype Corsiva" pitchFamily="66" charset="0"/>
              </a:rPr>
              <a:t>С </a:t>
            </a:r>
            <a:r>
              <a:rPr lang="ru-RU" sz="2800" b="1" i="1" dirty="0" smtClean="0">
                <a:solidFill>
                  <a:srgbClr val="57201F"/>
                </a:solidFill>
                <a:latin typeface="Monotype Corsiva" pitchFamily="66" charset="0"/>
              </a:rPr>
              <a:t>1929 по 31 год работает на строительстве в Березниках чёрнорабочим на калийном руднике. С 1932 года – аппаратчиком в цехе синтеза аммиака на </a:t>
            </a:r>
            <a:r>
              <a:rPr lang="ru-RU" sz="2800" b="1" i="1" dirty="0" err="1" smtClean="0">
                <a:solidFill>
                  <a:srgbClr val="57201F"/>
                </a:solidFill>
                <a:latin typeface="Monotype Corsiva" pitchFamily="66" charset="0"/>
              </a:rPr>
              <a:t>березниковском</a:t>
            </a:r>
            <a:r>
              <a:rPr lang="ru-RU" sz="2800" b="1" i="1" dirty="0" smtClean="0">
                <a:solidFill>
                  <a:srgbClr val="57201F"/>
                </a:solidFill>
                <a:latin typeface="Monotype Corsiva" pitchFamily="66" charset="0"/>
              </a:rPr>
              <a:t> химкомбинате. В тоже время заканчивает два курса химического </a:t>
            </a:r>
            <a:r>
              <a:rPr lang="ru-RU" sz="2800" b="1" i="1" dirty="0" smtClean="0">
                <a:solidFill>
                  <a:srgbClr val="57201F"/>
                </a:solidFill>
                <a:latin typeface="Monotype Corsiva" pitchFamily="66" charset="0"/>
              </a:rPr>
              <a:t>рабфака.</a:t>
            </a:r>
            <a:endParaRPr lang="ru-RU" sz="2800" b="1" i="1" dirty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57201F"/>
              </a:solidFill>
            </a:endParaRPr>
          </a:p>
        </p:txBody>
      </p:sp>
      <p:pic>
        <p:nvPicPr>
          <p:cNvPr id="41988" name="Picture 4" descr="Картинки по запросу фото березники пермский кра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832648" cy="3744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3095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83668" y="4293096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В 1934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году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призвали в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армию и сразу на учебу в Оренбургскую школу летчиков имени Ворошилова. </a:t>
            </a:r>
            <a:endParaRPr lang="ru-RU" sz="3200" dirty="0">
              <a:solidFill>
                <a:srgbClr val="57201F"/>
              </a:solidFill>
            </a:endParaRPr>
          </a:p>
        </p:txBody>
      </p:sp>
      <p:pic>
        <p:nvPicPr>
          <p:cNvPr id="3074" name="Picture 2" descr="Картинки по запросу фото оренбургская школа лётчик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1700" y="260648"/>
            <a:ext cx="6084675" cy="38854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69125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35796" y="692696"/>
            <a:ext cx="57966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Потом была летная служба на Дальнем Востоке.</a:t>
            </a:r>
            <a:b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По стечению обстоятельств о войне старший лейтенант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Хитрин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узнал на Урале, когда летчики его полка следовали железнодорожным составом к новому месту назначения. 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Планы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пришлось менять на ходу: Василий уезжал на фронт, а семья отправлялась к его родителям в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Котельничский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район. Сыновья-погодки Вадим и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Валерик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вместе с женой Марией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Фокеевной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прожили в доме деда в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Хитрятах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</a:rPr>
              <a:t> почти год, а потом уехали на Алтай. Видимо, Мария была из тех мест.</a:t>
            </a:r>
            <a:endParaRPr lang="ru-RU" sz="2400" b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  <p:pic>
        <p:nvPicPr>
          <p:cNvPr id="4" name="Рисунок 3" descr="http://pobeda.poklonnayagora.ru/img/heroes/34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7524" y="224644"/>
            <a:ext cx="2484276" cy="34203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874421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28746" y="512676"/>
            <a:ext cx="6063734" cy="5184576"/>
          </a:xfrm>
        </p:spPr>
        <p:txBody>
          <a:bodyPr>
            <a:normAutofit/>
          </a:bodyPr>
          <a:lstStyle/>
          <a:p>
            <a:pPr indent="304800" algn="just">
              <a:spcAft>
                <a:spcPts val="0"/>
              </a:spcAft>
            </a:pPr>
            <a:endParaRPr lang="ru-RU" sz="2800" b="1" i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indent="304800" algn="ctr">
              <a:spcAft>
                <a:spcPts val="0"/>
              </a:spcAft>
            </a:pP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 </a:t>
            </a:r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7 Октября 1941 года за одну неделю полку пришлось оставить 4 аэродрома. Нередко перебазирование проходило под обстрелом фашистских орудий. Так, например, 10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октября </a:t>
            </a:r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приказ о перебазировании был получен в то время, когда враг уже находился в нескольких километрах от аэродрома.</a:t>
            </a:r>
          </a:p>
          <a:p>
            <a:endParaRPr lang="ru-RU" sz="2400" dirty="0">
              <a:solidFill>
                <a:srgbClr val="57201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68660"/>
            <a:ext cx="2649235" cy="3979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04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31540" y="3609020"/>
            <a:ext cx="8712460" cy="1980220"/>
          </a:xfrm>
        </p:spPr>
        <p:txBody>
          <a:bodyPr>
            <a:noAutofit/>
          </a:bodyPr>
          <a:lstStyle/>
          <a:p>
            <a:pPr algn="ctr"/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На 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фронте с 12 июля </a:t>
            </a:r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1941г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. </a:t>
            </a:r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Командир 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звена 29-го истребительного авиаполка 31-ой смешанной авиадивизии (Западный фронт). </a:t>
            </a:r>
            <a:endParaRPr lang="ru-RU" sz="28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  <a:p>
            <a:pPr algn="ctr"/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За 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первые четыре месяца войны совершил </a:t>
            </a:r>
            <a:r>
              <a:rPr lang="ru-RU" sz="2800" b="1" spc="-150" dirty="0">
                <a:solidFill>
                  <a:srgbClr val="FF0000"/>
                </a:solidFill>
                <a:latin typeface="Monotype Corsiva" pitchFamily="66" charset="0"/>
              </a:rPr>
              <a:t>173 боевых вылета. </a:t>
            </a:r>
            <a:endParaRPr lang="ru-RU" sz="2800" b="1" spc="-15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sz="2800" b="1" spc="-150" dirty="0" smtClean="0">
                <a:solidFill>
                  <a:srgbClr val="57201F"/>
                </a:solidFill>
                <a:latin typeface="Monotype Corsiva" pitchFamily="66" charset="0"/>
              </a:rPr>
              <a:t>В </a:t>
            </a:r>
            <a:r>
              <a:rPr lang="ru-RU" sz="2800" b="1" spc="-150" dirty="0">
                <a:solidFill>
                  <a:srgbClr val="57201F"/>
                </a:solidFill>
                <a:latin typeface="Monotype Corsiva" pitchFamily="66" charset="0"/>
              </a:rPr>
              <a:t>десяти 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боях </a:t>
            </a:r>
            <a:r>
              <a:rPr lang="ru-RU" sz="28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лично </a:t>
            </a:r>
            <a:r>
              <a:rPr lang="ru-RU" sz="2800" b="1" spc="-150" dirty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и в паре сбил 7 самолетов противника. </a:t>
            </a:r>
            <a:endParaRPr lang="ru-RU" sz="2800" b="1" spc="-150" dirty="0" smtClean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9938" name="Picture 2" descr="Картинки по запросу фото самолетов великой отечественной войн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52636"/>
            <a:ext cx="5148572" cy="33581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78937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03548" y="944724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Погиб 18 окт.   1941 г. в р-не д. Дмитриево (Тверской обл.). </a:t>
            </a:r>
          </a:p>
          <a:p>
            <a:pPr algn="ctr"/>
            <a:r>
              <a:rPr lang="ru-RU" sz="32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Похоронен в братской могиле в пос. </a:t>
            </a:r>
            <a:r>
              <a:rPr lang="ru-RU" sz="3200" b="1" spc="-150" dirty="0" err="1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Отраковичи</a:t>
            </a:r>
            <a:r>
              <a:rPr lang="ru-RU" sz="32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(Тверской обл.).  </a:t>
            </a:r>
          </a:p>
          <a:p>
            <a:pPr algn="ctr"/>
            <a:r>
              <a:rPr lang="ru-RU" sz="32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Звание Героя Сов. Союза присвоено 22 </a:t>
            </a:r>
            <a:r>
              <a:rPr lang="ru-RU" sz="3200" b="1" spc="-150" dirty="0" err="1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окт.ября</a:t>
            </a:r>
            <a:r>
              <a:rPr lang="ru-RU" sz="3200" b="1" spc="-150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 1941 г. Награжден  орденом Ленина.</a:t>
            </a:r>
            <a:endParaRPr lang="ru-RU" sz="3200" b="1" spc="-150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6" name="Объект 5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2040" y="512676"/>
            <a:ext cx="3825798" cy="6048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i="1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32" y="3356992"/>
            <a:ext cx="7416824" cy="3110024"/>
          </a:xfrm>
        </p:spPr>
        <p:txBody>
          <a:bodyPr>
            <a:normAutofit/>
          </a:bodyPr>
          <a:lstStyle/>
          <a:p>
            <a:pPr indent="304800" algn="ctr">
              <a:spcAft>
                <a:spcPts val="0"/>
              </a:spcAft>
            </a:pPr>
            <a:r>
              <a:rPr lang="ru-RU" sz="22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18 Октября 1941 года, в составе пары на самолётах И-153, Старший лейтенант В. А. </a:t>
            </a:r>
            <a:r>
              <a:rPr lang="ru-RU" sz="2200" b="1" i="1" dirty="0" err="1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Хитрин</a:t>
            </a:r>
            <a:r>
              <a:rPr lang="ru-RU" sz="22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 вылетел на разведку войск противника южнее города Калинин. Зенитным снарядом было повреждено правое крыло его самолёта. Лётчик осторожно, на малой высоте, продолжал полёт к аэродрому. Лётчик А. Д. </a:t>
            </a:r>
            <a:r>
              <a:rPr lang="ru-RU" sz="2200" b="1" i="1" dirty="0" err="1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Гребенёв</a:t>
            </a:r>
            <a:r>
              <a:rPr lang="ru-RU" sz="22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 прикрывал своего ведущего. В районе деревни Селище  (примерно 50 км от аэродрома)  крыло истребителя вдруг отвалилось и машина врезалась в тригонометрическую вышку, лётчик погиб.</a:t>
            </a:r>
          </a:p>
          <a:p>
            <a:endParaRPr lang="ru-RU" dirty="0"/>
          </a:p>
        </p:txBody>
      </p:sp>
      <p:pic>
        <p:nvPicPr>
          <p:cNvPr id="1026" name="Picture 2" descr="http://i.minval.az/178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7724" y="188640"/>
            <a:ext cx="5544616" cy="321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0569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548680"/>
            <a:ext cx="5050904" cy="5577483"/>
          </a:xfrm>
        </p:spPr>
        <p:txBody>
          <a:bodyPr/>
          <a:lstStyle/>
          <a:p>
            <a:pPr indent="304800" algn="just">
              <a:spcAft>
                <a:spcPts val="0"/>
              </a:spcAft>
            </a:pPr>
            <a:endParaRPr lang="ru-RU" sz="2000" b="1" i="1" u="sng" dirty="0">
              <a:solidFill>
                <a:srgbClr val="FF0000"/>
              </a:solidFill>
              <a:ea typeface="Times New Roman"/>
            </a:endParaRPr>
          </a:p>
          <a:p>
            <a:pPr indent="304800" algn="ctr">
              <a:spcAft>
                <a:spcPts val="0"/>
              </a:spcAft>
            </a:pPr>
            <a:r>
              <a:rPr lang="ru-RU" sz="2400" b="1" i="1" u="sng" dirty="0" smtClean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22 </a:t>
            </a:r>
            <a:r>
              <a:rPr lang="ru-RU" sz="2400" b="1" i="1" u="sng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Октября 1941 года</a:t>
            </a:r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, через 4 дня после трагической гибели, за мужество и воинскую доблесть, проявленные в боях с врагами, Указом Президиума ВС СССР Старшему лейтенанту В. А. </a:t>
            </a:r>
            <a:r>
              <a:rPr lang="ru-RU" sz="2400" b="1" i="1" dirty="0" err="1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Хитрину</a:t>
            </a:r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 посмертно присвоено звание Герой Советского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Союза.</a:t>
            </a:r>
          </a:p>
          <a:p>
            <a:pPr indent="304800" algn="ctr">
              <a:spcAft>
                <a:spcPts val="0"/>
              </a:spcAft>
            </a:pP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Награждён </a:t>
            </a:r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  <a:ea typeface="Times New Roman"/>
              </a:rPr>
              <a:t>орденом Ленина.</a:t>
            </a:r>
          </a:p>
          <a:p>
            <a:endParaRPr lang="ru-RU" dirty="0"/>
          </a:p>
        </p:txBody>
      </p:sp>
      <p:pic>
        <p:nvPicPr>
          <p:cNvPr id="2050" name="Picture 2" descr="https://im0-tub-ru.yandex.net/i?id=e942658c9df1529ce5ad686d096ddb78&amp;n=33&amp;h=215&amp;w=29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5676" y="3933056"/>
            <a:ext cx="3298636" cy="241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260667"/>
            <a:ext cx="3214670" cy="490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72598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3753036"/>
            <a:ext cx="7654044" cy="4478175"/>
          </a:xfrm>
        </p:spPr>
        <p:txBody>
          <a:bodyPr>
            <a:normAutofit/>
          </a:bodyPr>
          <a:lstStyle/>
          <a:p>
            <a:pPr algn="ctr"/>
            <a:endParaRPr lang="ru-RU" sz="30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ru-RU" sz="30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Похоронен </a:t>
            </a:r>
            <a:r>
              <a:rPr lang="ru-RU" sz="3000" b="1" i="1" dirty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в братской могиле в посёлке </a:t>
            </a:r>
            <a:r>
              <a:rPr lang="ru-RU" sz="3000" b="1" i="1" dirty="0" err="1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Отраковичи</a:t>
            </a:r>
            <a:r>
              <a:rPr lang="ru-RU" sz="3000" b="1" i="1" dirty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 Конаковского района Тверской области. </a:t>
            </a:r>
            <a:endParaRPr lang="ru-RU" sz="3000" b="1" i="1" dirty="0" smtClean="0">
              <a:solidFill>
                <a:srgbClr val="57201F"/>
              </a:solidFill>
              <a:latin typeface="Monotype Corsiva" pitchFamily="66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ru-RU" sz="30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На </a:t>
            </a:r>
            <a:r>
              <a:rPr lang="ru-RU" sz="3000" b="1" i="1" dirty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здании сельсовета установлена мемориальная доска. </a:t>
            </a:r>
            <a:r>
              <a:rPr lang="ru-RU" sz="3000" b="1" i="1" dirty="0" smtClean="0">
                <a:solidFill>
                  <a:srgbClr val="57201F"/>
                </a:solidFill>
                <a:latin typeface="Monotype Corsiva" pitchFamily="66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ru-RU" sz="30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  <p:pic>
        <p:nvPicPr>
          <p:cNvPr id="3" name="Picture 2" descr="Картинки по запросу фото братских моги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96652"/>
            <a:ext cx="5541851" cy="3694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3039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9672" y="4869160"/>
            <a:ext cx="6876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</a:rPr>
              <a:t>Имя героя </a:t>
            </a:r>
            <a:r>
              <a:rPr lang="ru-RU" sz="3200" b="1" i="1" dirty="0" err="1" smtClean="0">
                <a:solidFill>
                  <a:srgbClr val="57201F"/>
                </a:solidFill>
                <a:latin typeface="Monotype Corsiva" pitchFamily="66" charset="0"/>
              </a:rPr>
              <a:t>Хитрина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</a:rPr>
              <a:t> носит </a:t>
            </a:r>
          </a:p>
          <a:p>
            <a:pPr algn="ctr"/>
            <a:r>
              <a:rPr lang="ru-RU" sz="3200" b="1" i="1" dirty="0" err="1" smtClean="0">
                <a:solidFill>
                  <a:srgbClr val="57201F"/>
                </a:solidFill>
                <a:latin typeface="Monotype Corsiva" pitchFamily="66" charset="0"/>
              </a:rPr>
              <a:t>Макарьевская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</a:rPr>
              <a:t>средняя </a:t>
            </a:r>
            <a:r>
              <a:rPr lang="ru-RU" sz="3200" b="1" i="1" dirty="0" smtClean="0">
                <a:solidFill>
                  <a:srgbClr val="57201F"/>
                </a:solidFill>
                <a:latin typeface="Monotype Corsiva" pitchFamily="66" charset="0"/>
              </a:rPr>
              <a:t>школа </a:t>
            </a:r>
            <a:endParaRPr lang="ru-RU" sz="32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  <p:pic>
        <p:nvPicPr>
          <p:cNvPr id="66562" name="Picture 2" descr="Картинки по запросу Макарьевская средняя школа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692" y="404664"/>
            <a:ext cx="5955547" cy="396044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1520" y="332656"/>
            <a:ext cx="5364596" cy="5652628"/>
          </a:xfrm>
        </p:spPr>
        <p:txBody>
          <a:bodyPr>
            <a:noAutofit/>
          </a:bodyPr>
          <a:lstStyle/>
          <a:p>
            <a:pPr algn="ctr"/>
            <a:endParaRPr lang="ru-RU" sz="2200" b="1" dirty="0" smtClean="0">
              <a:solidFill>
                <a:srgbClr val="000000"/>
              </a:solidFill>
              <a:latin typeface="Monotype Corsiva" pitchFamily="66" charset="0"/>
              <a:ea typeface="Gulim" panose="020B0600000101010101" pitchFamily="34" charset="-127"/>
            </a:endParaRPr>
          </a:p>
          <a:p>
            <a:pPr algn="ctr"/>
            <a:r>
              <a:rPr lang="ru-RU" sz="2200" b="1" dirty="0" smtClean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Имя </a:t>
            </a:r>
            <a:r>
              <a:rPr lang="ru-RU" sz="2200" b="1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Героя Советского Союза летчика </a:t>
            </a:r>
            <a:r>
              <a:rPr lang="ru-RU" sz="2200" b="1" u="sng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Василия </a:t>
            </a:r>
            <a:r>
              <a:rPr lang="ru-RU" sz="2200" b="1" u="sng" dirty="0" err="1" smtClean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Хитрина</a:t>
            </a:r>
            <a:r>
              <a:rPr lang="ru-RU" sz="2200" b="1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 </a:t>
            </a:r>
            <a:r>
              <a:rPr lang="ru-RU" sz="2200" b="1" dirty="0" smtClean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уже </a:t>
            </a:r>
            <a:r>
              <a:rPr lang="ru-RU" sz="2200" b="1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много лет носит главная улица в поселке Юбилейном - центральной усадьбе </a:t>
            </a:r>
            <a:r>
              <a:rPr lang="ru-RU" sz="2200" b="1" dirty="0" err="1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котельничского</a:t>
            </a:r>
            <a:r>
              <a:rPr lang="ru-RU" sz="2200" b="1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 колхоза "Путь Ленина". На этой же улице в здании Дворца культуры расположена сельская библиотека, у которой богатый книжный фонд и более тысячи постоянных читателей. Недавно в связи с 95-летием героя-земляка решением сельской думы библиотеке присвоено имя прославленного летчика. Здесь же открыт второй в области центр гражданско-патриотического воспитания молодежи - имени Василия Алексеевича </a:t>
            </a:r>
            <a:r>
              <a:rPr lang="ru-RU" sz="2200" b="1" dirty="0" err="1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Хитрина</a:t>
            </a:r>
            <a:r>
              <a:rPr lang="ru-RU" sz="2200" b="1" dirty="0">
                <a:solidFill>
                  <a:srgbClr val="57201F"/>
                </a:solidFill>
                <a:latin typeface="Monotype Corsiva" pitchFamily="66" charset="0"/>
                <a:ea typeface="Gulim" panose="020B0600000101010101" pitchFamily="34" charset="-127"/>
              </a:rPr>
              <a:t>. Первый действует при городской библиотеке в Слободском и носит имя знаменосца Победы Григория Булатова.</a:t>
            </a:r>
          </a:p>
          <a:p>
            <a:pPr algn="ctr"/>
            <a:endParaRPr lang="ru-RU" sz="2200" b="1" dirty="0">
              <a:latin typeface="Monotype Corsiva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6116" y="1657982"/>
            <a:ext cx="3375060" cy="3247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07681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96652"/>
            <a:ext cx="3008313" cy="1162050"/>
          </a:xfrm>
        </p:spPr>
        <p:txBody>
          <a:bodyPr/>
          <a:lstStyle/>
          <a:p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2000" dirty="0">
              <a:latin typeface="Times New Roman"/>
              <a:ea typeface="Times New Roman"/>
            </a:endParaRPr>
          </a:p>
          <a:p>
            <a:endParaRPr lang="ru-RU" dirty="0"/>
          </a:p>
        </p:txBody>
      </p:sp>
      <p:pic>
        <p:nvPicPr>
          <p:cNvPr id="5" name="Объект 4" descr="Картинки по запросу Хитрин Василий Алексеевич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47964" y="836712"/>
            <a:ext cx="4165578" cy="524848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575556" y="1052736"/>
            <a:ext cx="33843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i="1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i="1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Памятный </a:t>
            </a:r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знак в на Аллее Славы в г. Белогорск Амурской области в виде звезды 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9257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1580" y="1304764"/>
            <a:ext cx="77408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dirty="0" smtClean="0">
                <a:solidFill>
                  <a:srgbClr val="57201F"/>
                </a:solidFill>
                <a:latin typeface="Monotype Corsiva" pitchFamily="66" charset="0"/>
              </a:rPr>
              <a:t>Мероприятия в рамках акции «Равнение на героев»</a:t>
            </a:r>
            <a:endParaRPr lang="ru-RU" sz="72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19572" y="836711"/>
            <a:ext cx="3600400" cy="1440161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  <a:latin typeface="Monotype Corsiva" pitchFamily="66" charset="0"/>
              </a:rPr>
              <a:t>В память о подвигах Василия Алексеевича в нашем городе посажено дерево на Алее Памяти.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user\Desktop\хитрин\фото\20161115_1610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656691"/>
            <a:ext cx="4316476" cy="457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хитрин\фото\20161115_16120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428" t="19877" r="13956" b="12163"/>
          <a:stretch/>
        </p:blipFill>
        <p:spPr bwMode="auto">
          <a:xfrm rot="5400000">
            <a:off x="712273" y="3220275"/>
            <a:ext cx="3549708" cy="238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0084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хитрин\фото\20161115_1612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42" r="27706"/>
          <a:stretch/>
        </p:blipFill>
        <p:spPr bwMode="auto">
          <a:xfrm>
            <a:off x="96982" y="15222"/>
            <a:ext cx="4765963" cy="404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хитрин\фото\20161115_16124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82" r="32872"/>
          <a:stretch/>
        </p:blipFill>
        <p:spPr bwMode="auto">
          <a:xfrm>
            <a:off x="5259790" y="2275554"/>
            <a:ext cx="3884210" cy="433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568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хитрин\хитрин скан\хит8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566330" y="-838138"/>
            <a:ext cx="6237312" cy="8362876"/>
          </a:xfrm>
          <a:prstGeom prst="rect">
            <a:avLst/>
          </a:prstGeom>
          <a:noFill/>
          <a:scene3d>
            <a:camera prst="orthographicFront">
              <a:rot lat="0" lon="21299997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7564" y="594928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Абраров</a:t>
            </a:r>
            <a:r>
              <a:rPr lang="ru-RU" dirty="0" smtClean="0"/>
              <a:t> Егор 7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6937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хитрин\хитрин скан\хит10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497245" y="-905895"/>
            <a:ext cx="6293526" cy="86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373216"/>
            <a:ext cx="43786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Кузьменко</a:t>
            </a:r>
            <a:r>
              <a:rPr lang="ru-RU" dirty="0" smtClean="0"/>
              <a:t> </a:t>
            </a:r>
            <a:r>
              <a:rPr lang="ru-RU" dirty="0" smtClean="0"/>
              <a:t>Светлана, 7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63040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хитрин\хитрин скан\хит11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41245" y="-857069"/>
            <a:ext cx="6300700" cy="8536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6021288"/>
            <a:ext cx="4068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Курилов К., 6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985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хитрин\хитрин скан\хит13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39650" y="-927485"/>
            <a:ext cx="6336703" cy="849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6057292"/>
            <a:ext cx="3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Шель</a:t>
            </a:r>
            <a:r>
              <a:rPr lang="ru-RU" dirty="0" smtClean="0"/>
              <a:t> </a:t>
            </a:r>
            <a:r>
              <a:rPr lang="ru-RU" dirty="0"/>
              <a:t>А</a:t>
            </a:r>
            <a:r>
              <a:rPr lang="ru-RU" dirty="0" smtClean="0"/>
              <a:t>рина,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67526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хитрин\хитрин скан\хит13 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58853" y="-772280"/>
            <a:ext cx="6278322" cy="8460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5556" y="6057292"/>
            <a:ext cx="39964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Рукавишников Сергей, 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5077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хитрин\хитрин скан\хит14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62664" y="-760458"/>
            <a:ext cx="6290682" cy="842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548" y="612930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Губанов Данил,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8594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хитрин\хитрин скан\хит16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279303" y="-839143"/>
            <a:ext cx="6441378" cy="842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1540" y="6165304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Семерикова</a:t>
            </a:r>
            <a:r>
              <a:rPr lang="ru-RU" smtClean="0"/>
              <a:t> П.,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2568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хитрин\хитрин скан\хитрин 1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93658" y="-837475"/>
            <a:ext cx="6300700" cy="849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3548" y="6057292"/>
            <a:ext cx="3586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Крюкова Анастасия, 6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0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Desktop\хитрин\хитрин скан\хитрин 2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13694" y="-937529"/>
            <a:ext cx="6264695" cy="8589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9532" y="5913276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Тычкина</a:t>
            </a:r>
            <a:r>
              <a:rPr lang="ru-RU" dirty="0" smtClean="0"/>
              <a:t> Анастасия,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80456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Desktop\хитрин\хитрин скан\хитрин 3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11661" y="-927483"/>
            <a:ext cx="6228690" cy="8604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3548" y="6057292"/>
            <a:ext cx="3060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Митюков А.,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26306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user\Desktop\хитрин\хитрин скан\хитрин 4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53501" y="-569622"/>
            <a:ext cx="5882779" cy="809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83568" y="5769260"/>
            <a:ext cx="457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Воронищев</a:t>
            </a:r>
            <a:r>
              <a:rPr lang="ru-RU" dirty="0" smtClean="0"/>
              <a:t>  К.,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1431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6200000">
            <a:off x="1630569" y="-700566"/>
            <a:ext cx="5962715" cy="820107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1600" y="5769260"/>
            <a:ext cx="3780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Малахов  Е., 7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8090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user\Desktop\хитрин\хитрин скан\хитрин 6 0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464"/>
            <a:ext cx="4922780" cy="684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user\Desktop\хитрин\хитрин скан\хитр 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8509" b="86542"/>
          <a:stretch/>
        </p:blipFill>
        <p:spPr bwMode="auto">
          <a:xfrm>
            <a:off x="4896036" y="0"/>
            <a:ext cx="4609455" cy="969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user\Desktop\хитрин\хитрин скан\хит20 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95543" y="1775334"/>
            <a:ext cx="5888184" cy="427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040052" y="5697252"/>
            <a:ext cx="4103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Сочинение </a:t>
            </a:r>
            <a:r>
              <a:rPr lang="ru-RU" dirty="0" err="1" smtClean="0"/>
              <a:t>Чеснокова</a:t>
            </a:r>
            <a:r>
              <a:rPr lang="ru-RU" dirty="0" smtClean="0"/>
              <a:t> Сергея 7 «Б», рисунок Лоскутовой Арины 7 «А»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6483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хитрин\хитрин скан\54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865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хитрин\хитрин скан\57 0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003" y="0"/>
            <a:ext cx="45441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95536" y="6129300"/>
            <a:ext cx="342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Ябурова</a:t>
            </a:r>
            <a:r>
              <a:rPr lang="ru-RU" dirty="0" smtClean="0"/>
              <a:t> В., 6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064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хитрин\хитрин скан\98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448741" y="-756553"/>
            <a:ext cx="6188107" cy="8510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7544" y="6093296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Кузнецов Д., 6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76576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хитрин\хитрин скан\99 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505874" y="-993706"/>
            <a:ext cx="6300700" cy="8665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1540" y="598528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Фотин</a:t>
            </a:r>
            <a:r>
              <a:rPr lang="ru-RU" dirty="0" smtClean="0"/>
              <a:t> Д., 7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387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user\Desktop\хитрин\хитрин скан\88 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 flipH="1" flipV="1">
            <a:off x="1335649" y="-892450"/>
            <a:ext cx="6336703" cy="8714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9572" y="5841268"/>
            <a:ext cx="3276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Курилов К., 6 «Б»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86260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31640" y="1268760"/>
            <a:ext cx="66607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ЛЁТЧИК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МУЖЕСТВЕННЫЙ, ХРАБРЫЙ.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ЛЕТАЛ, ВОЕВАЛ, СПАСАЛ.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КОМАНДИР ХИТРИН ВАСИЛИЙ АЛЕКСЕЕВИЧ-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ГЕРОЙ!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11660" y="2960948"/>
            <a:ext cx="61206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***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ХИТРИН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БОЕВОЙ, СМЕЛЫЙ, 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РОДИЛСЯ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,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ПРИЗВАЛСЯ,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ПОГИБ, 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ПОХОРОНЕН В БРАТСКОЙ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МОГИЛЕ -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КОМАНДИР!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476673"/>
            <a:ext cx="5184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rgbClr val="57201F"/>
                </a:solidFill>
                <a:latin typeface="Monotype Corsiva" pitchFamily="66" charset="0"/>
              </a:rPr>
              <a:t>С</a:t>
            </a:r>
            <a:r>
              <a:rPr lang="ru-RU" sz="4800" dirty="0" err="1" smtClean="0">
                <a:solidFill>
                  <a:srgbClr val="57201F"/>
                </a:solidFill>
                <a:latin typeface="Monotype Corsiva" pitchFamily="66" charset="0"/>
              </a:rPr>
              <a:t>инквейны</a:t>
            </a:r>
            <a:endParaRPr lang="ru-RU" sz="4800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0258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1376772"/>
            <a:ext cx="6300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51620" y="1124744"/>
            <a:ext cx="68047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ИСТРЕБИТЕЛЬ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СТАРШИЙ, ОТВАЖНЫЙ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ТРУДИЛСЯ, ОКОНЧИЛ,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ЗАЩИЩАЛ.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ЗВАНИЕ ГЕРОЯ СОВЕТСКОГО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СОЮЗА.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ФРОНТ.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***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ХИТРИН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СМЕЛЫЙ, МУЖЕСТВЕННЫЙ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ЛЕТАЛ, СПАСАЛ,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КОМАНДОВАЛ.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ИМЯ ГЕРОЯ НОСИТ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ШКОЛА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ОТВАГА!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452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51620" y="764704"/>
            <a:ext cx="705678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ХИТРИН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ВОЕННЫЙ, НАГРАЖДЁННЫЙ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РАБОТАЛ , УЧИЛСЯ, ВЫЛЕТАЛ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ОЧЕНЬ МУЖЕСТВЕННЫЙ БЫЛ </a:t>
            </a:r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МУЖЧИНА.</a:t>
            </a:r>
            <a:endParaRPr lang="ru-RU" sz="2000" b="1" i="1" dirty="0" smtClean="0">
              <a:solidFill>
                <a:srgbClr val="57201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ЛЁТЧИК</a:t>
            </a:r>
          </a:p>
          <a:p>
            <a:pPr algn="ctr"/>
            <a:r>
              <a:rPr lang="ru-RU" sz="2000" dirty="0" smtClean="0">
                <a:solidFill>
                  <a:srgbClr val="57201F"/>
                </a:solidFill>
                <a:latin typeface="Monotype Corsiva" pitchFamily="66" charset="0"/>
              </a:rPr>
              <a:t>***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АВТОПОЛКОВНИК</a:t>
            </a:r>
            <a:endParaRPr lang="ru-RU" sz="2000" b="1" i="1" dirty="0" smtClean="0">
              <a:solidFill>
                <a:srgbClr val="57201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РАБОТАЮЩИЙ, АРМЕЕЦ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РОДИЛСЯ, СБИЛ, ПОГИБ 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РОДИЛСЯ В ДЕРЕВНЕ ХИТРЯТА.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СМЕЛОСТЬ</a:t>
            </a:r>
          </a:p>
          <a:p>
            <a:pPr algn="ctr"/>
            <a:r>
              <a:rPr lang="ru-RU" sz="2000" dirty="0" smtClean="0">
                <a:solidFill>
                  <a:srgbClr val="57201F"/>
                </a:solidFill>
                <a:latin typeface="Monotype Corsiva" pitchFamily="66" charset="0"/>
              </a:rPr>
              <a:t>***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ВАСИЛИЙ</a:t>
            </a:r>
            <a:endParaRPr lang="ru-RU" sz="2000" b="1" i="1" dirty="0" smtClean="0">
              <a:solidFill>
                <a:srgbClr val="57201F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СТАРШИЙ, МОЛОДОЙ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ВОЕВАЛ, ЗАЩИЩАЛ, ПРИЗВАЛСЯ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БЫЛ НАГРАЖДЁН ОРДЕНОМ ЛЕНИНА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ВЕЛИКИЙ</a:t>
            </a:r>
          </a:p>
          <a:p>
            <a:r>
              <a:rPr lang="ru-RU" sz="20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                                                                              ШАФОРОСТОВА  И. 5 «А»</a:t>
            </a:r>
            <a:endParaRPr lang="ru-RU" sz="2000" b="1" i="1" dirty="0">
              <a:solidFill>
                <a:srgbClr val="57201F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7815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7604" y="764704"/>
            <a:ext cx="70567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ГЕРОЙ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БОЕВОЙ, ГЕРОИЧЕСКИЙ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ОКОНЧИЛ,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НАГРАЖДЁН, ПОХОРОНЕН, 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ПОХОРОНЕН В ПОСЁЛКИ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ОСТРОКОВИЧ.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ВОЕННЫЙ</a:t>
            </a:r>
          </a:p>
          <a:p>
            <a:pPr algn="ctr"/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****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ЛЕЙТЕНАНТ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РАБОТАЮЩИЙ, СТРОЮЩИЙСЯ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ЗАНИМАЛСЯ, УЗНАВАЛ, СРАЖАЛСЯ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ГЛАВНЫЙ КОМАНДИР ЗВЕНА ИСТРЕБИТЕЛЕЙ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МУЖЧИНА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9603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7604" y="1052736"/>
            <a:ext cx="7344816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ГЕРОЙ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ВОЕННЫЙ, БЕССТРАШНЫЙ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РАБОТАЛ, КОМАНДОВАЛ, УЧИЛСЯ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В БЕРЕЗНИКАХ ПОСАЖЕНО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ДЕРЕВО.</a:t>
            </a:r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ЛЁТЧИК</a:t>
            </a:r>
          </a:p>
          <a:p>
            <a:pPr algn="ctr"/>
            <a:endParaRPr lang="ru-RU" sz="2400" b="1" i="1" dirty="0" smtClean="0">
              <a:solidFill>
                <a:srgbClr val="57201F"/>
              </a:solidFill>
              <a:latin typeface="Monotype Corsiva" pitchFamily="66" charset="0"/>
            </a:endParaRP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                                                  </a:t>
            </a:r>
            <a:r>
              <a:rPr lang="ru-RU" sz="2800" b="1" i="1" dirty="0" smtClean="0">
                <a:solidFill>
                  <a:srgbClr val="57201F"/>
                </a:solidFill>
                <a:latin typeface="Monotype Corsiva" pitchFamily="66" charset="0"/>
              </a:rPr>
              <a:t>Васильева В., 5 «А»</a:t>
            </a:r>
            <a:endParaRPr lang="ru-RU" sz="28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5217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764704"/>
            <a:ext cx="788487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Сочинение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Сейчас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я хочу рассказать о великом человеке. Этого человека зовут Василий Алексеевич </a:t>
            </a:r>
            <a:r>
              <a:rPr lang="ru-RU" sz="2400" b="1" i="1" dirty="0" err="1" smtClean="0">
                <a:solidFill>
                  <a:srgbClr val="57201F"/>
                </a:solidFill>
                <a:latin typeface="Monotype Corsiva" pitchFamily="66" charset="0"/>
              </a:rPr>
              <a:t>Хитрин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. Для нашей страны он герой. Он лётчик, который много всего сделал во время войны для нашей страны.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Смогла бы я сделать подвиг для нашей страны?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Я думаю, что ради близких, ради любых других людей, каждый из нас смог бы совершить подвиг.</a:t>
            </a:r>
          </a:p>
          <a:p>
            <a:pPr algn="ctr"/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Мне кажется, люди, которые пытались защитить и защищали нашу страну, всегда будут для нас примером. Нужно уважать таких людей, ведь они не побоялись и пожертвовали собой ради нас.</a:t>
            </a:r>
          </a:p>
          <a:p>
            <a:pPr algn="ctr"/>
            <a:r>
              <a:rPr lang="ru-RU" sz="2400" b="1" i="1" dirty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                                                             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Вахрушева </a:t>
            </a:r>
            <a:r>
              <a:rPr lang="ru-RU" sz="2400" b="1" i="1" dirty="0" smtClean="0">
                <a:solidFill>
                  <a:srgbClr val="57201F"/>
                </a:solidFill>
                <a:latin typeface="Monotype Corsiva" pitchFamily="66" charset="0"/>
              </a:rPr>
              <a:t>Светлана, 7 «Б»</a:t>
            </a:r>
            <a:endParaRPr lang="ru-RU" sz="2400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9011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3568" y="884896"/>
            <a:ext cx="8136903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Times New Roman" pitchFamily="18" charset="0"/>
                <a:cs typeface="Times New Roman" pitchFamily="18" charset="0"/>
              </a:rPr>
              <a:t>Смогла бы я совершить подобный подвиг?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Times New Roman" pitchFamily="18" charset="0"/>
                <a:cs typeface="Times New Roman" pitchFamily="18" charset="0"/>
              </a:rPr>
              <a:t>На этот вопрос у меня нет точного ответа. Я не знаю, как бы я повела себя на месте этого героя. Я бы могла ответить «Да»  не раздумывая, но это могло быть как правда, так и неправда. Я не могу представить тот ужас, который пережили люди в те злополучные годы. Для того, чтобы совершить подобный подвиг, необходимо не только мужество, смелость и храбрость, но и быть готовым  к тому, что в любой момент ты можешь не вернуться назад, что ты можешь умереть прямо там, на поле боя. Но каждый человек был готов к этому, каждый был готов умереть, защищая Родину, каждый был готов вложить частичку себя, чтобы выйти из этой кровопролитной войны победителем.</a:t>
            </a:r>
          </a:p>
          <a:p>
            <a:pPr algn="ctr"/>
            <a:r>
              <a:rPr lang="ru-RU" sz="2000" b="1" i="1" dirty="0" smtClean="0">
                <a:solidFill>
                  <a:srgbClr val="57201F"/>
                </a:solidFill>
                <a:latin typeface="Times New Roman" pitchFamily="18" charset="0"/>
                <a:cs typeface="Times New Roman" pitchFamily="18" charset="0"/>
              </a:rPr>
              <a:t>И общими усилиями это получилось, многие погибли, многие не вернулись к своим семьям, но их подвиг не забудет никто. Много лет прошло, многое изменилось, но одно осталось неизменным – и это любовь к Родине, готовность отдать жизнь, защищая её.</a:t>
            </a:r>
          </a:p>
          <a:p>
            <a:pPr algn="ctr"/>
            <a:r>
              <a:rPr lang="ru-RU" b="1" i="1" dirty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b="1" i="1" dirty="0" smtClean="0">
                <a:solidFill>
                  <a:srgbClr val="57201F"/>
                </a:solidFill>
                <a:latin typeface="Monotype Corsiva" pitchFamily="66" charset="0"/>
              </a:rPr>
              <a:t>                                                                                                     </a:t>
            </a:r>
            <a:r>
              <a:rPr lang="ru-RU" b="1" i="1" dirty="0" err="1" smtClean="0">
                <a:solidFill>
                  <a:srgbClr val="57201F"/>
                </a:solidFill>
                <a:latin typeface="Monotype Corsiva" pitchFamily="66" charset="0"/>
              </a:rPr>
              <a:t>Ямова</a:t>
            </a:r>
            <a:r>
              <a:rPr lang="ru-RU" b="1" i="1" dirty="0" smtClean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b="1" i="1" dirty="0" err="1" smtClean="0">
                <a:solidFill>
                  <a:srgbClr val="57201F"/>
                </a:solidFill>
                <a:latin typeface="Monotype Corsiva" pitchFamily="66" charset="0"/>
              </a:rPr>
              <a:t>Э</a:t>
            </a:r>
            <a:r>
              <a:rPr lang="ru-RU" b="1" i="1" dirty="0" err="1" smtClean="0">
                <a:solidFill>
                  <a:srgbClr val="57201F"/>
                </a:solidFill>
                <a:latin typeface="Monotype Corsiva" pitchFamily="66" charset="0"/>
              </a:rPr>
              <a:t>лина</a:t>
            </a:r>
            <a:r>
              <a:rPr lang="ru-RU" b="1" i="1" dirty="0" smtClean="0">
                <a:solidFill>
                  <a:srgbClr val="57201F"/>
                </a:solidFill>
                <a:latin typeface="Monotype Corsiva" pitchFamily="66" charset="0"/>
              </a:rPr>
              <a:t>, </a:t>
            </a:r>
            <a:r>
              <a:rPr lang="ru-RU" b="1" i="1" dirty="0" smtClean="0">
                <a:solidFill>
                  <a:srgbClr val="57201F"/>
                </a:solidFill>
                <a:latin typeface="Monotype Corsiva" pitchFamily="66" charset="0"/>
              </a:rPr>
              <a:t> </a:t>
            </a:r>
            <a:r>
              <a:rPr lang="ru-RU" b="1" i="1" dirty="0" smtClean="0">
                <a:solidFill>
                  <a:srgbClr val="57201F"/>
                </a:solidFill>
                <a:latin typeface="Monotype Corsiva" pitchFamily="66" charset="0"/>
              </a:rPr>
              <a:t>9 «Б»</a:t>
            </a:r>
            <a:endParaRPr lang="ru-RU" b="1" i="1" dirty="0">
              <a:solidFill>
                <a:srgbClr val="57201F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250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7564" y="728700"/>
            <a:ext cx="813690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А знаете ли вы, кто такой Василий </a:t>
            </a:r>
            <a:r>
              <a:rPr lang="ru-RU" sz="2200" b="1" i="1" dirty="0" err="1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Хитрин</a:t>
            </a:r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? Это герой нашей страны и нашего города. Он был лётчиком во время Великой Отечественной войны. Это был великий человек!. Интересно ли вам узнать о его подвигах? Сейчас я это и расскажу. </a:t>
            </a:r>
          </a:p>
          <a:p>
            <a:pPr indent="457200" algn="ctr"/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Он совершил 243 боевых вылета на разведку, провёл 44 воздушных боя, сбил 7 самолётов противника. И знаете что? Этот замечательный человек погиб 18.10.1941 года. </a:t>
            </a:r>
          </a:p>
          <a:p>
            <a:pPr indent="457200" algn="ctr"/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Нужно помнить этих людей, ведь они так много сделали для нашей страны. Смогли бы Вы так? Они, защищая нашу страну, пожертвовали собой. Ради нашей страны, я надеюсь, готовы пожертвовать собой многие. </a:t>
            </a:r>
          </a:p>
          <a:p>
            <a:pPr indent="457200" algn="ctr"/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Надо сказать им огромное спасибо, но согласитесь, не каждый  из нас так сможет! Я думаю, этот  человек подал нам хороший пример! Цените таких людей! Их осталось мало! Возможно и вы  когда-нибудь станете такими же . Стремитесь  к своей мечте и не отступайте назад!</a:t>
            </a:r>
          </a:p>
          <a:p>
            <a:pPr algn="ctr"/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                              </a:t>
            </a:r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                                                             Уварова </a:t>
            </a:r>
            <a:r>
              <a:rPr lang="ru-RU" sz="2200" b="1" i="1" dirty="0" smtClean="0">
                <a:solidFill>
                  <a:srgbClr val="57201F"/>
                </a:solidFill>
                <a:latin typeface="Monotype Corsiva" pitchFamily="66" charset="0"/>
                <a:cs typeface="Times New Roman" pitchFamily="18" charset="0"/>
              </a:rPr>
              <a:t>Мария 7 «Б»</a:t>
            </a:r>
            <a:endParaRPr lang="ru-RU" sz="2200" b="1" i="1" dirty="0">
              <a:solidFill>
                <a:srgbClr val="57201F"/>
              </a:solidFill>
              <a:latin typeface="Monotype Corsiva" pitchFamily="66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8971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Ещё будет два слайда.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pobeda.poklonnayagora.ru/img/heroes/347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2484276" cy="34203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836712"/>
          <a:ext cx="7308812" cy="580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4406"/>
                <a:gridCol w="3654406"/>
              </a:tblGrid>
              <a:tr h="5802848"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МАОУ СОШ № 28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РУКОВОДИТЕЛИ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РУСИНОВА НАДЕЖДА МИХАЙЛОВНА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МОЧАЛОВА ТАТЬЯНА ВЛАДИМИРОВНА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КОБЗЕВА ТАТЬЯНА ГЕОРГИЕВНА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ЧАПЛЫГИНА ТАТЬЯНА ЛАЗАРЕВНА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БАРАНОВА ИРИНА ВЛАДИМИРОВНА</a:t>
                      </a:r>
                    </a:p>
                    <a:p>
                      <a:endParaRPr lang="ru-RU" dirty="0">
                        <a:solidFill>
                          <a:srgbClr val="57201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ПОИСКОВАЯ ГРУППА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Виноградов Д, 7 А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Тычкина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А., 7 а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Еделева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К.,7 а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Шель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А., 7 А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Рукавишников С., 7 А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Вохмин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С , 7 А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Ямова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Э , 9 Б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Малахов Е., 7 Б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Уварова М., 7 Б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Вахрушева С., 7 Б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Фотин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Д.,</a:t>
                      </a:r>
                    </a:p>
                    <a:p>
                      <a:pPr algn="ctr"/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Мальцев А., 9 А</a:t>
                      </a:r>
                      <a:b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</a:br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Гайфиева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С., 6 А,</a:t>
                      </a:r>
                    </a:p>
                    <a:p>
                      <a:pPr algn="ctr"/>
                      <a:r>
                        <a:rPr lang="ru-RU" sz="2000" i="1" dirty="0" err="1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Шафоростова</a:t>
                      </a: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И.. 5 А</a:t>
                      </a:r>
                      <a:b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</a:br>
                      <a:r>
                        <a:rPr lang="ru-RU" sz="2000" i="1" dirty="0" smtClean="0">
                          <a:solidFill>
                            <a:srgbClr val="57201F"/>
                          </a:solidFill>
                          <a:latin typeface="Monotype Corsiva" pitchFamily="66" charset="0"/>
                        </a:rPr>
                        <a:t> Васильева В., 5 а </a:t>
                      </a:r>
                    </a:p>
                    <a:p>
                      <a:endParaRPr lang="ru-RU" dirty="0">
                        <a:latin typeface="Monotype Corsiva" pitchFamily="66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1608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1345</Words>
  <Application>Microsoft Office PowerPoint</Application>
  <PresentationFormat>Экран (4:3)</PresentationFormat>
  <Paragraphs>169</Paragraphs>
  <Slides>46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Слайд 1</vt:lpstr>
      <vt:lpstr>Хитрин Василий Алексеевич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  </vt:lpstr>
      <vt:lpstr>Слайд 12</vt:lpstr>
      <vt:lpstr>Слайд 13</vt:lpstr>
      <vt:lpstr>Слайд 14</vt:lpstr>
      <vt:lpstr>Слайд 15</vt:lpstr>
      <vt:lpstr> 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Solaris</dc:creator>
  <cp:lastModifiedBy>user</cp:lastModifiedBy>
  <cp:revision>102</cp:revision>
  <dcterms:created xsi:type="dcterms:W3CDTF">2015-04-30T16:13:06Z</dcterms:created>
  <dcterms:modified xsi:type="dcterms:W3CDTF">2016-11-20T12:45:35Z</dcterms:modified>
</cp:coreProperties>
</file>