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57" r:id="rId5"/>
    <p:sldId id="258" r:id="rId6"/>
    <p:sldId id="265" r:id="rId7"/>
    <p:sldId id="267" r:id="rId8"/>
    <p:sldId id="266" r:id="rId9"/>
    <p:sldId id="268" r:id="rId10"/>
    <p:sldId id="283" r:id="rId11"/>
    <p:sldId id="269" r:id="rId12"/>
    <p:sldId id="272" r:id="rId13"/>
    <p:sldId id="284" r:id="rId14"/>
    <p:sldId id="273" r:id="rId15"/>
    <p:sldId id="270" r:id="rId16"/>
    <p:sldId id="271" r:id="rId17"/>
    <p:sldId id="274" r:id="rId18"/>
    <p:sldId id="275" r:id="rId19"/>
    <p:sldId id="276" r:id="rId20"/>
    <p:sldId id="277" r:id="rId21"/>
    <p:sldId id="288" r:id="rId22"/>
    <p:sldId id="285" r:id="rId23"/>
    <p:sldId id="278" r:id="rId24"/>
    <p:sldId id="286" r:id="rId25"/>
    <p:sldId id="279" r:id="rId26"/>
    <p:sldId id="287" r:id="rId27"/>
    <p:sldId id="280" r:id="rId28"/>
    <p:sldId id="282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slide" Target="../slides/slide14.xml"/><Relationship Id="rId1" Type="http://schemas.openxmlformats.org/officeDocument/2006/relationships/slide" Target="../slides/slide11.xml"/><Relationship Id="rId4" Type="http://schemas.openxmlformats.org/officeDocument/2006/relationships/slide" Target="../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B304A2-4305-46E5-9ACC-499831C28CE6}" type="doc">
      <dgm:prSet loTypeId="urn:microsoft.com/office/officeart/2005/8/layout/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01A0CCE8-3304-49B1-BCF1-F9899E4A45AA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" action="ppaction://hlinkshowjump?jump=nextslide"/>
            </a:rPr>
            <a:t>СЛУЖБА БЕЗОПАСНОСТИ</a:t>
          </a:r>
          <a:endParaRPr lang="ru-RU" dirty="0"/>
        </a:p>
      </dgm:t>
    </dgm:pt>
    <dgm:pt modelId="{70FB30D3-67FA-4DF2-8C88-20B38E2E2851}" type="parTrans" cxnId="{A45651D7-3CBD-4EAE-A9A2-C1703C4BA9D9}">
      <dgm:prSet/>
      <dgm:spPr/>
      <dgm:t>
        <a:bodyPr/>
        <a:lstStyle/>
        <a:p>
          <a:endParaRPr lang="ru-RU"/>
        </a:p>
      </dgm:t>
    </dgm:pt>
    <dgm:pt modelId="{71796441-A34B-4F79-A136-4337A25B424F}" type="sibTrans" cxnId="{A45651D7-3CBD-4EAE-A9A2-C1703C4BA9D9}">
      <dgm:prSet/>
      <dgm:spPr/>
      <dgm:t>
        <a:bodyPr/>
        <a:lstStyle/>
        <a:p>
          <a:endParaRPr lang="ru-RU"/>
        </a:p>
      </dgm:t>
    </dgm:pt>
    <dgm:pt modelId="{A9A31BDE-D548-4AE2-B4E8-B1135975CC42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 action="ppaction://hlinksldjump"/>
            </a:rPr>
            <a:t>МЧС</a:t>
          </a:r>
          <a:endParaRPr lang="ru-RU" dirty="0"/>
        </a:p>
      </dgm:t>
    </dgm:pt>
    <dgm:pt modelId="{A5139128-3B29-4DDB-AF7A-E7670E446039}" type="parTrans" cxnId="{BBED9266-3266-422E-990C-155209A5CB71}">
      <dgm:prSet/>
      <dgm:spPr/>
      <dgm:t>
        <a:bodyPr/>
        <a:lstStyle/>
        <a:p>
          <a:endParaRPr lang="ru-RU"/>
        </a:p>
      </dgm:t>
    </dgm:pt>
    <dgm:pt modelId="{0CE4D972-EF5C-46E9-A09D-C65D2268A773}" type="sibTrans" cxnId="{BBED9266-3266-422E-990C-155209A5CB71}">
      <dgm:prSet/>
      <dgm:spPr/>
      <dgm:t>
        <a:bodyPr/>
        <a:lstStyle/>
        <a:p>
          <a:endParaRPr lang="ru-RU"/>
        </a:p>
      </dgm:t>
    </dgm:pt>
    <dgm:pt modelId="{B0CFB138-6091-4ACB-9250-B7A612EB80C6}">
      <dgm:prSet phldrT="[Текст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  <a:hlinkClick xmlns:r="http://schemas.openxmlformats.org/officeDocument/2006/relationships" r:id="rId2" action="ppaction://hlinksldjump"/>
            </a:rPr>
            <a:t>АРХИВ</a:t>
          </a:r>
          <a:endParaRPr lang="ru-RU" dirty="0">
            <a:solidFill>
              <a:schemeClr val="bg1"/>
            </a:solidFill>
          </a:endParaRPr>
        </a:p>
      </dgm:t>
    </dgm:pt>
    <dgm:pt modelId="{32141317-B37A-44C8-B785-B903B866F61C}" type="parTrans" cxnId="{BA64AEB6-6717-4019-98DE-3F751F035EE0}">
      <dgm:prSet/>
      <dgm:spPr/>
      <dgm:t>
        <a:bodyPr/>
        <a:lstStyle/>
        <a:p>
          <a:endParaRPr lang="ru-RU"/>
        </a:p>
      </dgm:t>
    </dgm:pt>
    <dgm:pt modelId="{9340DE7F-53FA-46AC-9929-C542374DED45}" type="sibTrans" cxnId="{BA64AEB6-6717-4019-98DE-3F751F035EE0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E58738FB-CA86-4F31-85CA-1CD0D8DA1CC2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3" action="ppaction://hlinksldjump"/>
            </a:rPr>
            <a:t>ОТДЕЛ КАДРОВ</a:t>
          </a:r>
          <a:endParaRPr lang="ru-RU" dirty="0" smtClean="0"/>
        </a:p>
      </dgm:t>
    </dgm:pt>
    <dgm:pt modelId="{B263D043-0F29-4743-8BFA-73419D733106}" type="parTrans" cxnId="{610497D2-BA72-4B13-91A7-413E52AED4C9}">
      <dgm:prSet/>
      <dgm:spPr/>
      <dgm:t>
        <a:bodyPr/>
        <a:lstStyle/>
        <a:p>
          <a:endParaRPr lang="ru-RU"/>
        </a:p>
      </dgm:t>
    </dgm:pt>
    <dgm:pt modelId="{874C1D19-7CF1-4AC5-9311-59706F272D5A}" type="sibTrans" cxnId="{610497D2-BA72-4B13-91A7-413E52AED4C9}">
      <dgm:prSet/>
      <dgm:spPr/>
      <dgm:t>
        <a:bodyPr/>
        <a:lstStyle/>
        <a:p>
          <a:endParaRPr lang="ru-RU"/>
        </a:p>
      </dgm:t>
    </dgm:pt>
    <dgm:pt modelId="{DBC1CF04-3BD1-40A8-9129-4E3704EDA518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4" action="ppaction://hlinksldjump"/>
            </a:rPr>
            <a:t>ТУРАГЕНСТВО</a:t>
          </a:r>
          <a:endParaRPr lang="ru-RU" dirty="0"/>
        </a:p>
      </dgm:t>
    </dgm:pt>
    <dgm:pt modelId="{D44F6BCD-830B-480B-84F0-79AB73A11C76}" type="parTrans" cxnId="{B81138F3-0983-4676-B200-D93C612CEAEC}">
      <dgm:prSet/>
      <dgm:spPr/>
      <dgm:t>
        <a:bodyPr/>
        <a:lstStyle/>
        <a:p>
          <a:endParaRPr lang="ru-RU"/>
        </a:p>
      </dgm:t>
    </dgm:pt>
    <dgm:pt modelId="{ECF240FA-A6E7-491D-9E9F-1B15CF5C054D}" type="sibTrans" cxnId="{B81138F3-0983-4676-B200-D93C612CEAEC}">
      <dgm:prSet/>
      <dgm:spPr/>
      <dgm:t>
        <a:bodyPr/>
        <a:lstStyle/>
        <a:p>
          <a:endParaRPr lang="ru-RU"/>
        </a:p>
      </dgm:t>
    </dgm:pt>
    <dgm:pt modelId="{52DC15ED-7B0A-45E2-B3EC-6DEDFE8CC5A3}" type="pres">
      <dgm:prSet presAssocID="{19B304A2-4305-46E5-9ACC-499831C28CE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014281-0FDD-47FD-8D1A-02838AEE14A7}" type="pres">
      <dgm:prSet presAssocID="{01A0CCE8-3304-49B1-BCF1-F9899E4A45A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CA139D-AA23-49CD-96C9-0CC095D3FB3F}" type="pres">
      <dgm:prSet presAssocID="{71796441-A34B-4F79-A136-4337A25B424F}" presName="sibTrans" presStyleLbl="sibTrans2D1" presStyleIdx="0" presStyleCnt="4"/>
      <dgm:spPr/>
      <dgm:t>
        <a:bodyPr/>
        <a:lstStyle/>
        <a:p>
          <a:endParaRPr lang="ru-RU"/>
        </a:p>
      </dgm:t>
    </dgm:pt>
    <dgm:pt modelId="{59981683-E517-44ED-878D-158A44B2C7FD}" type="pres">
      <dgm:prSet presAssocID="{71796441-A34B-4F79-A136-4337A25B424F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24BEBAA2-9D62-4212-B2F3-8C5BFED526BA}" type="pres">
      <dgm:prSet presAssocID="{A9A31BDE-D548-4AE2-B4E8-B1135975CC4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F71BCC-A521-4516-A6EE-42BFC1A65B43}" type="pres">
      <dgm:prSet presAssocID="{0CE4D972-EF5C-46E9-A09D-C65D2268A773}" presName="sibTrans" presStyleLbl="sibTrans2D1" presStyleIdx="1" presStyleCnt="4"/>
      <dgm:spPr/>
      <dgm:t>
        <a:bodyPr/>
        <a:lstStyle/>
        <a:p>
          <a:endParaRPr lang="ru-RU"/>
        </a:p>
      </dgm:t>
    </dgm:pt>
    <dgm:pt modelId="{C5B7D950-1061-4FBD-B5F8-33A12466C2BC}" type="pres">
      <dgm:prSet presAssocID="{0CE4D972-EF5C-46E9-A09D-C65D2268A773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DF5C130F-D914-4B39-BC13-2145EF669A97}" type="pres">
      <dgm:prSet presAssocID="{B0CFB138-6091-4ACB-9250-B7A612EB80C6}" presName="node" presStyleLbl="node1" presStyleIdx="2" presStyleCnt="5" custLinFactNeighborX="6593" custLinFactNeighborY="-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216349-B886-493F-BCDD-A6180FF66CD0}" type="pres">
      <dgm:prSet presAssocID="{9340DE7F-53FA-46AC-9929-C542374DED45}" presName="sibTrans" presStyleLbl="sibTrans2D1" presStyleIdx="2" presStyleCnt="4"/>
      <dgm:spPr/>
      <dgm:t>
        <a:bodyPr/>
        <a:lstStyle/>
        <a:p>
          <a:endParaRPr lang="ru-RU"/>
        </a:p>
      </dgm:t>
    </dgm:pt>
    <dgm:pt modelId="{7BB96B35-7961-4EF7-A810-3E52172574CC}" type="pres">
      <dgm:prSet presAssocID="{9340DE7F-53FA-46AC-9929-C542374DED45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733860C7-9DC5-4F1C-AC0E-6BEDD739BF23}" type="pres">
      <dgm:prSet presAssocID="{E58738FB-CA86-4F31-85CA-1CD0D8DA1CC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30974-6766-4EEF-9301-FCAD658442D0}" type="pres">
      <dgm:prSet presAssocID="{874C1D19-7CF1-4AC5-9311-59706F272D5A}" presName="sibTrans" presStyleLbl="sibTrans2D1" presStyleIdx="3" presStyleCnt="4"/>
      <dgm:spPr/>
      <dgm:t>
        <a:bodyPr/>
        <a:lstStyle/>
        <a:p>
          <a:endParaRPr lang="ru-RU"/>
        </a:p>
      </dgm:t>
    </dgm:pt>
    <dgm:pt modelId="{84348389-8A99-4AFD-95C6-AB497C8C39B5}" type="pres">
      <dgm:prSet presAssocID="{874C1D19-7CF1-4AC5-9311-59706F272D5A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9125B431-7B37-42F7-9F2D-449F519AD829}" type="pres">
      <dgm:prSet presAssocID="{DBC1CF04-3BD1-40A8-9129-4E3704EDA51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C955AA-A974-49FD-B744-1B68889AFE58}" type="presOf" srcId="{DBC1CF04-3BD1-40A8-9129-4E3704EDA518}" destId="{9125B431-7B37-42F7-9F2D-449F519AD829}" srcOrd="0" destOrd="0" presId="urn:microsoft.com/office/officeart/2005/8/layout/process5"/>
    <dgm:cxn modelId="{3E804902-E1DB-43B8-B63E-7028DB018060}" type="presOf" srcId="{01A0CCE8-3304-49B1-BCF1-F9899E4A45AA}" destId="{72014281-0FDD-47FD-8D1A-02838AEE14A7}" srcOrd="0" destOrd="0" presId="urn:microsoft.com/office/officeart/2005/8/layout/process5"/>
    <dgm:cxn modelId="{1A102B69-0916-4CAF-B604-EF9E266B1E0B}" type="presOf" srcId="{B0CFB138-6091-4ACB-9250-B7A612EB80C6}" destId="{DF5C130F-D914-4B39-BC13-2145EF669A97}" srcOrd="0" destOrd="0" presId="urn:microsoft.com/office/officeart/2005/8/layout/process5"/>
    <dgm:cxn modelId="{591FADD3-B145-4001-A39C-38F3561EA1BC}" type="presOf" srcId="{9340DE7F-53FA-46AC-9929-C542374DED45}" destId="{71216349-B886-493F-BCDD-A6180FF66CD0}" srcOrd="0" destOrd="0" presId="urn:microsoft.com/office/officeart/2005/8/layout/process5"/>
    <dgm:cxn modelId="{610497D2-BA72-4B13-91A7-413E52AED4C9}" srcId="{19B304A2-4305-46E5-9ACC-499831C28CE6}" destId="{E58738FB-CA86-4F31-85CA-1CD0D8DA1CC2}" srcOrd="3" destOrd="0" parTransId="{B263D043-0F29-4743-8BFA-73419D733106}" sibTransId="{874C1D19-7CF1-4AC5-9311-59706F272D5A}"/>
    <dgm:cxn modelId="{C900E085-9DF0-4C57-AF4F-9E7C5CBA3B77}" type="presOf" srcId="{0CE4D972-EF5C-46E9-A09D-C65D2268A773}" destId="{C5B7D950-1061-4FBD-B5F8-33A12466C2BC}" srcOrd="1" destOrd="0" presId="urn:microsoft.com/office/officeart/2005/8/layout/process5"/>
    <dgm:cxn modelId="{B81138F3-0983-4676-B200-D93C612CEAEC}" srcId="{19B304A2-4305-46E5-9ACC-499831C28CE6}" destId="{DBC1CF04-3BD1-40A8-9129-4E3704EDA518}" srcOrd="4" destOrd="0" parTransId="{D44F6BCD-830B-480B-84F0-79AB73A11C76}" sibTransId="{ECF240FA-A6E7-491D-9E9F-1B15CF5C054D}"/>
    <dgm:cxn modelId="{F38C9571-31EE-436F-A0A4-F3194AE98EAD}" type="presOf" srcId="{9340DE7F-53FA-46AC-9929-C542374DED45}" destId="{7BB96B35-7961-4EF7-A810-3E52172574CC}" srcOrd="1" destOrd="0" presId="urn:microsoft.com/office/officeart/2005/8/layout/process5"/>
    <dgm:cxn modelId="{50E47447-0A0B-4927-B310-2488EE9A3401}" type="presOf" srcId="{A9A31BDE-D548-4AE2-B4E8-B1135975CC42}" destId="{24BEBAA2-9D62-4212-B2F3-8C5BFED526BA}" srcOrd="0" destOrd="0" presId="urn:microsoft.com/office/officeart/2005/8/layout/process5"/>
    <dgm:cxn modelId="{15BA77F6-602A-47E7-ABA3-978FCB9A2C16}" type="presOf" srcId="{874C1D19-7CF1-4AC5-9311-59706F272D5A}" destId="{84348389-8A99-4AFD-95C6-AB497C8C39B5}" srcOrd="1" destOrd="0" presId="urn:microsoft.com/office/officeart/2005/8/layout/process5"/>
    <dgm:cxn modelId="{6E5E72C7-CA5E-457D-8242-6AE3240F3C5E}" type="presOf" srcId="{71796441-A34B-4F79-A136-4337A25B424F}" destId="{59981683-E517-44ED-878D-158A44B2C7FD}" srcOrd="1" destOrd="0" presId="urn:microsoft.com/office/officeart/2005/8/layout/process5"/>
    <dgm:cxn modelId="{F976AD59-9D3D-4FE9-BFB1-CC15C3F3C3D7}" type="presOf" srcId="{E58738FB-CA86-4F31-85CA-1CD0D8DA1CC2}" destId="{733860C7-9DC5-4F1C-AC0E-6BEDD739BF23}" srcOrd="0" destOrd="0" presId="urn:microsoft.com/office/officeart/2005/8/layout/process5"/>
    <dgm:cxn modelId="{A45651D7-3CBD-4EAE-A9A2-C1703C4BA9D9}" srcId="{19B304A2-4305-46E5-9ACC-499831C28CE6}" destId="{01A0CCE8-3304-49B1-BCF1-F9899E4A45AA}" srcOrd="0" destOrd="0" parTransId="{70FB30D3-67FA-4DF2-8C88-20B38E2E2851}" sibTransId="{71796441-A34B-4F79-A136-4337A25B424F}"/>
    <dgm:cxn modelId="{E6BD0F72-B40E-490C-B6BE-CC81DEEEF9B0}" type="presOf" srcId="{874C1D19-7CF1-4AC5-9311-59706F272D5A}" destId="{C4F30974-6766-4EEF-9301-FCAD658442D0}" srcOrd="0" destOrd="0" presId="urn:microsoft.com/office/officeart/2005/8/layout/process5"/>
    <dgm:cxn modelId="{D8284CCD-00B7-4184-A0C3-21C34B91F08B}" type="presOf" srcId="{0CE4D972-EF5C-46E9-A09D-C65D2268A773}" destId="{54F71BCC-A521-4516-A6EE-42BFC1A65B43}" srcOrd="0" destOrd="0" presId="urn:microsoft.com/office/officeart/2005/8/layout/process5"/>
    <dgm:cxn modelId="{BBED9266-3266-422E-990C-155209A5CB71}" srcId="{19B304A2-4305-46E5-9ACC-499831C28CE6}" destId="{A9A31BDE-D548-4AE2-B4E8-B1135975CC42}" srcOrd="1" destOrd="0" parTransId="{A5139128-3B29-4DDB-AF7A-E7670E446039}" sibTransId="{0CE4D972-EF5C-46E9-A09D-C65D2268A773}"/>
    <dgm:cxn modelId="{BA64AEB6-6717-4019-98DE-3F751F035EE0}" srcId="{19B304A2-4305-46E5-9ACC-499831C28CE6}" destId="{B0CFB138-6091-4ACB-9250-B7A612EB80C6}" srcOrd="2" destOrd="0" parTransId="{32141317-B37A-44C8-B785-B903B866F61C}" sibTransId="{9340DE7F-53FA-46AC-9929-C542374DED45}"/>
    <dgm:cxn modelId="{CEA1E653-EB57-44B0-8F60-0006007A4187}" type="presOf" srcId="{71796441-A34B-4F79-A136-4337A25B424F}" destId="{E9CA139D-AA23-49CD-96C9-0CC095D3FB3F}" srcOrd="0" destOrd="0" presId="urn:microsoft.com/office/officeart/2005/8/layout/process5"/>
    <dgm:cxn modelId="{B6210E91-9D21-4FFB-BF7C-F06827961239}" type="presOf" srcId="{19B304A2-4305-46E5-9ACC-499831C28CE6}" destId="{52DC15ED-7B0A-45E2-B3EC-6DEDFE8CC5A3}" srcOrd="0" destOrd="0" presId="urn:microsoft.com/office/officeart/2005/8/layout/process5"/>
    <dgm:cxn modelId="{043BD670-A8BE-47D0-9AD3-7C86094D18A8}" type="presParOf" srcId="{52DC15ED-7B0A-45E2-B3EC-6DEDFE8CC5A3}" destId="{72014281-0FDD-47FD-8D1A-02838AEE14A7}" srcOrd="0" destOrd="0" presId="urn:microsoft.com/office/officeart/2005/8/layout/process5"/>
    <dgm:cxn modelId="{78749D5C-4556-40CF-ACE4-7116719F5BB9}" type="presParOf" srcId="{52DC15ED-7B0A-45E2-B3EC-6DEDFE8CC5A3}" destId="{E9CA139D-AA23-49CD-96C9-0CC095D3FB3F}" srcOrd="1" destOrd="0" presId="urn:microsoft.com/office/officeart/2005/8/layout/process5"/>
    <dgm:cxn modelId="{A1F3E032-E680-4652-B43D-88AF75A0377B}" type="presParOf" srcId="{E9CA139D-AA23-49CD-96C9-0CC095D3FB3F}" destId="{59981683-E517-44ED-878D-158A44B2C7FD}" srcOrd="0" destOrd="0" presId="urn:microsoft.com/office/officeart/2005/8/layout/process5"/>
    <dgm:cxn modelId="{FCF7D1E9-BB3D-4F59-BE1D-1BB7F1333E62}" type="presParOf" srcId="{52DC15ED-7B0A-45E2-B3EC-6DEDFE8CC5A3}" destId="{24BEBAA2-9D62-4212-B2F3-8C5BFED526BA}" srcOrd="2" destOrd="0" presId="urn:microsoft.com/office/officeart/2005/8/layout/process5"/>
    <dgm:cxn modelId="{805224BD-AA66-4A73-BC24-E2E4DDBD6EEB}" type="presParOf" srcId="{52DC15ED-7B0A-45E2-B3EC-6DEDFE8CC5A3}" destId="{54F71BCC-A521-4516-A6EE-42BFC1A65B43}" srcOrd="3" destOrd="0" presId="urn:microsoft.com/office/officeart/2005/8/layout/process5"/>
    <dgm:cxn modelId="{177219BD-FE19-410A-B7EE-B030C63B0A88}" type="presParOf" srcId="{54F71BCC-A521-4516-A6EE-42BFC1A65B43}" destId="{C5B7D950-1061-4FBD-B5F8-33A12466C2BC}" srcOrd="0" destOrd="0" presId="urn:microsoft.com/office/officeart/2005/8/layout/process5"/>
    <dgm:cxn modelId="{63AF0AF0-FC0C-46DF-BA94-1FADC46CF95C}" type="presParOf" srcId="{52DC15ED-7B0A-45E2-B3EC-6DEDFE8CC5A3}" destId="{DF5C130F-D914-4B39-BC13-2145EF669A97}" srcOrd="4" destOrd="0" presId="urn:microsoft.com/office/officeart/2005/8/layout/process5"/>
    <dgm:cxn modelId="{F8F885A6-1305-4039-B698-056A02A07801}" type="presParOf" srcId="{52DC15ED-7B0A-45E2-B3EC-6DEDFE8CC5A3}" destId="{71216349-B886-493F-BCDD-A6180FF66CD0}" srcOrd="5" destOrd="0" presId="urn:microsoft.com/office/officeart/2005/8/layout/process5"/>
    <dgm:cxn modelId="{1CD60590-4287-4269-8D7D-B84E8C18C0F8}" type="presParOf" srcId="{71216349-B886-493F-BCDD-A6180FF66CD0}" destId="{7BB96B35-7961-4EF7-A810-3E52172574CC}" srcOrd="0" destOrd="0" presId="urn:microsoft.com/office/officeart/2005/8/layout/process5"/>
    <dgm:cxn modelId="{5D8034AB-7054-4229-A6EE-06B6FCF0D9E7}" type="presParOf" srcId="{52DC15ED-7B0A-45E2-B3EC-6DEDFE8CC5A3}" destId="{733860C7-9DC5-4F1C-AC0E-6BEDD739BF23}" srcOrd="6" destOrd="0" presId="urn:microsoft.com/office/officeart/2005/8/layout/process5"/>
    <dgm:cxn modelId="{1EAAE673-B282-424F-A3AA-A1CA0A01CCD5}" type="presParOf" srcId="{52DC15ED-7B0A-45E2-B3EC-6DEDFE8CC5A3}" destId="{C4F30974-6766-4EEF-9301-FCAD658442D0}" srcOrd="7" destOrd="0" presId="urn:microsoft.com/office/officeart/2005/8/layout/process5"/>
    <dgm:cxn modelId="{BBFEBC0A-3B9A-4586-82D9-A71439481219}" type="presParOf" srcId="{C4F30974-6766-4EEF-9301-FCAD658442D0}" destId="{84348389-8A99-4AFD-95C6-AB497C8C39B5}" srcOrd="0" destOrd="0" presId="urn:microsoft.com/office/officeart/2005/8/layout/process5"/>
    <dgm:cxn modelId="{373934DE-5ECA-4766-AA45-62B3E3FDA3D8}" type="presParOf" srcId="{52DC15ED-7B0A-45E2-B3EC-6DEDFE8CC5A3}" destId="{9125B431-7B37-42F7-9F2D-449F519AD829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14281-0FDD-47FD-8D1A-02838AEE14A7}">
      <dsp:nvSpPr>
        <dsp:cNvPr id="0" name=""/>
        <dsp:cNvSpPr/>
      </dsp:nvSpPr>
      <dsp:spPr>
        <a:xfrm>
          <a:off x="7233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hlinkClick xmlns:r="http://schemas.openxmlformats.org/officeDocument/2006/relationships" r:id="" action="ppaction://hlinkshowjump?jump=nextslide"/>
            </a:rPr>
            <a:t>СЛУЖБА БЕЗОПАСНОСТИ</a:t>
          </a:r>
          <a:endParaRPr lang="ru-RU" sz="2200" kern="1200" dirty="0"/>
        </a:p>
      </dsp:txBody>
      <dsp:txXfrm>
        <a:off x="45225" y="571471"/>
        <a:ext cx="2085893" cy="1221142"/>
      </dsp:txXfrm>
    </dsp:sp>
    <dsp:sp modelId="{E9CA139D-AA23-49CD-96C9-0CC095D3FB3F}">
      <dsp:nvSpPr>
        <dsp:cNvPr id="0" name=""/>
        <dsp:cNvSpPr/>
      </dsp:nvSpPr>
      <dsp:spPr>
        <a:xfrm>
          <a:off x="2359355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359355" y="1021199"/>
        <a:ext cx="320822" cy="321687"/>
      </dsp:txXfrm>
    </dsp:sp>
    <dsp:sp modelId="{24BEBAA2-9D62-4212-B2F3-8C5BFED526BA}">
      <dsp:nvSpPr>
        <dsp:cNvPr id="0" name=""/>
        <dsp:cNvSpPr/>
      </dsp:nvSpPr>
      <dsp:spPr>
        <a:xfrm>
          <a:off x="3033861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hlinkClick xmlns:r="http://schemas.openxmlformats.org/officeDocument/2006/relationships" r:id="" action="ppaction://hlinksldjump"/>
            </a:rPr>
            <a:t>МЧС</a:t>
          </a:r>
          <a:endParaRPr lang="ru-RU" sz="2200" kern="1200" dirty="0"/>
        </a:p>
      </dsp:txBody>
      <dsp:txXfrm>
        <a:off x="3071853" y="571471"/>
        <a:ext cx="2085893" cy="1221142"/>
      </dsp:txXfrm>
    </dsp:sp>
    <dsp:sp modelId="{54F71BCC-A521-4516-A6EE-42BFC1A65B43}">
      <dsp:nvSpPr>
        <dsp:cNvPr id="0" name=""/>
        <dsp:cNvSpPr/>
      </dsp:nvSpPr>
      <dsp:spPr>
        <a:xfrm rot="21599074">
          <a:off x="5387575" y="913564"/>
          <a:ext cx="462151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387575" y="1020812"/>
        <a:ext cx="323506" cy="321687"/>
      </dsp:txXfrm>
    </dsp:sp>
    <dsp:sp modelId="{DF5C130F-D914-4B39-BC13-2145EF669A97}">
      <dsp:nvSpPr>
        <dsp:cNvPr id="0" name=""/>
        <dsp:cNvSpPr/>
      </dsp:nvSpPr>
      <dsp:spPr>
        <a:xfrm>
          <a:off x="6067722" y="532662"/>
          <a:ext cx="2161877" cy="129712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bg1"/>
              </a:solidFill>
              <a:hlinkClick xmlns:r="http://schemas.openxmlformats.org/officeDocument/2006/relationships" r:id="" action="ppaction://hlinksldjump"/>
            </a:rPr>
            <a:t>АРХИВ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6105714" y="570654"/>
        <a:ext cx="2085893" cy="1221142"/>
      </dsp:txXfrm>
    </dsp:sp>
    <dsp:sp modelId="{71216349-B886-493F-BCDD-A6180FF66CD0}">
      <dsp:nvSpPr>
        <dsp:cNvPr id="0" name=""/>
        <dsp:cNvSpPr/>
      </dsp:nvSpPr>
      <dsp:spPr>
        <a:xfrm rot="5411497">
          <a:off x="6915711" y="1981516"/>
          <a:ext cx="458753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-5400000">
        <a:off x="6984474" y="2020212"/>
        <a:ext cx="321687" cy="321127"/>
      </dsp:txXfrm>
    </dsp:sp>
    <dsp:sp modelId="{733860C7-9DC5-4F1C-AC0E-6BEDD739BF23}">
      <dsp:nvSpPr>
        <dsp:cNvPr id="0" name=""/>
        <dsp:cNvSpPr/>
      </dsp:nvSpPr>
      <dsp:spPr>
        <a:xfrm>
          <a:off x="6060489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hlinkClick xmlns:r="http://schemas.openxmlformats.org/officeDocument/2006/relationships" r:id="" action="ppaction://hlinksldjump"/>
            </a:rPr>
            <a:t>ОТДЕЛ КАДРОВ</a:t>
          </a:r>
          <a:endParaRPr lang="ru-RU" sz="2200" kern="1200" dirty="0" smtClean="0"/>
        </a:p>
      </dsp:txBody>
      <dsp:txXfrm>
        <a:off x="6098481" y="2733348"/>
        <a:ext cx="2085893" cy="1221142"/>
      </dsp:txXfrm>
    </dsp:sp>
    <dsp:sp modelId="{C4F30974-6766-4EEF-9301-FCAD658442D0}">
      <dsp:nvSpPr>
        <dsp:cNvPr id="0" name=""/>
        <dsp:cNvSpPr/>
      </dsp:nvSpPr>
      <dsp:spPr>
        <a:xfrm rot="10800000">
          <a:off x="5411926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5549421" y="3183076"/>
        <a:ext cx="320822" cy="321687"/>
      </dsp:txXfrm>
    </dsp:sp>
    <dsp:sp modelId="{9125B431-7B37-42F7-9F2D-449F519AD829}">
      <dsp:nvSpPr>
        <dsp:cNvPr id="0" name=""/>
        <dsp:cNvSpPr/>
      </dsp:nvSpPr>
      <dsp:spPr>
        <a:xfrm>
          <a:off x="3033861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hlinkClick xmlns:r="http://schemas.openxmlformats.org/officeDocument/2006/relationships" r:id="" action="ppaction://hlinksldjump"/>
            </a:rPr>
            <a:t>ТУРАГЕНСТВО</a:t>
          </a:r>
          <a:endParaRPr lang="ru-RU" sz="2200" kern="1200" dirty="0"/>
        </a:p>
      </dsp:txBody>
      <dsp:txXfrm>
        <a:off x="3071853" y="2733348"/>
        <a:ext cx="2085893" cy="1221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8F37F-70B8-4575-A185-E27BF28B2528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6D415-27F1-44C1-BE42-2527015B7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«Карта – альфа и омега географии, начальный и конечный момент любого географического исследования»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4" name="Содержимое 3" descr="geokar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276872"/>
            <a:ext cx="5832648" cy="4374486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Что такое –</a:t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rgbClr val="C00000"/>
                </a:solidFill>
              </a:rPr>
              <a:t>географическая карта?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400" b="1" dirty="0"/>
              <a:t> </a:t>
            </a:r>
            <a:r>
              <a:rPr lang="ru-RU" sz="4400" b="1" dirty="0" smtClean="0"/>
              <a:t>  </a:t>
            </a:r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Географическая </a:t>
            </a:r>
            <a:r>
              <a:rPr lang="ru-RU" sz="5400" b="1" dirty="0">
                <a:solidFill>
                  <a:srgbClr val="C00000"/>
                </a:solidFill>
                <a:latin typeface="Monotype Corsiva" pitchFamily="66" charset="0"/>
              </a:rPr>
              <a:t>карта — </a:t>
            </a:r>
            <a:r>
              <a:rPr lang="ru-RU" sz="5400" b="1" dirty="0">
                <a:latin typeface="Monotype Corsiva" pitchFamily="66" charset="0"/>
              </a:rPr>
              <a:t>это </a:t>
            </a:r>
            <a:r>
              <a:rPr lang="ru-RU" sz="5400" b="1" dirty="0" smtClean="0">
                <a:latin typeface="Monotype Corsiva" pitchFamily="66" charset="0"/>
              </a:rPr>
              <a:t>обобщенное </a:t>
            </a:r>
            <a:r>
              <a:rPr lang="ru-RU" sz="5400" b="1" dirty="0">
                <a:latin typeface="Monotype Corsiva" pitchFamily="66" charset="0"/>
              </a:rPr>
              <a:t>уменьшенное изображение Земли или большого участка ее поверхности на плоскости с помощью условных знаков</a:t>
            </a:r>
            <a:endParaRPr lang="ru-RU" sz="5400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Тема урока: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Географические карты в жизни человека</a:t>
            </a:r>
            <a:r>
              <a:rPr lang="ru-RU" sz="6000" dirty="0" smtClean="0"/>
              <a:t>.</a:t>
            </a:r>
            <a:endParaRPr lang="ru-RU" sz="6000" b="1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/>
              <a:t/>
            </a:r>
            <a:br>
              <a:rPr lang="ru-RU" sz="7200" b="1" dirty="0" smtClean="0"/>
            </a:br>
            <a:r>
              <a:rPr lang="ru-RU" sz="7200" b="1" dirty="0" smtClean="0"/>
              <a:t>Цель урока</a:t>
            </a:r>
            <a:br>
              <a:rPr lang="ru-RU" sz="7200" b="1" dirty="0" smtClean="0"/>
            </a:br>
            <a:endParaRPr lang="ru-RU" sz="7200" b="1" dirty="0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475656" y="1700808"/>
            <a:ext cx="6480720" cy="410445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Arial Black" pitchFamily="34" charset="0"/>
              </a:rPr>
              <a:t>Ответить на вопрос: </a:t>
            </a:r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«Зачем нужны географические карты в жизни человека?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Управляющая кнопка: далее 3">
            <a:hlinkClick r:id="rId2" action="ppaction://hlinksldjump" highlightClick="1"/>
          </p:cNvPr>
          <p:cNvSpPr/>
          <p:nvPr/>
        </p:nvSpPr>
        <p:spPr>
          <a:xfrm>
            <a:off x="7668344" y="5589240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ГЕОГРАФИЧЕСКИЙ КВЕСТ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Arial Black" pitchFamily="34" charset="0"/>
              </a:rPr>
              <a:t>СЛУЖБА БЕЗОПАСНОСТИ.</a:t>
            </a:r>
            <a:br>
              <a:rPr lang="ru-RU" sz="3200" dirty="0" smtClean="0">
                <a:latin typeface="Arial Black" pitchFamily="34" charset="0"/>
              </a:rPr>
            </a:br>
            <a:r>
              <a:rPr lang="ru-RU" sz="3200" dirty="0" smtClean="0">
                <a:latin typeface="Arial Black" pitchFamily="34" charset="0"/>
              </a:rPr>
              <a:t>ПРОФЕССИЯ: ШИФРОВАЛЬЩИК.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 fontAlgn="base"/>
            <a:r>
              <a:rPr lang="ru-RU" b="1" dirty="0" smtClean="0"/>
              <a:t>Важные качества</a:t>
            </a:r>
          </a:p>
          <a:p>
            <a:pPr algn="ctr" fontAlgn="base"/>
            <a:r>
              <a:rPr lang="ru-RU" dirty="0" smtClean="0"/>
              <a:t>Для успешной работы необходимы усидчивость, умение концентрировать внимание, математические способности.</a:t>
            </a:r>
            <a:br>
              <a:rPr lang="ru-RU" dirty="0" smtClean="0"/>
            </a:br>
            <a:r>
              <a:rPr lang="ru-RU" b="1" dirty="0" smtClean="0"/>
              <a:t>Знания и навыки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Шифровальщик должен уметь применять шифры для расшифровки информации.</a:t>
            </a:r>
            <a:br>
              <a:rPr lang="ru-RU" dirty="0" smtClean="0"/>
            </a:br>
            <a:r>
              <a:rPr lang="ru-RU" dirty="0" smtClean="0"/>
              <a:t>Для разработки методов шифрования информации вам потребуются серьёзные познания в области географии по теме «Азимут»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4644008" cy="561662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latin typeface="Arial Black" pitchFamily="34" charset="0"/>
              </a:rPr>
              <a:t>Перед вами загадочное письмо, состоящее из чисел</a:t>
            </a:r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dirty="0" smtClean="0">
                <a:latin typeface="Arial Black" pitchFamily="34" charset="0"/>
              </a:rPr>
              <a:t>(Зная, что такое азимут и как он отсчитывается по компасу, вы можете расшифровать это письмо и узнать, в каком направлении нам следует идти дальше, Ключом для расшифровки служит шкала компаса).</a:t>
            </a:r>
          </a:p>
          <a:p>
            <a:pPr algn="just"/>
            <a:endParaRPr lang="ru-RU" sz="2400" dirty="0"/>
          </a:p>
        </p:txBody>
      </p:sp>
      <p:pic>
        <p:nvPicPr>
          <p:cNvPr id="1026" name="Рисунок 1" descr="Image2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0626" y="836712"/>
            <a:ext cx="4363374" cy="438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ОТВЕТЫ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280" cy="3052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60"/>
                <a:gridCol w="2811760"/>
                <a:gridCol w="2811760"/>
              </a:tblGrid>
              <a:tr h="82865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1 группа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2 группа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3 группа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2428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АЗИМУТ </a:t>
                      </a:r>
                    </a:p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СТО ГРАДУСОВ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АЗИМУТ</a:t>
                      </a:r>
                    </a:p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СОРОК ГРАДУСОВ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Arial Black" pitchFamily="34" charset="0"/>
                        </a:rPr>
                        <a:t>АЗИМУТ ТРИСТА ГРАДУСОВ</a:t>
                      </a:r>
                      <a:endParaRPr lang="ru-RU" sz="3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1 ключ.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992729774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6250" y="1615281"/>
            <a:ext cx="8191500" cy="4189983"/>
          </a:xfrm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7740352" y="5661248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67544" y="1628800"/>
            <a:ext cx="8208912" cy="4247317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ru-RU" sz="2800" dirty="0" smtClean="0">
                <a:latin typeface="Arial Black" pitchFamily="34" charset="0"/>
              </a:rPr>
              <a:t>По картам сразу можно сказать, </a:t>
            </a:r>
          </a:p>
          <a:p>
            <a:pPr algn="ctr">
              <a:lnSpc>
                <a:spcPct val="300000"/>
              </a:lnSpc>
            </a:pPr>
            <a:r>
              <a:rPr lang="ru-RU" sz="2800" dirty="0" smtClean="0">
                <a:latin typeface="Arial Black" pitchFamily="34" charset="0"/>
              </a:rPr>
              <a:t>как относительно друг друга </a:t>
            </a:r>
          </a:p>
          <a:p>
            <a:pPr algn="ctr">
              <a:lnSpc>
                <a:spcPct val="300000"/>
              </a:lnSpc>
            </a:pPr>
            <a:r>
              <a:rPr lang="ru-RU" sz="2800" dirty="0" smtClean="0">
                <a:latin typeface="Arial Black" pitchFamily="34" charset="0"/>
              </a:rPr>
              <a:t>расположены объекты.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Black" pitchFamily="34" charset="0"/>
              </a:rPr>
              <a:t>SOS</a:t>
            </a:r>
            <a:r>
              <a:rPr lang="ru-RU" b="1" dirty="0" smtClean="0">
                <a:latin typeface="Arial Black" pitchFamily="34" charset="0"/>
              </a:rPr>
              <a:t> </a:t>
            </a:r>
            <a:r>
              <a:rPr lang="en-US" b="1" dirty="0" smtClean="0">
                <a:latin typeface="Arial Black" pitchFamily="34" charset="0"/>
              </a:rPr>
              <a:t> 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522080"/>
          <a:ext cx="8640960" cy="457129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880320"/>
                <a:gridCol w="2880320"/>
                <a:gridCol w="2880320"/>
              </a:tblGrid>
              <a:tr h="1546880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Arial Black" pitchFamily="34" charset="0"/>
                        </a:rPr>
                        <a:t>1 ГРУППА</a:t>
                      </a:r>
                      <a:endParaRPr lang="ru-RU" sz="4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Arial Black" pitchFamily="34" charset="0"/>
                        </a:rPr>
                        <a:t>2 ГРУППА</a:t>
                      </a:r>
                      <a:endParaRPr lang="ru-RU" sz="4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Arial Black" pitchFamily="34" charset="0"/>
                        </a:rPr>
                        <a:t>3 ГРУППА</a:t>
                      </a:r>
                      <a:endParaRPr lang="ru-RU" sz="4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024415">
                <a:tc>
                  <a:txBody>
                    <a:bodyPr/>
                    <a:lstStyle/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baseline="0" dirty="0" smtClean="0">
                          <a:latin typeface="Arial Black" pitchFamily="34" charset="0"/>
                        </a:rPr>
                        <a:t>62°СШ.129° ВД.</a:t>
                      </a:r>
                    </a:p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baseline="0" dirty="0" smtClean="0">
                          <a:latin typeface="Arial Black" pitchFamily="34" charset="0"/>
                        </a:rPr>
                        <a:t>27°ЮШ.109°ЗД.</a:t>
                      </a:r>
                      <a:endParaRPr lang="ru-RU" sz="2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200" dirty="0" smtClean="0">
                          <a:latin typeface="Arial Black" pitchFamily="34" charset="0"/>
                        </a:rPr>
                        <a:t>54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°</a:t>
                      </a:r>
                      <a:r>
                        <a:rPr lang="ru-RU" sz="2200" dirty="0" smtClean="0">
                          <a:latin typeface="Arial Black" pitchFamily="34" charset="0"/>
                        </a:rPr>
                        <a:t>СШ.160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° </a:t>
                      </a:r>
                      <a:r>
                        <a:rPr lang="ru-RU" sz="2200" dirty="0" smtClean="0">
                          <a:latin typeface="Arial Black" pitchFamily="34" charset="0"/>
                        </a:rPr>
                        <a:t>ВД.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2200" dirty="0" smtClean="0">
                          <a:latin typeface="Arial Black" pitchFamily="34" charset="0"/>
                        </a:rPr>
                        <a:t>22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°</a:t>
                      </a:r>
                      <a:r>
                        <a:rPr lang="en-US" sz="220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ru-RU" sz="2200" dirty="0" smtClean="0">
                          <a:latin typeface="Arial Black" pitchFamily="34" charset="0"/>
                        </a:rPr>
                        <a:t>СШ.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 80° ЗД.</a:t>
                      </a:r>
                    </a:p>
                    <a:p>
                      <a:pPr algn="just">
                        <a:lnSpc>
                          <a:spcPct val="250000"/>
                        </a:lnSpc>
                      </a:pPr>
                      <a:endParaRPr lang="ru-RU" sz="2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dirty="0" smtClean="0">
                          <a:latin typeface="Arial Black" pitchFamily="34" charset="0"/>
                        </a:rPr>
                        <a:t>43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°</a:t>
                      </a:r>
                      <a:r>
                        <a:rPr lang="ru-RU" sz="2200" dirty="0" smtClean="0">
                          <a:latin typeface="Arial Black" pitchFamily="34" charset="0"/>
                        </a:rPr>
                        <a:t>СШ. 42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°</a:t>
                      </a:r>
                      <a:r>
                        <a:rPr lang="ru-RU" sz="2200" dirty="0" smtClean="0">
                          <a:latin typeface="Arial Black" pitchFamily="34" charset="0"/>
                        </a:rPr>
                        <a:t> ВД.</a:t>
                      </a:r>
                    </a:p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dirty="0" smtClean="0">
                          <a:latin typeface="Arial Black" pitchFamily="34" charset="0"/>
                        </a:rPr>
                        <a:t>23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°</a:t>
                      </a:r>
                      <a:r>
                        <a:rPr lang="ru-RU" sz="2200" dirty="0" smtClean="0">
                          <a:latin typeface="Arial Black" pitchFamily="34" charset="0"/>
                        </a:rPr>
                        <a:t> СШ.</a:t>
                      </a:r>
                      <a:r>
                        <a:rPr lang="ru-RU" sz="2200" baseline="0" dirty="0" smtClean="0">
                          <a:latin typeface="Arial Black" pitchFamily="34" charset="0"/>
                        </a:rPr>
                        <a:t> 12° ВД.</a:t>
                      </a:r>
                    </a:p>
                    <a:p>
                      <a:pPr algn="just">
                        <a:lnSpc>
                          <a:spcPct val="250000"/>
                        </a:lnSpc>
                      </a:pPr>
                      <a:endParaRPr lang="ru-RU" sz="2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Black" pitchFamily="34" charset="0"/>
              </a:rPr>
              <a:t>SOS </a:t>
            </a:r>
            <a:endParaRPr lang="ru-RU" b="1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5" y="1522081"/>
          <a:ext cx="8496945" cy="423063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832315"/>
                <a:gridCol w="2832315"/>
                <a:gridCol w="2832315"/>
              </a:tblGrid>
              <a:tr h="1341091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Arial Black" pitchFamily="34" charset="0"/>
                        </a:rPr>
                        <a:t>1 ГРУППА</a:t>
                      </a:r>
                      <a:endParaRPr lang="ru-RU" sz="4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Arial Black" pitchFamily="34" charset="0"/>
                        </a:rPr>
                        <a:t>2 ГРУППА</a:t>
                      </a:r>
                      <a:endParaRPr lang="ru-RU" sz="4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Arial Black" pitchFamily="34" charset="0"/>
                        </a:rPr>
                        <a:t>3 ГРУППА</a:t>
                      </a:r>
                      <a:endParaRPr lang="ru-RU" sz="4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798076">
                <a:tc>
                  <a:txBody>
                    <a:bodyPr/>
                    <a:lstStyle/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baseline="0" dirty="0" smtClean="0">
                          <a:latin typeface="Arial Black" pitchFamily="34" charset="0"/>
                        </a:rPr>
                        <a:t>ЯКУТСК</a:t>
                      </a:r>
                    </a:p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baseline="0" dirty="0" smtClean="0">
                          <a:latin typeface="Arial Black" pitchFamily="34" charset="0"/>
                        </a:rPr>
                        <a:t>О.ПАСХИ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200" baseline="0" dirty="0" smtClean="0">
                          <a:latin typeface="Arial Black" pitchFamily="34" charset="0"/>
                        </a:rPr>
                        <a:t>КЛ.СОПКА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200" baseline="0" dirty="0" smtClean="0">
                          <a:latin typeface="Arial Black" pitchFamily="34" charset="0"/>
                        </a:rPr>
                        <a:t>О.КУБА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dirty="0" smtClean="0">
                          <a:latin typeface="Arial Black" pitchFamily="34" charset="0"/>
                        </a:rPr>
                        <a:t> ЭЛЬБРУС</a:t>
                      </a:r>
                    </a:p>
                    <a:p>
                      <a:pPr algn="just">
                        <a:lnSpc>
                          <a:spcPct val="250000"/>
                        </a:lnSpc>
                        <a:buFont typeface="Wingdings" pitchFamily="2" charset="2"/>
                        <a:buChar char="Ø"/>
                      </a:pPr>
                      <a:r>
                        <a:rPr lang="ru-RU" sz="2200" dirty="0" smtClean="0">
                          <a:latin typeface="Arial Black" pitchFamily="34" charset="0"/>
                        </a:rPr>
                        <a:t>САХАРА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2 ключ.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992729774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6250" y="1615281"/>
            <a:ext cx="8191500" cy="4189983"/>
          </a:xfrm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7956376" y="5815584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7544" y="1556792"/>
            <a:ext cx="8208912" cy="4247317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ru-RU" sz="2800" b="1" dirty="0" smtClean="0">
                <a:latin typeface="Arial Black" pitchFamily="34" charset="0"/>
              </a:rPr>
              <a:t>Карты позволяют определять местоположение географических объектов, определять их свойства.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АРХИВ</a:t>
            </a:r>
            <a:endParaRPr lang="ru-RU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1" y="949221"/>
          <a:ext cx="8712969" cy="564813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904323"/>
                <a:gridCol w="2904323"/>
                <a:gridCol w="2904323"/>
              </a:tblGrid>
              <a:tr h="375091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1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2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</a:tr>
              <a:tr h="524153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«В древности близ сельца Городищ на берегу реки Чермной, среди лесов была церковь. В лесах скрывались шайки разбойников, которые своими грабежами наводили ужас на окружающее население. Это оскорбляло церковную святыню, а потому однажды храмовые иконы оказались вне храма. Икона Флора и Лавра  была найдена в лесу на сосне в 9 верстах от прежней церкви. Святыни перенесли обратно в храм, но они опять пропали  и  оказались на прежнем месте, в лесу. Такое явление принято было за указание свыше. И на месте явления иконы Св. мучеников Флора и Лавра была построена церковь во имя этих святых. Таким образом, было положено начало Флоровскому или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Иговскому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погосту».</a:t>
                      </a:r>
                    </a:p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Деревня до потопа находилась на другом месте, южнее нынешнего.  После потопа спасся лишь "один" крестьянин, как Ной, который переселился на современное место. Затем рядом с ним стали селиться другие крестьяне, и, таким образом, основалась деревня, названная в честь первого,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Одино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В двух верстах от первоначального места деревни, на восток, находится "Святой колодезь. Живой колодезь", образовавшийся от удара копытом коня св. Георгия Победоносца. Вода в нем святая, чудотворная.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1463г. часть жителей из разоренной татарами Костромы бежала в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муромские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леса и в нынешнем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Меленковском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р-не Владимирской обл. "приклонилась"- поселилась, основав с.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деревни Большой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Малый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 В 1552г. Иван Грозный пошел в поход на Казань. Путь его пролегал через современный Меленковский р-н. Однажды поднялась буря, и войско вынуждено было "приклониться", переждать ее в с. Барский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д. Большой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Малый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Возвращаясь из Казани, в конце октября 1553г., Грозный воздвиг в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Приклоне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церковь Архангела Михаила. 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1 ГРУППА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Содержимое 3" descr="Копия IMG_0005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1268760"/>
            <a:ext cx="4623891" cy="5229200"/>
          </a:xfrm>
        </p:spPr>
      </p:pic>
      <p:sp>
        <p:nvSpPr>
          <p:cNvPr id="5" name="TextBox 4"/>
          <p:cNvSpPr txBox="1"/>
          <p:nvPr/>
        </p:nvSpPr>
        <p:spPr>
          <a:xfrm>
            <a:off x="179512" y="1412776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Arial Black" pitchFamily="34" charset="0"/>
              </a:rPr>
              <a:t>ИГОВСКИЙ</a:t>
            </a:r>
          </a:p>
          <a:p>
            <a:r>
              <a:rPr lang="ru-RU" sz="4800" dirty="0" smtClean="0">
                <a:latin typeface="Arial Black" pitchFamily="34" charset="0"/>
              </a:rPr>
              <a:t> ПОГОСТ.</a:t>
            </a:r>
            <a:endParaRPr lang="ru-RU" sz="4800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елен уез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8059" t="13830" b="52085"/>
          <a:stretch>
            <a:fillRect/>
          </a:stretch>
        </p:blipFill>
        <p:spPr>
          <a:xfrm>
            <a:off x="0" y="-1"/>
            <a:ext cx="9144000" cy="7424479"/>
          </a:xfrm>
        </p:spPr>
      </p:pic>
      <p:sp>
        <p:nvSpPr>
          <p:cNvPr id="5" name="Стрелка вниз 4"/>
          <p:cNvSpPr/>
          <p:nvPr/>
        </p:nvSpPr>
        <p:spPr>
          <a:xfrm flipH="1">
            <a:off x="3851920" y="1340768"/>
            <a:ext cx="360040" cy="7623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2 ГРУППА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5" descr="ади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3861" y="1700808"/>
            <a:ext cx="5554564" cy="416592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628800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АДИНО.</a:t>
            </a:r>
          </a:p>
          <a:p>
            <a:pPr algn="ctr"/>
            <a:r>
              <a:rPr lang="ru-RU" sz="2800" dirty="0" smtClean="0">
                <a:latin typeface="Arial Black" pitchFamily="34" charset="0"/>
              </a:rPr>
              <a:t> РОДНИК</a:t>
            </a:r>
          </a:p>
          <a:p>
            <a:pPr algn="ctr"/>
            <a:r>
              <a:rPr lang="ru-RU" sz="2800" dirty="0" smtClean="0">
                <a:latin typeface="Arial Black" pitchFamily="34" charset="0"/>
              </a:rPr>
              <a:t>«ЖИВОЙ КОЛОДЕЦ»</a:t>
            </a:r>
            <a:endParaRPr lang="en-US" sz="2800" dirty="0" smtClean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елен уез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751" t="24497" b="32546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5" name="Стрелка вниз 4"/>
          <p:cNvSpPr/>
          <p:nvPr/>
        </p:nvSpPr>
        <p:spPr>
          <a:xfrm>
            <a:off x="2123728" y="1916832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3 ГРУППА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8" name="Содержимое 7" descr="125_0080054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268760"/>
            <a:ext cx="3597144" cy="5388980"/>
          </a:xfrm>
        </p:spPr>
      </p:pic>
      <p:sp>
        <p:nvSpPr>
          <p:cNvPr id="9" name="Прямоугольник 8"/>
          <p:cNvSpPr/>
          <p:nvPr/>
        </p:nvSpPr>
        <p:spPr>
          <a:xfrm>
            <a:off x="611560" y="1556792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КОЛОКОЛЬНЯ ЦЕРКВИ </a:t>
            </a:r>
          </a:p>
          <a:p>
            <a:r>
              <a:rPr lang="ru-RU" sz="2800" dirty="0" smtClean="0">
                <a:latin typeface="Arial Black" pitchFamily="34" charset="0"/>
              </a:rPr>
              <a:t>В СЕЛЕ ПРИКЛОН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меленковский уезд-ч1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5776" r="22311"/>
          <a:stretch>
            <a:fillRect/>
          </a:stretch>
        </p:blipFill>
        <p:spPr>
          <a:xfrm>
            <a:off x="0" y="0"/>
            <a:ext cx="9620842" cy="6858000"/>
          </a:xfrm>
        </p:spPr>
      </p:pic>
      <p:sp>
        <p:nvSpPr>
          <p:cNvPr id="7" name="Стрелка вниз 6"/>
          <p:cNvSpPr/>
          <p:nvPr/>
        </p:nvSpPr>
        <p:spPr>
          <a:xfrm>
            <a:off x="5508104" y="2204864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ЕЛ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191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Блок-схема: узел 4"/>
          <p:cNvSpPr/>
          <p:nvPr/>
        </p:nvSpPr>
        <p:spPr>
          <a:xfrm>
            <a:off x="6012160" y="3645024"/>
            <a:ext cx="241176" cy="21602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7092280" y="1772816"/>
            <a:ext cx="241176" cy="21602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2267744" y="4509120"/>
            <a:ext cx="241176" cy="21602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3 ключ.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992729774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6250" y="1615281"/>
            <a:ext cx="8191500" cy="4189983"/>
          </a:xfrm>
        </p:spPr>
      </p:pic>
      <p:sp>
        <p:nvSpPr>
          <p:cNvPr id="6" name="TextBox 5"/>
          <p:cNvSpPr txBox="1"/>
          <p:nvPr/>
        </p:nvSpPr>
        <p:spPr>
          <a:xfrm>
            <a:off x="467544" y="1556792"/>
            <a:ext cx="8208912" cy="42630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300000"/>
              </a:lnSpc>
            </a:pPr>
            <a:r>
              <a:rPr lang="ru-RU" sz="3200" b="1" dirty="0" smtClean="0">
                <a:latin typeface="Arial Black" pitchFamily="34" charset="0"/>
              </a:rPr>
              <a:t>Карты позволяют</a:t>
            </a:r>
          </a:p>
          <a:p>
            <a:pPr lvl="0" algn="ctr">
              <a:lnSpc>
                <a:spcPct val="300000"/>
              </a:lnSpc>
            </a:pPr>
            <a:r>
              <a:rPr lang="ru-RU" sz="3200" b="1" dirty="0" smtClean="0">
                <a:latin typeface="Arial Black" pitchFamily="34" charset="0"/>
              </a:rPr>
              <a:t> вспомнить прошлое, </a:t>
            </a:r>
          </a:p>
          <a:p>
            <a:pPr lvl="0" algn="ctr">
              <a:lnSpc>
                <a:spcPct val="300000"/>
              </a:lnSpc>
            </a:pPr>
            <a:r>
              <a:rPr lang="ru-RU" sz="3200" b="1" dirty="0" smtClean="0">
                <a:latin typeface="Arial Black" pitchFamily="34" charset="0"/>
              </a:rPr>
              <a:t>увидеть настоящее</a:t>
            </a:r>
            <a:r>
              <a:rPr lang="ru-RU" sz="3200" b="1" i="1" dirty="0" smtClean="0">
                <a:latin typeface="Arial Black" pitchFamily="34" charset="0"/>
              </a:rPr>
              <a:t>.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7740352" y="5661248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Arial Black" pitchFamily="34" charset="0"/>
              </a:rPr>
              <a:t>ОТДЕЛ КАДРОВ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НАЗОВИТЕ </a:t>
            </a:r>
          </a:p>
          <a:p>
            <a:pPr algn="ctr">
              <a:buNone/>
            </a:pPr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3 ПРОФЕССИИ, В КОТОРЫХ НУЖНЫ ЗНАНИЯ ГЕОГРАФИЧЕСКИХ КАРТ. 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4 ключ.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992729774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6250" y="1615281"/>
            <a:ext cx="8191500" cy="4495800"/>
          </a:xfrm>
        </p:spPr>
      </p:pic>
      <p:sp>
        <p:nvSpPr>
          <p:cNvPr id="7" name="Управляющая кнопка: далее 6">
            <a:hlinkClick r:id="rId3" action="ppaction://hlinksldjump" highlightClick="1"/>
          </p:cNvPr>
          <p:cNvSpPr/>
          <p:nvPr/>
        </p:nvSpPr>
        <p:spPr>
          <a:xfrm>
            <a:off x="7740352" y="5661248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67544" y="1556792"/>
            <a:ext cx="8208912" cy="46085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300000"/>
              </a:lnSpc>
            </a:pPr>
            <a:r>
              <a:rPr lang="ru-RU" sz="3200" b="1" dirty="0" smtClean="0">
                <a:latin typeface="Arial Black" pitchFamily="34" charset="0"/>
              </a:rPr>
              <a:t>Карты имеют </a:t>
            </a:r>
          </a:p>
          <a:p>
            <a:pPr lvl="0" algn="ctr">
              <a:lnSpc>
                <a:spcPct val="300000"/>
              </a:lnSpc>
            </a:pPr>
            <a:r>
              <a:rPr lang="ru-RU" sz="3200" b="1" dirty="0" smtClean="0">
                <a:latin typeface="Arial Black" pitchFamily="34" charset="0"/>
              </a:rPr>
              <a:t>практическое значение для многих профессий.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>
                <a:latin typeface="Arial Black" pitchFamily="34" charset="0"/>
              </a:rPr>
              <a:t>ТУРАГЕНСТВО.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ПРИ ПОМОЩИ СЕРВИСА «КАРТЫ </a:t>
            </a:r>
            <a:r>
              <a:rPr lang="en-US" b="1" dirty="0" smtClean="0"/>
              <a:t>GOOL</a:t>
            </a:r>
            <a:r>
              <a:rPr lang="ru-RU" b="1" dirty="0" smtClean="0"/>
              <a:t>»</a:t>
            </a:r>
            <a:r>
              <a:rPr lang="en-US" b="1" dirty="0" smtClean="0"/>
              <a:t> </a:t>
            </a:r>
            <a:r>
              <a:rPr lang="ru-RU" b="1" dirty="0" smtClean="0"/>
              <a:t>И «КАРТЫ </a:t>
            </a:r>
            <a:r>
              <a:rPr lang="en-US" b="1" dirty="0" smtClean="0"/>
              <a:t>YANDEX</a:t>
            </a:r>
            <a:r>
              <a:rPr lang="ru-RU" b="1" dirty="0" smtClean="0"/>
              <a:t>» ПРОВЕДИТЕ ВИРТУАЛЬНУЮ ЭКСКУРСИЮ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3645024"/>
          <a:ext cx="8373615" cy="1645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91205"/>
                <a:gridCol w="2791205"/>
                <a:gridCol w="2791205"/>
              </a:tblGrid>
              <a:tr h="22682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Black" pitchFamily="34" charset="0"/>
                        </a:rPr>
                        <a:t>1 ГРУППА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Black" pitchFamily="34" charset="0"/>
                        </a:rPr>
                        <a:t>2 ГРУППА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Black" pitchFamily="34" charset="0"/>
                        </a:rPr>
                        <a:t>3ГРУППА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682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Black" pitchFamily="34" charset="0"/>
                        </a:rPr>
                        <a:t>Церковь Покрова на Нерли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Black" pitchFamily="34" charset="0"/>
                        </a:rPr>
                        <a:t>Золотые Ворота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Arial Black" pitchFamily="34" charset="0"/>
                        </a:rPr>
                        <a:t>Суздальский Кремль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5 ключ.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992729774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6250" y="1615281"/>
            <a:ext cx="8191500" cy="4495800"/>
          </a:xfrm>
        </p:spPr>
      </p:pic>
      <p:sp>
        <p:nvSpPr>
          <p:cNvPr id="9" name="TextBox 8"/>
          <p:cNvSpPr txBox="1"/>
          <p:nvPr/>
        </p:nvSpPr>
        <p:spPr>
          <a:xfrm>
            <a:off x="467544" y="1556792"/>
            <a:ext cx="8208912" cy="46324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ru-RU" sz="3600" b="1" dirty="0" smtClean="0">
                <a:latin typeface="Arial Black" pitchFamily="34" charset="0"/>
              </a:rPr>
              <a:t>Карты –</a:t>
            </a:r>
          </a:p>
          <a:p>
            <a:pPr algn="ctr">
              <a:lnSpc>
                <a:spcPct val="300000"/>
              </a:lnSpc>
            </a:pPr>
            <a:r>
              <a:rPr lang="ru-RU" sz="3600" b="1" dirty="0" smtClean="0">
                <a:latin typeface="Arial Black" pitchFamily="34" charset="0"/>
              </a:rPr>
              <a:t> надежные путеводители</a:t>
            </a:r>
          </a:p>
          <a:p>
            <a:pPr lvl="0" algn="ctr">
              <a:lnSpc>
                <a:spcPct val="300000"/>
              </a:lnSpc>
            </a:pPr>
            <a:endParaRPr lang="ru-RU" sz="3200" b="1" dirty="0" smtClean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Выводы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72608"/>
          </a:xfrm>
        </p:spPr>
        <p:txBody>
          <a:bodyPr>
            <a:normAutofit fontScale="92500"/>
          </a:bodyPr>
          <a:lstStyle/>
          <a:p>
            <a:pPr algn="ctr">
              <a:lnSpc>
                <a:spcPct val="150000"/>
              </a:lnSpc>
            </a:pPr>
            <a:r>
              <a:rPr lang="ru-RU" b="1" i="1" dirty="0" smtClean="0"/>
              <a:t>– </a:t>
            </a:r>
            <a:r>
              <a:rPr lang="ru-RU" b="1" i="1" u="sng" dirty="0" smtClean="0"/>
              <a:t>Географические карты – это источник географических знаний о Земле и находящихся на ней объектах.</a:t>
            </a:r>
          </a:p>
          <a:p>
            <a:pPr algn="ctr">
              <a:lnSpc>
                <a:spcPct val="150000"/>
              </a:lnSpc>
            </a:pPr>
            <a:r>
              <a:rPr lang="ru-RU" b="1" i="1" dirty="0" smtClean="0"/>
              <a:t>Географические карты удобны в применении, носят тематический характер, поэтому их часто используют в жизни и хозяйственной деятельности человека</a:t>
            </a:r>
            <a:endParaRPr lang="ru-RU" b="1" i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Домашнее задание.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200000"/>
              </a:lnSpc>
            </a:pPr>
            <a:r>
              <a:rPr lang="ru-RU" dirty="0" smtClean="0"/>
              <a:t>  </a:t>
            </a:r>
            <a:r>
              <a:rPr lang="ru-RU" b="1" dirty="0" smtClean="0">
                <a:latin typeface="Arial Black" pitchFamily="34" charset="0"/>
              </a:rPr>
              <a:t>Подготовить небольшое сообщение</a:t>
            </a:r>
          </a:p>
          <a:p>
            <a:pPr algn="ctr">
              <a:lnSpc>
                <a:spcPct val="200000"/>
              </a:lnSpc>
            </a:pPr>
            <a:r>
              <a:rPr lang="ru-RU" b="1" dirty="0" smtClean="0">
                <a:latin typeface="Arial Black" pitchFamily="34" charset="0"/>
              </a:rPr>
              <a:t> «Для чего современным людям нужна географическая карта».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Спасибо</a:t>
            </a:r>
          </a:p>
          <a:p>
            <a:pPr algn="ctr">
              <a:buNone/>
            </a:pP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за урок!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325</TotalTime>
  <Words>593</Words>
  <Application>Microsoft Office PowerPoint</Application>
  <PresentationFormat>Экран (4:3)</PresentationFormat>
  <Paragraphs>99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   «Карта – альфа и омега географии, начальный и конечный момент любого географического исследования»  </vt:lpstr>
      <vt:lpstr>Что такое – географическая карта?</vt:lpstr>
      <vt:lpstr>Презентация PowerPoint</vt:lpstr>
      <vt:lpstr>Тема урока:</vt:lpstr>
      <vt:lpstr> Цель урока </vt:lpstr>
      <vt:lpstr>ГЕОГРАФИЧЕСКИЙ КВЕСТ</vt:lpstr>
      <vt:lpstr>СЛУЖБА БЕЗОПАСНОСТИ. ПРОФЕССИЯ: ШИФРОВАЛЬЩИК.</vt:lpstr>
      <vt:lpstr>Презентация PowerPoint</vt:lpstr>
      <vt:lpstr>ОТВЕТЫ</vt:lpstr>
      <vt:lpstr>1 ключ.</vt:lpstr>
      <vt:lpstr>SOS  </vt:lpstr>
      <vt:lpstr>SOS </vt:lpstr>
      <vt:lpstr>2 ключ.</vt:lpstr>
      <vt:lpstr>АРХИВ</vt:lpstr>
      <vt:lpstr>1 ГРУППА</vt:lpstr>
      <vt:lpstr>Презентация PowerPoint</vt:lpstr>
      <vt:lpstr>2 ГРУППА</vt:lpstr>
      <vt:lpstr>Презентация PowerPoint</vt:lpstr>
      <vt:lpstr>3 ГРУППА</vt:lpstr>
      <vt:lpstr>Презентация PowerPoint</vt:lpstr>
      <vt:lpstr>Презентация PowerPoint</vt:lpstr>
      <vt:lpstr>3 ключ.</vt:lpstr>
      <vt:lpstr>ОТДЕЛ КАДРОВ</vt:lpstr>
      <vt:lpstr>4 ключ.</vt:lpstr>
      <vt:lpstr>   ТУРАГЕНСТВО. ПРИ ПОМОЩИ СЕРВИСА «КАРТЫ GOOL» И «КАРТЫ YANDEX» ПРОВЕДИТЕ ВИРТУАЛЬНУЮ ЭКСКУРСИЮ</vt:lpstr>
      <vt:lpstr>5 ключ.</vt:lpstr>
      <vt:lpstr>Выводы</vt:lpstr>
      <vt:lpstr>Домашнее задание.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«Карта – альфа и омега географии, начальный и конечный момент любого географического исследования»            Н.Н. Баранский - географ ХХ в.</dc:title>
  <dc:creator>User</dc:creator>
  <cp:lastModifiedBy>кгб</cp:lastModifiedBy>
  <cp:revision>35</cp:revision>
  <dcterms:created xsi:type="dcterms:W3CDTF">2014-12-07T18:00:25Z</dcterms:created>
  <dcterms:modified xsi:type="dcterms:W3CDTF">2017-03-12T16:42:00Z</dcterms:modified>
</cp:coreProperties>
</file>