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4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1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E3D2-37D3-4481-BE8F-3C080CFDA43F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F9D2-2820-4583-BCBB-15EF41E26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E3D2-37D3-4481-BE8F-3C080CFDA43F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F9D2-2820-4583-BCBB-15EF41E26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E3D2-37D3-4481-BE8F-3C080CFDA43F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F9D2-2820-4583-BCBB-15EF41E26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E3D2-37D3-4481-BE8F-3C080CFDA43F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F9D2-2820-4583-BCBB-15EF41E26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E3D2-37D3-4481-BE8F-3C080CFDA43F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F9D2-2820-4583-BCBB-15EF41E26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E3D2-37D3-4481-BE8F-3C080CFDA43F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F9D2-2820-4583-BCBB-15EF41E26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E3D2-37D3-4481-BE8F-3C080CFDA43F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F9D2-2820-4583-BCBB-15EF41E26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E3D2-37D3-4481-BE8F-3C080CFDA43F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F9D2-2820-4583-BCBB-15EF41E26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E3D2-37D3-4481-BE8F-3C080CFDA43F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F9D2-2820-4583-BCBB-15EF41E26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E3D2-37D3-4481-BE8F-3C080CFDA43F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F9D2-2820-4583-BCBB-15EF41E26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1DE3D2-37D3-4481-BE8F-3C080CFDA43F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FDF9D2-2820-4583-BCBB-15EF41E26BBC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ltGray">
          <a:xfrm>
            <a:off x="0" y="0"/>
            <a:ext cx="825500" cy="6858000"/>
          </a:xfrm>
          <a:prstGeom prst="rect">
            <a:avLst/>
          </a:prstGeom>
          <a:solidFill>
            <a:schemeClr val="tx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CCECFF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ltGray">
          <a:xfrm>
            <a:off x="0" y="3543300"/>
            <a:ext cx="3343275" cy="122238"/>
          </a:xfrm>
          <a:prstGeom prst="rect">
            <a:avLst/>
          </a:prstGeom>
          <a:solidFill>
            <a:schemeClr val="bg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CCEC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fld id="{23995D3F-5480-4AFE-8830-3A08702F72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288043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3A135-428E-4EAD-9FD5-CA456E5F3E11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506981"/>
      </p:ext>
    </p:extLst>
  </p:cSld>
  <p:clrMapOvr>
    <a:masterClrMapping/>
  </p:clrMapOvr>
  <p:transition>
    <p:strips dir="ru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B6580-B0B2-4A69-B285-0F2E1745EB7A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0950460"/>
      </p:ext>
    </p:extLst>
  </p:cSld>
  <p:clrMapOvr>
    <a:masterClrMapping/>
  </p:clrMapOvr>
  <p:transition>
    <p:strips dir="ru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5350B-808F-4352-AF34-4086FB86D69F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39293"/>
      </p:ext>
    </p:extLst>
  </p:cSld>
  <p:clrMapOvr>
    <a:masterClrMapping/>
  </p:clrMapOvr>
  <p:transition>
    <p:strips dir="ru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A745F-038B-4872-AEE3-8058A5316B5F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642481"/>
      </p:ext>
    </p:extLst>
  </p:cSld>
  <p:clrMapOvr>
    <a:masterClrMapping/>
  </p:clrMapOvr>
  <p:transition>
    <p:strips dir="ru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9A29B-373D-4727-80BF-E888AE73D8A4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72065"/>
      </p:ext>
    </p:extLst>
  </p:cSld>
  <p:clrMapOvr>
    <a:masterClrMapping/>
  </p:clrMapOvr>
  <p:transition>
    <p:strips dir="ru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F554D-0A43-4305-97FF-DDC3B9CFD487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8690011"/>
      </p:ext>
    </p:extLst>
  </p:cSld>
  <p:clrMapOvr>
    <a:masterClrMapping/>
  </p:clrMapOvr>
  <p:transition>
    <p:strips dir="ru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03E59-9A2F-4528-9F0D-33B413EBEDAF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3675010"/>
      </p:ext>
    </p:extLst>
  </p:cSld>
  <p:clrMapOvr>
    <a:masterClrMapping/>
  </p:clrMapOvr>
  <p:transition>
    <p:strips dir="ru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17562-996E-4044-8071-DFC143907F11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7469978"/>
      </p:ext>
    </p:extLst>
  </p:cSld>
  <p:clrMapOvr>
    <a:masterClrMapping/>
  </p:clrMapOvr>
  <p:transition>
    <p:strips dir="ru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259BF-FCB1-485B-85A1-19284E65D7A6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6158477"/>
      </p:ext>
    </p:extLst>
  </p:cSld>
  <p:clrMapOvr>
    <a:masterClrMapping/>
  </p:clrMapOvr>
  <p:transition>
    <p:strips dir="ru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457200"/>
            <a:ext cx="20574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60198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F3E26-71BF-4463-BDD3-0102F1F8CEA5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7748478"/>
      </p:ext>
    </p:extLst>
  </p:cSld>
  <p:clrMapOvr>
    <a:masterClrMapping/>
  </p:clrMapOvr>
  <p:transition>
    <p:strips dir="ru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20DA9-1217-45ED-839F-86F1DCADFC88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7971063"/>
      </p:ext>
    </p:extLst>
  </p:cSld>
  <p:clrMapOvr>
    <a:masterClrMapping/>
  </p:clrMapOvr>
  <p:transition>
    <p:strips dir="ru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26D71-0ABF-488F-801E-AB4FB471B909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338360"/>
      </p:ext>
    </p:extLst>
  </p:cSld>
  <p:clrMapOvr>
    <a:masterClrMapping/>
  </p:clrMapOvr>
  <p:transition>
    <p:strips dir="ru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ltGray">
          <a:xfrm>
            <a:off x="0" y="0"/>
            <a:ext cx="825500" cy="6858000"/>
          </a:xfrm>
          <a:prstGeom prst="rect">
            <a:avLst/>
          </a:prstGeom>
          <a:solidFill>
            <a:schemeClr val="tx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CCECFF"/>
              </a:solidFill>
            </a:endParaRPr>
          </a:p>
        </p:txBody>
      </p:sp>
      <p:sp>
        <p:nvSpPr>
          <p:cNvPr id="5" name="Rectangle 8"/>
          <p:cNvSpPr>
            <a:spLocks noChangeArrowheads="1"/>
          </p:cNvSpPr>
          <p:nvPr/>
        </p:nvSpPr>
        <p:spPr bwMode="ltGray">
          <a:xfrm>
            <a:off x="0" y="3543300"/>
            <a:ext cx="3343275" cy="122238"/>
          </a:xfrm>
          <a:prstGeom prst="rect">
            <a:avLst/>
          </a:prstGeom>
          <a:solidFill>
            <a:schemeClr val="bg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CCECFF"/>
              </a:solidFill>
            </a:endParaRP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1336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CCECFF"/>
                </a:solidFill>
              </a:defRPr>
            </a:lvl1pPr>
          </a:lstStyle>
          <a:p>
            <a:pPr>
              <a:defRPr/>
            </a:pPr>
            <a:fld id="{23995D3F-5480-4AFE-8830-3A08702F72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2725112"/>
      </p:ext>
    </p:extLst>
  </p:cSld>
  <p:clrMapOvr>
    <a:masterClrMapping/>
  </p:clrMapOvr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F3A135-428E-4EAD-9FD5-CA456E5F3E11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2225905"/>
      </p:ext>
    </p:extLst>
  </p:cSld>
  <p:clrMapOvr>
    <a:masterClrMapping/>
  </p:clrMapOvr>
  <p:transition>
    <p:strips dir="ru"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2B6580-B0B2-4A69-B285-0F2E1745EB7A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5572687"/>
      </p:ext>
    </p:extLst>
  </p:cSld>
  <p:clrMapOvr>
    <a:masterClrMapping/>
  </p:clrMapOvr>
  <p:transition>
    <p:strips dir="ru"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5B5350B-808F-4352-AF34-4086FB86D69F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28550203"/>
      </p:ext>
    </p:extLst>
  </p:cSld>
  <p:clrMapOvr>
    <a:masterClrMapping/>
  </p:clrMapOvr>
  <p:transition>
    <p:strips dir="ru"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A745F-038B-4872-AEE3-8058A5316B5F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766068"/>
      </p:ext>
    </p:extLst>
  </p:cSld>
  <p:clrMapOvr>
    <a:masterClrMapping/>
  </p:clrMapOvr>
  <p:transition>
    <p:strips dir="ru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A9A29B-373D-4727-80BF-E888AE73D8A4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7470628"/>
      </p:ext>
    </p:extLst>
  </p:cSld>
  <p:clrMapOvr>
    <a:masterClrMapping/>
  </p:clrMapOvr>
  <p:transition>
    <p:strips dir="ru"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7F554D-0A43-4305-97FF-DDC3B9CFD487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116805"/>
      </p:ext>
    </p:extLst>
  </p:cSld>
  <p:clrMapOvr>
    <a:masterClrMapping/>
  </p:clrMapOvr>
  <p:transition>
    <p:strips dir="ru"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03E59-9A2F-4528-9F0D-33B413EBEDAF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3118583"/>
      </p:ext>
    </p:extLst>
  </p:cSld>
  <p:clrMapOvr>
    <a:masterClrMapping/>
  </p:clrMapOvr>
  <p:transition>
    <p:strips dir="ru"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917562-996E-4044-8071-DFC143907F11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8533046"/>
      </p:ext>
    </p:extLst>
  </p:cSld>
  <p:clrMapOvr>
    <a:masterClrMapping/>
  </p:clrMapOvr>
  <p:transition>
    <p:strips dir="ru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4259BF-FCB1-485B-85A1-19284E65D7A6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3213137"/>
      </p:ext>
    </p:extLst>
  </p:cSld>
  <p:clrMapOvr>
    <a:masterClrMapping/>
  </p:clrMapOvr>
  <p:transition>
    <p:strips dir="ru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00800" y="457200"/>
            <a:ext cx="2057400" cy="56388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228600" y="457200"/>
            <a:ext cx="6019800" cy="56388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7F3E26-71BF-4463-BDD3-0102F1F8CEA5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3472214"/>
      </p:ext>
    </p:extLst>
  </p:cSld>
  <p:clrMapOvr>
    <a:masterClrMapping/>
  </p:clrMapOvr>
  <p:transition>
    <p:strips dir="ru"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420DA9-1217-45ED-839F-86F1DCADFC88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8273392"/>
      </p:ext>
    </p:extLst>
  </p:cSld>
  <p:clrMapOvr>
    <a:masterClrMapping/>
  </p:clrMapOvr>
  <p:transition>
    <p:strips dir="ru"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Заголовок, объект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77724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E26D71-0ABF-488F-801E-AB4FB471B909}" type="slidenum">
              <a:rPr lang="ru-RU">
                <a:solidFill>
                  <a:srgbClr val="CCEC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7185384"/>
      </p:ext>
    </p:extLst>
  </p:cSld>
  <p:clrMapOvr>
    <a:masterClrMapping/>
  </p:clrMapOvr>
  <p:transition>
    <p:strips dir="r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1DE3D2-37D3-4481-BE8F-3C080CFDA43F}" type="datetimeFigureOut">
              <a:rPr lang="ru-RU" smtClean="0"/>
              <a:t>12.03.2017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DF9D2-2820-4583-BCBB-15EF41E26BBC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/>
            </a:lvl1pPr>
          </a:lstStyle>
          <a:p>
            <a:pPr fontAlgn="base">
              <a:spcAft>
                <a:spcPct val="0"/>
              </a:spcAft>
              <a:defRPr/>
            </a:pPr>
            <a:fld id="{2A0852FC-E188-4EE0-983A-193590DAE408}" type="slidenum">
              <a:rPr lang="ru-RU">
                <a:solidFill>
                  <a:srgbClr val="CCECFF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gray">
          <a:xfrm>
            <a:off x="0" y="1638300"/>
            <a:ext cx="3343275" cy="122238"/>
          </a:xfrm>
          <a:prstGeom prst="rect">
            <a:avLst/>
          </a:prstGeom>
          <a:solidFill>
            <a:schemeClr val="bg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1962354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5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/>
            </a:lvl1pPr>
          </a:lstStyle>
          <a:p>
            <a:pPr fontAlgn="base">
              <a:spcAft>
                <a:spcPct val="0"/>
              </a:spcAft>
              <a:defRPr/>
            </a:pPr>
            <a:endParaRPr lang="ru-RU">
              <a:solidFill>
                <a:srgbClr val="CCECFF"/>
              </a:solidFill>
            </a:endParaRP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/>
            </a:lvl1pPr>
          </a:lstStyle>
          <a:p>
            <a:pPr fontAlgn="base">
              <a:spcAft>
                <a:spcPct val="0"/>
              </a:spcAft>
              <a:defRPr/>
            </a:pPr>
            <a:fld id="{2A0852FC-E188-4EE0-983A-193590DAE408}" type="slidenum">
              <a:rPr lang="ru-RU">
                <a:solidFill>
                  <a:srgbClr val="CCECFF"/>
                </a:solidFill>
              </a:rPr>
              <a:pPr fontAlgn="base"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CCECFF"/>
              </a:solidFill>
            </a:endParaRPr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gray">
          <a:xfrm>
            <a:off x="0" y="1638300"/>
            <a:ext cx="3343275" cy="122238"/>
          </a:xfrm>
          <a:prstGeom prst="rect">
            <a:avLst/>
          </a:prstGeom>
          <a:solidFill>
            <a:schemeClr val="bg2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srgbClr val="CCEC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9150101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  <p:sldLayoutId id="2147483687" r:id="rId13"/>
  </p:sldLayoutIdLst>
  <p:transition>
    <p:strips dir="r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5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Monotype Corsiva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folHlink"/>
        </a:buClr>
        <a:buChar char="•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274638"/>
            <a:ext cx="8964488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Влияние климатических факторов на здоровье человека.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556792"/>
            <a:ext cx="7344816" cy="5301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8856984" cy="1143000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Климат – это характерный для местности многолетний режим погоды.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3203848" cy="27813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4293096"/>
            <a:ext cx="3131840" cy="25649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1" y="1484784"/>
            <a:ext cx="2952328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12160" y="1412776"/>
            <a:ext cx="3131840" cy="5445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252520" cy="2276872"/>
          </a:xfrm>
        </p:spPr>
        <p:txBody>
          <a:bodyPr>
            <a:norm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«Организмы ведут себя различно в отношении времени года … и болезни протекают различно – хорошо или плохо – в разные времена года, в разных странах и условиях жизни …» Гиппократ 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2204864"/>
            <a:ext cx="6191250" cy="4653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Биометеорология – изучает влияние погоды и климата на самочувствие и здоровье человека.</a:t>
            </a:r>
            <a:endParaRPr lang="ru-RU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419225"/>
            <a:ext cx="8280920" cy="54387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Разнообразие климатических условий.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4572000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933056"/>
            <a:ext cx="4572000" cy="29249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005064"/>
            <a:ext cx="2585864" cy="28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1556792"/>
            <a:ext cx="3059832" cy="2464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Простудные заболевания – прохладное время года.</a:t>
            </a:r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484784"/>
            <a:ext cx="4211960" cy="53732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47456" y="1556792"/>
            <a:ext cx="4896544" cy="53012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Грипп – резкие колебания температуры и высокая влажность воздуха.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412776"/>
            <a:ext cx="8856984" cy="53285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Январь – воспаление лёгких.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143000"/>
            <a:ext cx="7620000" cy="5715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Февраль – март обострение сердечно – сосудистых заболеваний.</a:t>
            </a:r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56792"/>
            <a:ext cx="4355976" cy="4968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3968" y="1700808"/>
            <a:ext cx="4716016" cy="4797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70080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Постоянно проживая в определённой местности, человек приспосабливается к климатическим условиям.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700808"/>
            <a:ext cx="3610263" cy="26647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3726160"/>
            <a:ext cx="3131840" cy="31318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2564904"/>
            <a:ext cx="3456384" cy="2772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4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Реакция на погоду.</a:t>
            </a:r>
            <a:endParaRPr lang="ru-RU" sz="4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980728"/>
            <a:ext cx="5076056" cy="381642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6" y="2967890"/>
            <a:ext cx="4067944" cy="38901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Знания о воздействии климата и здоровья на организм человека, помогают сохранить здоровье.</a:t>
            </a:r>
            <a:endParaRPr lang="ru-R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Экстремальные факторы окружающей среды.</a:t>
            </a:r>
            <a:endParaRPr lang="ru-RU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2195736" cy="5229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628800"/>
            <a:ext cx="3419872" cy="25812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005064"/>
            <a:ext cx="3708817" cy="28529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24129" y="4149080"/>
            <a:ext cx="3419872" cy="27089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318" name="Picture 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95736" y="1700808"/>
            <a:ext cx="3468232" cy="2331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4638"/>
            <a:ext cx="9036496" cy="1714202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Экстремальные факторы – это крайние, весьма жестокие условия среды, не соответствующие врождённым и приобретённым </a:t>
            </a:r>
            <a:b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свойствам организма.</a:t>
            </a:r>
            <a:endParaRPr lang="ru-RU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32856"/>
            <a:ext cx="9144000" cy="47251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УСКОРЕНИЕ</a:t>
            </a:r>
            <a:endParaRPr lang="ru-RU" sz="6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2636912"/>
            <a:ext cx="3276592" cy="42210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48833" y="980728"/>
            <a:ext cx="2895167" cy="58772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1844824"/>
            <a:ext cx="3744416" cy="28083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НЕВЕСОМОСТЬ</a:t>
            </a:r>
            <a:endParaRPr lang="ru-RU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340768"/>
            <a:ext cx="6984776" cy="51470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СИЛЬНЫЕ ЭЛЕКТРИЧЕСКИЕ И МАГНИТНЫЕ ПОЛЯ</a:t>
            </a:r>
            <a:endParaRPr lang="ru-RU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43063"/>
            <a:ext cx="6912768" cy="481027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РАДИАЦИЯ</a:t>
            </a:r>
            <a:endParaRPr lang="ru-RU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268760"/>
            <a:ext cx="5976664" cy="55892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Земное притяжение (гравитация)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124744"/>
            <a:ext cx="6048672" cy="5733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Домашнее задание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/>
              <a:t>Готовиться к контрольной работе по главе 1</a:t>
            </a:r>
          </a:p>
        </p:txBody>
      </p:sp>
      <p:pic>
        <p:nvPicPr>
          <p:cNvPr id="24580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92190154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4450"/>
            <a:ext cx="9036050" cy="1800225"/>
          </a:xfrm>
        </p:spPr>
        <p:txBody>
          <a:bodyPr/>
          <a:lstStyle/>
          <a:p>
            <a:pPr>
              <a:defRPr/>
            </a:pPr>
            <a:r>
              <a:rPr lang="ru-RU" sz="5400" b="1" dirty="0" smtClean="0"/>
              <a:t>Напишите синквейн на тему: «Здоровье»</a:t>
            </a:r>
            <a:endParaRPr lang="ru-RU" sz="5400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772816"/>
            <a:ext cx="7632848" cy="5085184"/>
          </a:xfrm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14383074"/>
      </p:ext>
    </p:extLst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457200"/>
            <a:ext cx="9144000" cy="4916016"/>
          </a:xfrm>
        </p:spPr>
        <p:txBody>
          <a:bodyPr/>
          <a:lstStyle/>
          <a:p>
            <a:r>
              <a:rPr lang="ru-RU" dirty="0" smtClean="0"/>
              <a:t>Презентацию подготовила</a:t>
            </a:r>
            <a:br>
              <a:rPr lang="ru-RU" dirty="0" smtClean="0"/>
            </a:br>
            <a:r>
              <a:rPr lang="ru-RU" dirty="0" smtClean="0"/>
              <a:t>учитель биологии и экологии</a:t>
            </a:r>
            <a:br>
              <a:rPr lang="ru-RU" dirty="0" smtClean="0"/>
            </a:br>
            <a:r>
              <a:rPr lang="ru-RU" dirty="0" smtClean="0"/>
              <a:t>МОУ «СОШ №63 с УИП»</a:t>
            </a:r>
            <a:br>
              <a:rPr lang="ru-RU" dirty="0" smtClean="0"/>
            </a:br>
            <a:r>
              <a:rPr lang="ru-RU" dirty="0" smtClean="0"/>
              <a:t>города Саратова</a:t>
            </a:r>
            <a:br>
              <a:rPr lang="ru-RU" dirty="0" smtClean="0"/>
            </a:br>
            <a:r>
              <a:rPr lang="ru-RU" dirty="0" smtClean="0"/>
              <a:t>Кузнецова Татьяна Александровна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4571488"/>
      </p:ext>
    </p:extLst>
  </p:cSld>
  <p:clrMapOvr>
    <a:masterClrMapping/>
  </p:clrMapOvr>
  <p:transition>
    <p:strips dir="ru"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01069098">
  <a:themeElements>
    <a:clrScheme name="01069098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01069098">
      <a:majorFont>
        <a:latin typeface="Monotype Corsiva"/>
        <a:ea typeface=""/>
        <a:cs typeface=""/>
      </a:majorFont>
      <a:minorFont>
        <a:latin typeface="Monotype Corsiv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98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98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98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01069098">
  <a:themeElements>
    <a:clrScheme name="01069098 1">
      <a:dk1>
        <a:srgbClr val="000066"/>
      </a:dk1>
      <a:lt1>
        <a:srgbClr val="CCECFF"/>
      </a:lt1>
      <a:dk2>
        <a:srgbClr val="0000CC"/>
      </a:dk2>
      <a:lt2>
        <a:srgbClr val="CCFFFF"/>
      </a:lt2>
      <a:accent1>
        <a:srgbClr val="CC99FF"/>
      </a:accent1>
      <a:accent2>
        <a:srgbClr val="9999FF"/>
      </a:accent2>
      <a:accent3>
        <a:srgbClr val="AAAAE2"/>
      </a:accent3>
      <a:accent4>
        <a:srgbClr val="AEC9DA"/>
      </a:accent4>
      <a:accent5>
        <a:srgbClr val="E2CAFF"/>
      </a:accent5>
      <a:accent6>
        <a:srgbClr val="8A8AE7"/>
      </a:accent6>
      <a:hlink>
        <a:srgbClr val="99CCFF"/>
      </a:hlink>
      <a:folHlink>
        <a:srgbClr val="0066FF"/>
      </a:folHlink>
    </a:clrScheme>
    <a:fontScheme name="01069098">
      <a:majorFont>
        <a:latin typeface="Monotype Corsiva"/>
        <a:ea typeface=""/>
        <a:cs typeface=""/>
      </a:majorFont>
      <a:minorFont>
        <a:latin typeface="Monotype Corsiv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01069098 1">
        <a:dk1>
          <a:srgbClr val="000066"/>
        </a:dk1>
        <a:lt1>
          <a:srgbClr val="CCECFF"/>
        </a:lt1>
        <a:dk2>
          <a:srgbClr val="0000CC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AAAAE2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98 2">
        <a:dk1>
          <a:srgbClr val="000066"/>
        </a:dk1>
        <a:lt1>
          <a:srgbClr val="CCECFF"/>
        </a:lt1>
        <a:dk2>
          <a:srgbClr val="6699FF"/>
        </a:dk2>
        <a:lt2>
          <a:srgbClr val="CCFFFF"/>
        </a:lt2>
        <a:accent1>
          <a:srgbClr val="CC99FF"/>
        </a:accent1>
        <a:accent2>
          <a:srgbClr val="9999FF"/>
        </a:accent2>
        <a:accent3>
          <a:srgbClr val="B8CAFF"/>
        </a:accent3>
        <a:accent4>
          <a:srgbClr val="AEC9DA"/>
        </a:accent4>
        <a:accent5>
          <a:srgbClr val="E2CAFF"/>
        </a:accent5>
        <a:accent6>
          <a:srgbClr val="8A8AE7"/>
        </a:accent6>
        <a:hlink>
          <a:srgbClr val="99CCFF"/>
        </a:hlink>
        <a:folHlink>
          <a:srgbClr val="00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01069098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180</Words>
  <Application>Microsoft Office PowerPoint</Application>
  <PresentationFormat>Экран (4:3)</PresentationFormat>
  <Paragraphs>23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22</vt:i4>
      </vt:variant>
    </vt:vector>
  </HeadingPairs>
  <TitlesOfParts>
    <vt:vector size="28" baseType="lpstr">
      <vt:lpstr>Arial</vt:lpstr>
      <vt:lpstr>Calibri</vt:lpstr>
      <vt:lpstr>Monotype Corsiva</vt:lpstr>
      <vt:lpstr>Тема Office</vt:lpstr>
      <vt:lpstr>01069098</vt:lpstr>
      <vt:lpstr>1_01069098</vt:lpstr>
      <vt:lpstr>Влияние климатических факторов на здоровье человека.</vt:lpstr>
      <vt:lpstr>Климат – это характерный для местности многолетний режим погоды.</vt:lpstr>
      <vt:lpstr>«Организмы ведут себя различно в отношении времени года … и болезни протекают различно – хорошо или плохо – в разные времена года, в разных странах и условиях жизни …» Гиппократ </vt:lpstr>
      <vt:lpstr>Биометеорология – изучает влияние погоды и климата на самочувствие и здоровье человека.</vt:lpstr>
      <vt:lpstr>Разнообразие климатических условий.</vt:lpstr>
      <vt:lpstr>Простудные заболевания – прохладное время года.</vt:lpstr>
      <vt:lpstr>Грипп – резкие колебания температуры и высокая влажность воздуха.</vt:lpstr>
      <vt:lpstr>Январь – воспаление лёгких.</vt:lpstr>
      <vt:lpstr>Февраль – март обострение сердечно – сосудистых заболеваний.</vt:lpstr>
      <vt:lpstr>Постоянно проживая в определённой местности, человек приспосабливается к климатическим условиям.</vt:lpstr>
      <vt:lpstr>Реакция на погоду.</vt:lpstr>
      <vt:lpstr>Знания о воздействии климата и здоровья на организм человека, помогают сохранить здоровье.</vt:lpstr>
      <vt:lpstr>Экстремальные факторы окружающей среды.</vt:lpstr>
      <vt:lpstr>Экстремальные факторы – это крайние, весьма жестокие условия среды, не соответствующие врождённым и приобретённым  свойствам организма.</vt:lpstr>
      <vt:lpstr>УСКОРЕНИЕ</vt:lpstr>
      <vt:lpstr>НЕВЕСОМОСТЬ</vt:lpstr>
      <vt:lpstr>СИЛЬНЫЕ ЭЛЕКТРИЧЕСКИЕ И МАГНИТНЫЕ ПОЛЯ</vt:lpstr>
      <vt:lpstr>РАДИАЦИЯ</vt:lpstr>
      <vt:lpstr>Земное притяжение (гравитация)</vt:lpstr>
      <vt:lpstr>Домашнее задание</vt:lpstr>
      <vt:lpstr>Напишите синквейн на тему: «Здоровье»</vt:lpstr>
      <vt:lpstr>Презентацию подготовила учитель биологии и экологии МОУ «СОШ №63 с УИП» города Саратова Кузнецова Татьяна Александровна</vt:lpstr>
    </vt:vector>
  </TitlesOfParts>
  <Company>Дом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Влияние климатических факторов на здоровье человека.</dc:title>
  <dc:creator>Татьяна</dc:creator>
  <cp:lastModifiedBy>Admin</cp:lastModifiedBy>
  <cp:revision>11</cp:revision>
  <dcterms:created xsi:type="dcterms:W3CDTF">2012-01-15T13:09:04Z</dcterms:created>
  <dcterms:modified xsi:type="dcterms:W3CDTF">2017-03-12T16:56:17Z</dcterms:modified>
</cp:coreProperties>
</file>