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56" r:id="rId3"/>
    <p:sldId id="293" r:id="rId4"/>
    <p:sldId id="262" r:id="rId5"/>
    <p:sldId id="263" r:id="rId6"/>
    <p:sldId id="264" r:id="rId7"/>
    <p:sldId id="265" r:id="rId8"/>
    <p:sldId id="266" r:id="rId9"/>
    <p:sldId id="272" r:id="rId10"/>
    <p:sldId id="273" r:id="rId11"/>
    <p:sldId id="267" r:id="rId12"/>
    <p:sldId id="268" r:id="rId13"/>
    <p:sldId id="269" r:id="rId14"/>
    <p:sldId id="271" r:id="rId15"/>
    <p:sldId id="274" r:id="rId16"/>
    <p:sldId id="276" r:id="rId17"/>
    <p:sldId id="277" r:id="rId18"/>
    <p:sldId id="278" r:id="rId19"/>
    <p:sldId id="279" r:id="rId20"/>
    <p:sldId id="280" r:id="rId21"/>
    <p:sldId id="282" r:id="rId22"/>
    <p:sldId id="283" r:id="rId23"/>
    <p:sldId id="284" r:id="rId24"/>
    <p:sldId id="285" r:id="rId25"/>
    <p:sldId id="287" r:id="rId26"/>
    <p:sldId id="288" r:id="rId27"/>
    <p:sldId id="289" r:id="rId28"/>
    <p:sldId id="29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48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&#1051;&#1102;&#1073;&#1086;&#1074;&#1100;%20&#1074;%20&#1078;&#1080;&#1079;&#1085;&#1080;%20&#1087;&#1086;&#1101;&#1090;&#1072;.docx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&#1051;&#1102;&#1073;&#1086;&#1074;&#1100;%20&#1074;%20&#1078;&#1080;&#1079;&#1085;&#1080;%20&#1087;&#1086;&#1101;&#1090;&#1072;.docx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&#1051;&#1102;&#1073;&#1086;&#1074;&#1100;%20&#1074;%20&#1078;&#1080;&#1079;&#1085;&#1080;%20&#1087;&#1086;&#1101;&#1090;&#1072;.docx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&#1051;&#1102;&#1073;&#1086;&#1074;&#1100;%20&#1074;%20&#1078;&#1080;&#1079;&#1085;&#1080;%20&#1087;&#1086;&#1101;&#1090;&#1072;.docx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&#1051;&#1102;&#1073;&#1086;&#1074;&#1100;%20&#1074;%20&#1078;&#1080;&#1079;&#1085;&#1080;%20&#1087;&#1086;&#1101;&#1090;&#1072;.docx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&#1051;&#1102;&#1073;&#1086;&#1074;&#1100;%20&#1074;%20&#1078;&#1080;&#1079;&#1085;&#1080;%20&#1087;&#1086;&#1101;&#1090;&#1072;.docx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&#1058;&#1088;&#1072;&#1075;&#1080;&#1095;&#1077;&#1089;&#1082;&#1072;&#1103;%20&#1075;&#1080;&#1073;&#1077;&#1083;&#1100;%20&#1057;&#1077;&#1088;&#1075;&#1077;&#1103;%20&#1045;&#1089;&#1077;&#1085;&#1080;&#1085;&#1072;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s3.uploads.ru/BdO9t.png" TargetMode="External"/><Relationship Id="rId3" Type="http://schemas.openxmlformats.org/officeDocument/2006/relationships/hyperlink" Target="https://www.youtube.com/watch?v=_-bLMUr_qzw" TargetMode="External"/><Relationship Id="rId7" Type="http://schemas.openxmlformats.org/officeDocument/2006/relationships/hyperlink" Target="https://www.youtube.com/watch?v=j8dWjPAg2t4" TargetMode="External"/><Relationship Id="rId2" Type="http://schemas.openxmlformats.org/officeDocument/2006/relationships/hyperlink" Target="http://t-smertina.narod.ru/litphoto/esenin-photo/photoalbum-40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5-IThucvEL8" TargetMode="External"/><Relationship Id="rId5" Type="http://schemas.openxmlformats.org/officeDocument/2006/relationships/hyperlink" Target="https://www.youtube.com/watch?v=c6VzfOZMzb4" TargetMode="External"/><Relationship Id="rId4" Type="http://schemas.openxmlformats.org/officeDocument/2006/relationships/hyperlink" Target="https://www.youtube.com/watch?v=umPERqet0Ao" TargetMode="External"/><Relationship Id="rId9" Type="http://schemas.openxmlformats.org/officeDocument/2006/relationships/hyperlink" Target="http://school7pregrad.edusite.ru/p52aa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548680"/>
            <a:ext cx="727280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1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83668" y="929424"/>
            <a:ext cx="69487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Презентация к уроку литературы в 11 классе </a:t>
            </a:r>
          </a:p>
          <a:p>
            <a:pPr algn="ctr"/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творчеству  </a:t>
            </a:r>
          </a:p>
          <a:p>
            <a:pPr algn="ctr"/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Сергея Александровича Есенина </a:t>
            </a:r>
          </a:p>
          <a:p>
            <a:pPr algn="ctr"/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 </a:t>
            </a:r>
            <a:r>
              <a:rPr lang="ru-RU" sz="2400" b="1" i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Кудовба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Галина Павловна, учитель русского языка и литературы КГУ «Самарская средняя школа №1» </a:t>
            </a:r>
            <a:r>
              <a:rPr lang="ru-RU" sz="2400" b="1" i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Кокпектинского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района Восточно-Казахстанской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86155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548680"/>
            <a:ext cx="727280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1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1026" name="Picture 2" descr="&amp;YAcy;&amp;gcy;&amp;ocy;&amp;dcy;&amp;ycy; &amp;gcy;&amp;ocy;&amp;dcy;&amp;zhcy;&amp;icy; &amp;pcy;&amp;ocy;&amp;rcy;&amp;tcy;&amp;rcy;&amp;iecy;&amp;tcy; &amp;iecy;&amp;scy;&amp;iecy;&amp;ncy;&amp;icy;&amp;ncy;&amp;acy; &amp;vcy; &amp;khcy;&amp;ocy;&amp;rcy;&amp;ocy;&amp;shcy;&amp;iecy;&amp;mcy; &amp;kcy;&amp;acy;&amp;chcy;&amp;iecy;&amp;scy;&amp;tcy;&amp;vcy;&amp;iecy; &amp;KHcy;&amp;ucy;&amp;dcy;&amp;iecy;&amp;iecy;&amp;mcy; &amp;vcy;&amp;mcy;&amp;iecy;&amp;scy;&amp;tcy;&amp;iecy;!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11960" y="3022305"/>
            <a:ext cx="2232248" cy="30198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1583668" y="929424"/>
            <a:ext cx="694877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Тема: «Пришёл в этот мир поэт…»</a:t>
            </a:r>
          </a:p>
          <a:p>
            <a:pPr algn="r"/>
            <a:endParaRPr lang="ru-RU" sz="1200" b="1" dirty="0" smtClean="0"/>
          </a:p>
          <a:p>
            <a:pPr algn="ctr"/>
            <a:r>
              <a:rPr lang="ru-RU" b="1" i="1" dirty="0" smtClean="0"/>
              <a:t>Моя </a:t>
            </a:r>
            <a:r>
              <a:rPr lang="ru-RU" b="1" i="1" dirty="0"/>
              <a:t>лирика жива одной большой любовью, любовью к Родине. </a:t>
            </a:r>
          </a:p>
          <a:p>
            <a:pPr algn="ctr"/>
            <a:r>
              <a:rPr lang="ru-RU" b="1" i="1" dirty="0"/>
              <a:t>             </a:t>
            </a:r>
            <a:r>
              <a:rPr lang="ru-RU" b="1" i="1" dirty="0" smtClean="0"/>
              <a:t>               </a:t>
            </a:r>
            <a:r>
              <a:rPr lang="ru-RU" b="1" i="1" dirty="0"/>
              <a:t>Чувство Родины – основное в моем </a:t>
            </a:r>
            <a:r>
              <a:rPr lang="ru-RU" b="1" i="1" dirty="0" smtClean="0"/>
              <a:t>творчестве</a:t>
            </a:r>
            <a:r>
              <a:rPr lang="ru-RU" b="1" i="1" dirty="0"/>
              <a:t>.</a:t>
            </a:r>
            <a:r>
              <a:rPr lang="ru-RU" b="1" i="1" dirty="0" smtClean="0"/>
              <a:t>                                                                                                                        					С</a:t>
            </a:r>
            <a:r>
              <a:rPr lang="ru-RU" b="1" i="1" dirty="0"/>
              <a:t>. </a:t>
            </a:r>
            <a:r>
              <a:rPr lang="ru-RU" b="1" i="1" dirty="0" smtClean="0"/>
              <a:t>Есенин</a:t>
            </a:r>
            <a:endParaRPr lang="ru-RU" b="1" i="1" dirty="0"/>
          </a:p>
          <a:p>
            <a:endParaRPr lang="ru-RU" sz="3200" b="1" i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59632" y="548680"/>
            <a:ext cx="7272808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1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83668" y="929424"/>
            <a:ext cx="694877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Цели </a:t>
            </a:r>
            <a:r>
              <a:rPr lang="ru-RU" sz="2800" b="1" i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задачи:</a:t>
            </a:r>
            <a:endParaRPr lang="ru-RU" b="1" i="1" dirty="0"/>
          </a:p>
          <a:p>
            <a:r>
              <a:rPr lang="ru-RU" sz="2400" b="1" i="1" dirty="0" smtClean="0"/>
              <a:t>1. Познакомить </a:t>
            </a:r>
            <a:r>
              <a:rPr lang="ru-RU" sz="2400" b="1" i="1" dirty="0"/>
              <a:t>учащихся с биографией и творчеством </a:t>
            </a:r>
            <a:r>
              <a:rPr lang="ru-RU" sz="2400" b="1" i="1" dirty="0" smtClean="0"/>
              <a:t>поэта; выявить </a:t>
            </a:r>
            <a:r>
              <a:rPr lang="ru-RU" sz="2400" b="1" i="1" dirty="0"/>
              <a:t>основные мотивы лирики </a:t>
            </a:r>
            <a:r>
              <a:rPr lang="ru-RU" sz="2400" b="1" i="1" dirty="0" smtClean="0"/>
              <a:t>поэта, раскрыть индивидуальность, </a:t>
            </a:r>
            <a:r>
              <a:rPr lang="ru-RU" sz="2400" b="1" i="1" dirty="0"/>
              <a:t>неповторимость и ценность его </a:t>
            </a:r>
            <a:r>
              <a:rPr lang="ru-RU" sz="2400" b="1" i="1" dirty="0" smtClean="0"/>
              <a:t>произведений.</a:t>
            </a:r>
            <a:endParaRPr lang="ru-RU" sz="2400" b="1" i="1" dirty="0"/>
          </a:p>
          <a:p>
            <a:r>
              <a:rPr lang="ru-RU" sz="2400" b="1" i="1" dirty="0"/>
              <a:t> </a:t>
            </a:r>
            <a:r>
              <a:rPr lang="ru-RU" sz="2400" b="1" i="1" dirty="0" smtClean="0"/>
              <a:t>2. Развивать </a:t>
            </a:r>
            <a:r>
              <a:rPr lang="ru-RU" sz="2400" b="1" i="1" dirty="0"/>
              <a:t>умение анализировать </a:t>
            </a:r>
            <a:r>
              <a:rPr lang="ru-RU" sz="2400" b="1" i="1" dirty="0" smtClean="0"/>
              <a:t>стихотворное произведение, чувствовать красоту, неповторимость и своеобразие стиля автора.</a:t>
            </a:r>
            <a:endParaRPr lang="ru-RU" sz="2400" b="1" i="1" dirty="0"/>
          </a:p>
          <a:p>
            <a:r>
              <a:rPr lang="ru-RU" sz="2400" b="1" i="1" dirty="0" smtClean="0"/>
              <a:t>3. Воспитывать чувство прекрасного, любовь к поэтическому слову.</a:t>
            </a:r>
            <a:r>
              <a:rPr lang="ru-RU" sz="2400" b="1" i="1" dirty="0"/>
              <a:t> </a:t>
            </a:r>
          </a:p>
          <a:p>
            <a:endParaRPr lang="ru-RU" b="1" i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06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512168"/>
          </a:xfrm>
        </p:spPr>
        <p:txBody>
          <a:bodyPr>
            <a:noAutofit/>
          </a:bodyPr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i="1" dirty="0" smtClean="0"/>
              <a:t> </a:t>
            </a:r>
            <a:r>
              <a:rPr lang="ru-RU" sz="4000" b="1" i="1" dirty="0" smtClean="0">
                <a:solidFill>
                  <a:schemeClr val="bg2">
                    <a:lumMod val="25000"/>
                  </a:schemeClr>
                </a:solidFill>
              </a:rPr>
              <a:t>Детство поэта</a:t>
            </a:r>
            <a:br>
              <a:rPr lang="ru-RU" sz="4000" b="1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600" i="1" dirty="0"/>
              <a:t>Сергей Александрович Есенин появился на свет 3 октября 1895 года в Рязанской губернии</a:t>
            </a:r>
            <a:r>
              <a:rPr lang="ru-RU" sz="1600" i="1" dirty="0" smtClean="0"/>
              <a:t>, в </a:t>
            </a:r>
            <a:r>
              <a:rPr lang="ru-RU" sz="1600" i="1" dirty="0"/>
              <a:t>селе Константиново, </a:t>
            </a:r>
            <a:r>
              <a:rPr lang="ru-RU" sz="1600" i="1" dirty="0" err="1"/>
              <a:t>Кузьминской</a:t>
            </a:r>
            <a:r>
              <a:rPr lang="ru-RU" sz="1600" i="1" dirty="0"/>
              <a:t> волости. Отец </a:t>
            </a:r>
            <a:r>
              <a:rPr lang="ru-RU" sz="1600" i="1" dirty="0" smtClean="0"/>
              <a:t>Сергея, Александр </a:t>
            </a:r>
            <a:r>
              <a:rPr lang="ru-RU" sz="1600" i="1" dirty="0"/>
              <a:t>Никитич Есенин (1873—1931</a:t>
            </a:r>
            <a:r>
              <a:rPr lang="ru-RU" sz="1600" i="1" dirty="0" smtClean="0"/>
              <a:t>), </a:t>
            </a:r>
            <a:r>
              <a:rPr lang="ru-RU" sz="1600" i="1" dirty="0"/>
              <a:t>в юности пел в церковном хоре, был обычным крестьянином, а затем переехал в Москву, где работал приказчиком в мясной лавке. Татьяна Федоровна Титова, мама будущего поэта (1875—1955</a:t>
            </a:r>
            <a:r>
              <a:rPr lang="ru-RU" sz="1600" i="1" dirty="0" smtClean="0"/>
              <a:t>), </a:t>
            </a:r>
            <a:r>
              <a:rPr lang="ru-RU" sz="1600" i="1" dirty="0"/>
              <a:t>была отдана замуж не по любви, видимо, поэтому совместная жизнь супругов была недолгой</a:t>
            </a:r>
            <a:r>
              <a:rPr lang="ru-RU" sz="1600" i="1" dirty="0" smtClean="0"/>
              <a:t>.</a:t>
            </a:r>
            <a:br>
              <a:rPr lang="ru-RU" sz="1600" i="1" dirty="0" smtClean="0"/>
            </a:br>
            <a:r>
              <a:rPr lang="ru-RU" sz="1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   </a:t>
            </a:r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</a:rPr>
              <a:t>Родители Есенина</a:t>
            </a:r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2000" b="1" i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0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074" name="Picture 2" descr="http://t-smertina.narod.ru/litphoto/esenin-photo/sergey-esenin-31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2996952"/>
            <a:ext cx="2448272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46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>
                <a:solidFill>
                  <a:schemeClr val="bg2">
                    <a:lumMod val="25000"/>
                  </a:schemeClr>
                </a:solidFill>
              </a:rPr>
              <a:t>Родительский дом </a:t>
            </a:r>
            <a:br>
              <a:rPr lang="ru-RU" sz="4000" b="1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4000" b="1" i="1" dirty="0" smtClean="0">
                <a:solidFill>
                  <a:schemeClr val="bg2">
                    <a:lumMod val="25000"/>
                  </a:schemeClr>
                </a:solidFill>
              </a:rPr>
              <a:t>в Константиново</a:t>
            </a:r>
            <a:endParaRPr lang="ru-RU" sz="40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28" y="2276872"/>
            <a:ext cx="4824536" cy="3296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018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4104456"/>
          </a:xfrm>
        </p:spPr>
        <p:txBody>
          <a:bodyPr>
            <a:normAutofit/>
          </a:bodyPr>
          <a:lstStyle/>
          <a:p>
            <a:r>
              <a:rPr lang="ru-RU" sz="2000" i="1" dirty="0"/>
              <a:t>Когда маленькому Сергею исполнилось 2 года, мать ушла от отца, уехала на заработки в Рязань, а воспитанием мальчика занимались бабушка и дедушка по материнской линии - Наталья </a:t>
            </a:r>
            <a:r>
              <a:rPr lang="ru-RU" sz="2000" i="1" dirty="0" err="1"/>
              <a:t>Евтихиевна</a:t>
            </a:r>
            <a:r>
              <a:rPr lang="ru-RU" sz="2000" i="1" dirty="0"/>
              <a:t> (1847-1911) и Федор Андреевич (1845-1927) Титовы. Семья деда была довольно зажиточной, кроме маленького </a:t>
            </a:r>
            <a:r>
              <a:rPr lang="ru-RU" sz="2000" i="1" dirty="0" smtClean="0"/>
              <a:t>Сережи, </a:t>
            </a:r>
            <a:r>
              <a:rPr lang="ru-RU" sz="2000" i="1" dirty="0"/>
              <a:t>в доме Федора Андреевича жили трое его неженатых сыновей, с которыми будущий поэт проводил много времени. Именно они учили мальчика плавать, ездить на лошади и работать в </a:t>
            </a:r>
            <a:r>
              <a:rPr lang="ru-RU" sz="2000" i="1" dirty="0" smtClean="0"/>
              <a:t>поле.</a:t>
            </a:r>
            <a:br>
              <a:rPr lang="ru-RU" sz="2000" i="1" dirty="0" smtClean="0"/>
            </a:br>
            <a:r>
              <a:rPr lang="ru-RU" sz="2000" i="1" dirty="0"/>
              <a:t>От бабушки Сергей Есенин узнал множество народных сказок, песен и </a:t>
            </a:r>
            <a:r>
              <a:rPr lang="ru-RU" sz="2000" i="1" dirty="0" smtClean="0"/>
              <a:t>частушек. </a:t>
            </a:r>
            <a:r>
              <a:rPr lang="ru-RU" sz="2000" i="1" dirty="0"/>
              <a:t>П</a:t>
            </a:r>
            <a:r>
              <a:rPr lang="ru-RU" sz="2000" i="1" dirty="0" smtClean="0"/>
              <a:t>о </a:t>
            </a:r>
            <a:r>
              <a:rPr lang="ru-RU" sz="2000" i="1" dirty="0"/>
              <a:t>признанию самого поэта, именно бабушкины рассказы стали первым толчком к написанию собственных стихов. Дед мальчика в свою очередь </a:t>
            </a:r>
            <a:r>
              <a:rPr lang="ru-RU" sz="2000" i="1" dirty="0" smtClean="0"/>
              <a:t>хорошо знал церковные книги, </a:t>
            </a:r>
            <a:r>
              <a:rPr lang="ru-RU" sz="2000" i="1" dirty="0"/>
              <a:t>так что ежевечерние чтения были традиционными в семье.</a:t>
            </a:r>
            <a:br>
              <a:rPr lang="ru-RU" sz="2000" i="1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5122" name="Picture 2" descr="http://chtoby-pomnili.com/gallery/cache/720_154636809.jpg_max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51920" y="4077072"/>
            <a:ext cx="1728191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54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76872"/>
            <a:ext cx="8229600" cy="3600400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>
                <a:solidFill>
                  <a:schemeClr val="bg2">
                    <a:lumMod val="25000"/>
                  </a:schemeClr>
                </a:solidFill>
              </a:rPr>
              <a:t>Образование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2700" i="1" dirty="0"/>
              <a:t>В 1904 году Есенин был отдан на обучение в земское училище в Константиново, после окончания которого, в 1909 </a:t>
            </a:r>
            <a:r>
              <a:rPr lang="ru-RU" sz="2700" i="1" dirty="0" smtClean="0"/>
              <a:t>году, </a:t>
            </a:r>
            <a:r>
              <a:rPr lang="ru-RU" sz="2700" i="1" dirty="0"/>
              <a:t>поступил в Спас-</a:t>
            </a:r>
            <a:r>
              <a:rPr lang="ru-RU" sz="2700" i="1" dirty="0" err="1"/>
              <a:t>Клепиковскую</a:t>
            </a:r>
            <a:r>
              <a:rPr lang="ru-RU" sz="2700" i="1" dirty="0"/>
              <a:t> церковно-учительскую </a:t>
            </a:r>
            <a:r>
              <a:rPr lang="ru-RU" sz="2700" i="1" dirty="0" smtClean="0"/>
              <a:t>школу и окончил её </a:t>
            </a:r>
            <a:r>
              <a:rPr lang="ru-RU" sz="2700" i="1" dirty="0"/>
              <a:t>в 1912 </a:t>
            </a:r>
            <a:r>
              <a:rPr lang="ru-RU" sz="2700" i="1" dirty="0" smtClean="0"/>
              <a:t>году с дипломом  «Учитель  </a:t>
            </a:r>
            <a:r>
              <a:rPr lang="ru-RU" sz="2700" i="1" dirty="0"/>
              <a:t>грамоты</a:t>
            </a:r>
            <a:r>
              <a:rPr lang="ru-RU" sz="2700" i="1" dirty="0" smtClean="0"/>
              <a:t>».</a:t>
            </a:r>
            <a:br>
              <a:rPr lang="ru-RU" sz="2700" i="1" dirty="0" smtClean="0"/>
            </a:br>
            <a:r>
              <a:rPr lang="ru-RU" sz="2700" i="1" dirty="0"/>
              <a:t>Сразу после окончания школы Сергей Александрович переехал в Москву, где в то время уже работал в мясной лавке его отец. Первое время Сергей проживал с ним, служил в той же мясной лавке, затем устроился в типографию И. Д. Сытина.</a:t>
            </a:r>
            <a:br>
              <a:rPr lang="ru-RU" sz="2700" i="1" dirty="0"/>
            </a:br>
            <a:r>
              <a:rPr lang="ru-RU" sz="2700" i="1" dirty="0"/>
              <a:t>На следующий год Есенин поступил на историко-философское отделение при Московском городском народном университете имени Шанявского в качестве вольного слушателя.</a:t>
            </a:r>
            <a:br>
              <a:rPr lang="ru-RU" sz="2700" i="1" dirty="0"/>
            </a:br>
            <a:r>
              <a:rPr lang="ru-RU" sz="2700" i="1" dirty="0"/>
              <a:t/>
            </a:r>
            <a:br>
              <a:rPr lang="ru-RU" sz="2700" i="1" dirty="0"/>
            </a:b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62305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5544616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chemeClr val="bg2">
                    <a:lumMod val="25000"/>
                  </a:schemeClr>
                </a:solidFill>
              </a:rPr>
              <a:t>Творчество поэта</a:t>
            </a:r>
            <a:br>
              <a:rPr lang="ru-RU" sz="4000" b="1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700" i="1" dirty="0"/>
              <a:t>Писать стихи Сережа начал еще в ранней юности, во время обучения в церковно-учительской школе. Впервые стихи поэта были опубликованы уже после его переезда в Москву, в 1915 году, в журнале для детей «Мирок».</a:t>
            </a:r>
            <a:br>
              <a:rPr lang="ru-RU" sz="2700" i="1" dirty="0"/>
            </a:br>
            <a:r>
              <a:rPr lang="ru-RU" sz="2700" i="1" dirty="0"/>
              <a:t>В 1915 Есенин отправился в Петроград, где познакомился с признанными российскими поэтами – Городецким и Блоком. Тогда же Сергею удалось устроиться на военную службу, которую он проходил в Царском селе. Поэт вместе с Николаем Клюевым даже выступал перед императрицей Александрой Федоровной, читая свои сочинения.</a:t>
            </a:r>
            <a:br>
              <a:rPr lang="ru-RU" sz="2700" i="1" dirty="0"/>
            </a:br>
            <a:endParaRPr lang="ru-RU" sz="2700" i="1" dirty="0"/>
          </a:p>
        </p:txBody>
      </p:sp>
    </p:spTree>
    <p:extLst>
      <p:ext uri="{BB962C8B-B14F-4D97-AF65-F5344CB8AC3E}">
        <p14:creationId xmlns:p14="http://schemas.microsoft.com/office/powerpoint/2010/main" val="309283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3888432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chemeClr val="bg2">
                    <a:lumMod val="25000"/>
                  </a:schemeClr>
                </a:solidFill>
              </a:rPr>
              <a:t>Сергей Есенин </a:t>
            </a: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3600" b="1" i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3600" b="1" i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</a:rPr>
              <a:t>Письмо </a:t>
            </a:r>
            <a:r>
              <a:rPr lang="ru-RU" sz="3600" b="1" i="1" dirty="0">
                <a:solidFill>
                  <a:schemeClr val="bg2">
                    <a:lumMod val="25000"/>
                  </a:schemeClr>
                </a:solidFill>
              </a:rPr>
              <a:t>Александру Блоку:</a:t>
            </a:r>
            <a:r>
              <a:rPr lang="ru-RU" sz="3600" i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3600" i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200" i="1" dirty="0"/>
              <a:t>"Александр Александрович!</a:t>
            </a:r>
            <a:br>
              <a:rPr lang="ru-RU" sz="2200" i="1" dirty="0"/>
            </a:br>
            <a:r>
              <a:rPr lang="ru-RU" sz="2200" i="1" dirty="0"/>
              <a:t>Я хотел поговорить с Вами. Дело для меня очень важное.</a:t>
            </a:r>
            <a:br>
              <a:rPr lang="ru-RU" sz="2200" i="1" dirty="0"/>
            </a:br>
            <a:r>
              <a:rPr lang="ru-RU" sz="2200" i="1" dirty="0"/>
              <a:t>Вы меня не знаете, а может быть, </a:t>
            </a:r>
            <a:br>
              <a:rPr lang="ru-RU" sz="2200" i="1" dirty="0"/>
            </a:br>
            <a:r>
              <a:rPr lang="ru-RU" sz="2200" i="1" dirty="0"/>
              <a:t>где и встречали по журналам мою фамилию. </a:t>
            </a:r>
            <a:br>
              <a:rPr lang="ru-RU" sz="2200" i="1" dirty="0"/>
            </a:br>
            <a:r>
              <a:rPr lang="ru-RU" sz="2200" i="1" dirty="0"/>
              <a:t>Хотел бы зайти часа в 4.</a:t>
            </a:r>
            <a:br>
              <a:rPr lang="ru-RU" sz="2200" i="1" dirty="0"/>
            </a:br>
            <a:r>
              <a:rPr lang="ru-RU" sz="2200" i="1" dirty="0"/>
              <a:t>С почтением </a:t>
            </a:r>
            <a:r>
              <a:rPr lang="ru-RU" sz="2200" i="1" dirty="0" smtClean="0"/>
              <a:t> </a:t>
            </a:r>
            <a:r>
              <a:rPr lang="ru-RU" sz="2200" i="1" dirty="0"/>
              <a:t>С</a:t>
            </a:r>
            <a:r>
              <a:rPr lang="ru-RU" sz="2200" i="1" dirty="0" smtClean="0"/>
              <a:t>. Есенин</a:t>
            </a:r>
            <a:r>
              <a:rPr lang="ru-RU" sz="2200" i="1" dirty="0"/>
              <a:t>". </a:t>
            </a:r>
            <a:br>
              <a:rPr lang="ru-RU" sz="2200" i="1" dirty="0"/>
            </a:br>
            <a:r>
              <a:rPr lang="ru-RU" sz="2200" i="1" dirty="0"/>
              <a:t/>
            </a:r>
            <a:br>
              <a:rPr lang="ru-RU" sz="2200" i="1" dirty="0"/>
            </a:br>
            <a:r>
              <a:rPr lang="ru-RU" sz="2200" b="1" i="1" dirty="0">
                <a:solidFill>
                  <a:schemeClr val="bg2">
                    <a:lumMod val="25000"/>
                  </a:schemeClr>
                </a:solidFill>
              </a:rPr>
              <a:t>Сергей Есенин, 19 </a:t>
            </a:r>
            <a:r>
              <a:rPr lang="ru-RU" sz="2200" b="1" i="1" dirty="0" smtClean="0">
                <a:solidFill>
                  <a:schemeClr val="bg2">
                    <a:lumMod val="25000"/>
                  </a:schemeClr>
                </a:solidFill>
              </a:rPr>
              <a:t>лет, </a:t>
            </a:r>
            <a:r>
              <a:rPr lang="ru-RU" sz="2200" b="1" i="1" dirty="0">
                <a:solidFill>
                  <a:schemeClr val="bg2">
                    <a:lumMod val="25000"/>
                  </a:schemeClr>
                </a:solidFill>
              </a:rPr>
              <a:t>9 марта 1915. Петроград.</a:t>
            </a:r>
            <a:endParaRPr lang="ru-RU" sz="2200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32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92088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</a:rPr>
              <a:t>Поэты - Сергей Есенин (слева) и Николай Клюев</a:t>
            </a:r>
            <a:br>
              <a:rPr lang="ru-RU" sz="2400" b="1" i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</a:rPr>
              <a:t>Фото - 1916 год.</a:t>
            </a:r>
            <a:endParaRPr lang="ru-RU" sz="2400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9218" name="Picture 2" descr="http://t-smertina.narod.ru/litphoto/esenin-photo/sergey-esenin-5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1556792"/>
            <a:ext cx="3240360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84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832648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chemeClr val="bg2">
                    <a:lumMod val="25000"/>
                  </a:schemeClr>
                </a:solidFill>
              </a:rPr>
              <a:t>Р</a:t>
            </a: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</a:rPr>
              <a:t>анние </a:t>
            </a:r>
            <a:r>
              <a:rPr lang="ru-RU" sz="3600" b="1" i="1" dirty="0">
                <a:solidFill>
                  <a:schemeClr val="bg2">
                    <a:lumMod val="25000"/>
                  </a:schemeClr>
                </a:solidFill>
              </a:rPr>
              <a:t>стихи </a:t>
            </a:r>
            <a:br>
              <a:rPr lang="ru-RU" sz="3600" b="1" i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600" b="1" i="1" dirty="0">
                <a:solidFill>
                  <a:schemeClr val="bg2">
                    <a:lumMod val="25000"/>
                  </a:schemeClr>
                </a:solidFill>
              </a:rPr>
              <a:t>Матушка в </a:t>
            </a: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</a:rPr>
              <a:t>Купальницу</a:t>
            </a:r>
            <a:r>
              <a:rPr lang="ru-RU" sz="3600" i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3600" i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200" i="1" dirty="0"/>
              <a:t>Матушка в Купальницу по лесу ходила,</a:t>
            </a:r>
            <a:br>
              <a:rPr lang="ru-RU" sz="2200" i="1" dirty="0"/>
            </a:br>
            <a:r>
              <a:rPr lang="ru-RU" sz="2200" i="1" dirty="0"/>
              <a:t>Босая, с </a:t>
            </a:r>
            <a:r>
              <a:rPr lang="ru-RU" sz="2200" i="1" dirty="0" err="1"/>
              <a:t>подтыками</a:t>
            </a:r>
            <a:r>
              <a:rPr lang="ru-RU" sz="2200" i="1" dirty="0"/>
              <a:t>, по росе бродила</a:t>
            </a:r>
            <a:r>
              <a:rPr lang="ru-RU" sz="2200" i="1" dirty="0" smtClean="0"/>
              <a:t>.</a:t>
            </a:r>
            <a:r>
              <a:rPr lang="ru-RU" sz="2200" i="1" dirty="0"/>
              <a:t/>
            </a:r>
            <a:br>
              <a:rPr lang="ru-RU" sz="2200" i="1" dirty="0"/>
            </a:br>
            <a:r>
              <a:rPr lang="ru-RU" sz="2200" i="1" dirty="0"/>
              <a:t>Травы </a:t>
            </a:r>
            <a:r>
              <a:rPr lang="ru-RU" sz="2200" i="1" dirty="0" err="1"/>
              <a:t>ворожбиные</a:t>
            </a:r>
            <a:r>
              <a:rPr lang="ru-RU" sz="2200" i="1" dirty="0"/>
              <a:t> ноги ей кололи,</a:t>
            </a:r>
            <a:br>
              <a:rPr lang="ru-RU" sz="2200" i="1" dirty="0"/>
            </a:br>
            <a:r>
              <a:rPr lang="ru-RU" sz="2200" i="1" dirty="0"/>
              <a:t>Плакала родимая в купырях от боли</a:t>
            </a:r>
            <a:r>
              <a:rPr lang="ru-RU" sz="2200" i="1" dirty="0" smtClean="0"/>
              <a:t>.</a:t>
            </a:r>
            <a:r>
              <a:rPr lang="ru-RU" sz="2200" i="1" dirty="0"/>
              <a:t/>
            </a:r>
            <a:br>
              <a:rPr lang="ru-RU" sz="2200" i="1" dirty="0"/>
            </a:br>
            <a:r>
              <a:rPr lang="ru-RU" sz="2200" i="1" dirty="0"/>
              <a:t>Не </a:t>
            </a:r>
            <a:r>
              <a:rPr lang="ru-RU" sz="2200" i="1" dirty="0" err="1"/>
              <a:t>дознамо</a:t>
            </a:r>
            <a:r>
              <a:rPr lang="ru-RU" sz="2200" i="1" dirty="0"/>
              <a:t> печени </a:t>
            </a:r>
            <a:r>
              <a:rPr lang="ru-RU" sz="2200" i="1" dirty="0" err="1"/>
              <a:t>судорга</a:t>
            </a:r>
            <a:r>
              <a:rPr lang="ru-RU" sz="2200" i="1" dirty="0"/>
              <a:t> схватила,</a:t>
            </a:r>
            <a:br>
              <a:rPr lang="ru-RU" sz="2200" i="1" dirty="0"/>
            </a:br>
            <a:r>
              <a:rPr lang="ru-RU" sz="2200" i="1" dirty="0"/>
              <a:t>Охнула кормилица, тут и породила</a:t>
            </a:r>
            <a:r>
              <a:rPr lang="ru-RU" sz="2200" i="1" dirty="0" smtClean="0"/>
              <a:t>.</a:t>
            </a:r>
            <a:r>
              <a:rPr lang="ru-RU" sz="2200" i="1" dirty="0"/>
              <a:t/>
            </a:r>
            <a:br>
              <a:rPr lang="ru-RU" sz="2200" i="1" dirty="0"/>
            </a:br>
            <a:r>
              <a:rPr lang="ru-RU" sz="2200" i="1" dirty="0"/>
              <a:t>Родился я с песнями в травном одеяле.</a:t>
            </a:r>
            <a:br>
              <a:rPr lang="ru-RU" sz="2200" i="1" dirty="0"/>
            </a:br>
            <a:r>
              <a:rPr lang="ru-RU" sz="2200" i="1" dirty="0"/>
              <a:t>Зори меня вешние в радугу свивали</a:t>
            </a:r>
            <a:r>
              <a:rPr lang="ru-RU" sz="2200" i="1" dirty="0" smtClean="0"/>
              <a:t>.</a:t>
            </a:r>
            <a:r>
              <a:rPr lang="ru-RU" sz="2200" i="1" dirty="0"/>
              <a:t/>
            </a:r>
            <a:br>
              <a:rPr lang="ru-RU" sz="2200" i="1" dirty="0"/>
            </a:br>
            <a:r>
              <a:rPr lang="ru-RU" sz="2200" i="1" dirty="0"/>
              <a:t>Вырос я до зрелости, внук купальской ночи,</a:t>
            </a:r>
            <a:br>
              <a:rPr lang="ru-RU" sz="2200" i="1" dirty="0"/>
            </a:br>
            <a:r>
              <a:rPr lang="ru-RU" sz="2200" i="1" dirty="0" err="1"/>
              <a:t>Сутемень</a:t>
            </a:r>
            <a:r>
              <a:rPr lang="ru-RU" sz="2200" i="1" dirty="0"/>
              <a:t> </a:t>
            </a:r>
            <a:r>
              <a:rPr lang="ru-RU" sz="2200" i="1" dirty="0" err="1"/>
              <a:t>колдовная</a:t>
            </a:r>
            <a:r>
              <a:rPr lang="ru-RU" sz="2200" i="1" dirty="0"/>
              <a:t> счастье мне пророчит</a:t>
            </a:r>
            <a:r>
              <a:rPr lang="ru-RU" sz="2200" i="1" dirty="0" smtClean="0"/>
              <a:t>.</a:t>
            </a:r>
            <a:r>
              <a:rPr lang="ru-RU" sz="2200" i="1" dirty="0"/>
              <a:t/>
            </a:r>
            <a:br>
              <a:rPr lang="ru-RU" sz="2200" i="1" dirty="0"/>
            </a:br>
            <a:r>
              <a:rPr lang="ru-RU" sz="2200" i="1" dirty="0"/>
              <a:t>Только не по совести счастье наготове,</a:t>
            </a:r>
            <a:br>
              <a:rPr lang="ru-RU" sz="2200" i="1" dirty="0"/>
            </a:br>
            <a:r>
              <a:rPr lang="ru-RU" sz="2200" i="1" dirty="0"/>
              <a:t>Выбираю удалью я глаза и брови</a:t>
            </a:r>
            <a:r>
              <a:rPr lang="ru-RU" sz="2200" i="1" dirty="0" smtClean="0"/>
              <a:t>.</a:t>
            </a:r>
            <a:r>
              <a:rPr lang="ru-RU" sz="2200" i="1" dirty="0"/>
              <a:t/>
            </a:r>
            <a:br>
              <a:rPr lang="ru-RU" sz="2200" i="1" dirty="0"/>
            </a:br>
            <a:r>
              <a:rPr lang="ru-RU" sz="2200" i="1" dirty="0"/>
              <a:t>Как снежинка белая, в просини я таю</a:t>
            </a:r>
            <a:br>
              <a:rPr lang="ru-RU" sz="2200" i="1" dirty="0"/>
            </a:br>
            <a:r>
              <a:rPr lang="ru-RU" sz="2200" i="1" dirty="0"/>
              <a:t>Да к судьбе-разлучнице след свой заметаю</a:t>
            </a:r>
            <a:r>
              <a:rPr lang="ru-RU" sz="2200" i="1" dirty="0" smtClean="0"/>
              <a:t>.</a:t>
            </a:r>
            <a:r>
              <a:rPr lang="ru-RU" sz="2200" i="1" dirty="0"/>
              <a:t/>
            </a:r>
            <a:br>
              <a:rPr lang="ru-RU" sz="2200" i="1" dirty="0"/>
            </a:br>
            <a:r>
              <a:rPr lang="ru-RU" sz="3100" b="1" i="1" dirty="0">
                <a:solidFill>
                  <a:schemeClr val="bg2">
                    <a:lumMod val="25000"/>
                  </a:schemeClr>
                </a:solidFill>
              </a:rPr>
              <a:t>Сергей Есенин, 17 лет, 1912 год.</a:t>
            </a:r>
            <a:r>
              <a:rPr lang="ru-RU" sz="3100" i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3100" i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3100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03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544616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chemeClr val="bg2">
                    <a:lumMod val="25000"/>
                  </a:schemeClr>
                </a:solidFill>
              </a:rPr>
              <a:t>И надо мной звезда </a:t>
            </a: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</a:rPr>
              <a:t>горит</a:t>
            </a:r>
            <a:r>
              <a:rPr lang="ru-RU" sz="3600" b="1" i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3600" b="1" i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700" i="1" dirty="0"/>
              <a:t>И надо мной звезда горит,</a:t>
            </a:r>
            <a:br>
              <a:rPr lang="ru-RU" sz="2700" i="1" dirty="0"/>
            </a:br>
            <a:r>
              <a:rPr lang="ru-RU" sz="2700" i="1" dirty="0"/>
              <a:t>Но тускло светится в тумане,</a:t>
            </a:r>
            <a:br>
              <a:rPr lang="ru-RU" sz="2700" i="1" dirty="0"/>
            </a:br>
            <a:r>
              <a:rPr lang="ru-RU" sz="2700" i="1" dirty="0"/>
              <a:t>И мне широкий путь лежит,</a:t>
            </a:r>
            <a:br>
              <a:rPr lang="ru-RU" sz="2700" i="1" dirty="0"/>
            </a:br>
            <a:r>
              <a:rPr lang="ru-RU" sz="2700" i="1" dirty="0"/>
              <a:t>Но он заросший </a:t>
            </a:r>
            <a:r>
              <a:rPr lang="ru-RU" sz="2700" i="1" dirty="0" smtClean="0"/>
              <a:t>весь, </a:t>
            </a:r>
            <a:r>
              <a:rPr lang="ru-RU" sz="2700" i="1" dirty="0"/>
              <a:t>в бурьяне</a:t>
            </a:r>
            <a:r>
              <a:rPr lang="ru-RU" sz="2700" i="1" dirty="0" smtClean="0"/>
              <a:t>.</a:t>
            </a:r>
            <a:r>
              <a:rPr lang="ru-RU" sz="2700" i="1" dirty="0"/>
              <a:t/>
            </a:r>
            <a:br>
              <a:rPr lang="ru-RU" sz="2700" i="1" dirty="0"/>
            </a:br>
            <a:r>
              <a:rPr lang="ru-RU" sz="2700" i="1" dirty="0"/>
              <a:t>И мне весь день улыбки шлёт,</a:t>
            </a:r>
            <a:br>
              <a:rPr lang="ru-RU" sz="2700" i="1" dirty="0"/>
            </a:br>
            <a:r>
              <a:rPr lang="ru-RU" sz="2700" i="1" dirty="0"/>
              <a:t>Но только полные презренья,</a:t>
            </a:r>
            <a:br>
              <a:rPr lang="ru-RU" sz="2700" i="1" dirty="0"/>
            </a:br>
            <a:r>
              <a:rPr lang="ru-RU" sz="2700" i="1" dirty="0"/>
              <a:t>И мне судьба привет несет,</a:t>
            </a:r>
            <a:br>
              <a:rPr lang="ru-RU" sz="2700" i="1" dirty="0"/>
            </a:br>
            <a:r>
              <a:rPr lang="ru-RU" sz="2700" i="1" dirty="0"/>
              <a:t>Но слёзы вместо утешенья.</a:t>
            </a:r>
            <a:br>
              <a:rPr lang="ru-RU" sz="2700" i="1" dirty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b="1" i="1" dirty="0">
                <a:solidFill>
                  <a:schemeClr val="bg2">
                    <a:lumMod val="25000"/>
                  </a:schemeClr>
                </a:solidFill>
              </a:rPr>
              <a:t>Сергей Есенин, 16 лет, 1911-1912 год. </a:t>
            </a:r>
            <a:br>
              <a:rPr lang="ru-RU" sz="2700" b="1" i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7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12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9" y="5085184"/>
            <a:ext cx="7646066" cy="1296144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</a:rPr>
              <a:t>Сергей Есенин с сестрами Екатериной и Александрой (Шурой). 1912 год</a:t>
            </a:r>
            <a:endParaRPr lang="ru-RU" sz="2400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146" name="Picture 2" descr="http://t-smertina.narod.ru/litphoto/esenin-photo/sergey-esenin-1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620688"/>
            <a:ext cx="3600400" cy="446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26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3168352"/>
          </a:xfrm>
        </p:spPr>
        <p:txBody>
          <a:bodyPr>
            <a:noAutofit/>
          </a:bodyPr>
          <a:lstStyle/>
          <a:p>
            <a:r>
              <a:rPr lang="ru-RU" sz="2000" i="1" dirty="0"/>
              <a:t>Первый сборник стихов под названием </a:t>
            </a:r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</a:rPr>
              <a:t>«Радуница» </a:t>
            </a:r>
            <a:r>
              <a:rPr lang="ru-RU" sz="2000" i="1" dirty="0"/>
              <a:t>вышел в 1916 году. Название этого сборника, проникнутого духом русской </a:t>
            </a:r>
            <a:r>
              <a:rPr lang="ru-RU" sz="2000" i="1" dirty="0" smtClean="0"/>
              <a:t>деревни, </a:t>
            </a:r>
            <a:r>
              <a:rPr lang="ru-RU" sz="2000" i="1" dirty="0"/>
              <a:t>можно трактовать </a:t>
            </a:r>
            <a:r>
              <a:rPr lang="ru-RU" sz="2000" i="1" dirty="0" smtClean="0"/>
              <a:t>по-разному. </a:t>
            </a:r>
            <a:r>
              <a:rPr lang="ru-RU" sz="2000" i="1" dirty="0"/>
              <a:t>С</a:t>
            </a:r>
            <a:r>
              <a:rPr lang="ru-RU" sz="2000" i="1" dirty="0" smtClean="0"/>
              <a:t> </a:t>
            </a:r>
            <a:r>
              <a:rPr lang="ru-RU" sz="2000" i="1" dirty="0"/>
              <a:t>одной стороны Радуница – это день поминовения усопших, а с другой – так называли весенние народные песни, </a:t>
            </a:r>
            <a:r>
              <a:rPr lang="ru-RU" sz="2000" i="1" dirty="0" err="1"/>
              <a:t>радоницкие</a:t>
            </a:r>
            <a:r>
              <a:rPr lang="ru-RU" sz="2000" i="1" dirty="0"/>
              <a:t> веснянки. В целом название вполне отражает настроение </a:t>
            </a:r>
            <a:r>
              <a:rPr lang="ru-RU" sz="2000" i="1" dirty="0" smtClean="0"/>
              <a:t>лирики поэта: </a:t>
            </a:r>
            <a:r>
              <a:rPr lang="ru-RU" sz="2000" i="1" dirty="0"/>
              <a:t>жалость, потаенная грусть и описание красоты окружающей природы. Этот сборник сделал Есенина знаменитым.</a:t>
            </a:r>
            <a:br>
              <a:rPr lang="ru-RU" sz="2000" i="1" dirty="0"/>
            </a:br>
            <a:endParaRPr lang="ru-RU" sz="2000" i="1" dirty="0"/>
          </a:p>
        </p:txBody>
      </p:sp>
      <p:pic>
        <p:nvPicPr>
          <p:cNvPr id="8194" name="Picture 2" descr="&amp;Acy;&amp;ncy;&amp;tcy;&amp;icy;&amp;kcy;&amp;vcy;&amp;acy;&amp;rcy;&amp;ncy;&amp;ycy;&amp;jcy; &amp;ncy;&amp;acy; &amp;Lcy;&amp;iecy;&amp;ncy;&amp;icy;&amp;ncy;&amp;scy;&amp;kcy;&amp;ocy;&amp;mcy; - - &amp;IEcy;&amp;scy;&amp;iecy;&amp;ncy;&amp;icy;&amp;ncy; - &amp;Rcy;&amp;acy;&amp;dcy;&amp;ucy;&amp;ncy;&amp;icy;&amp;tscy;&amp;acy; (&amp;scy;&amp;tcy;&amp;icy;&amp;khcy;&amp;ocy;&amp;tcy;&amp;vcy;&amp;ocy;&amp;rcy;&amp;iecy;&amp;ncy;&amp;icy;…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3868" y="3356992"/>
            <a:ext cx="2376264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90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5544616"/>
          </a:xfrm>
        </p:spPr>
        <p:txBody>
          <a:bodyPr>
            <a:noAutofit/>
          </a:bodyPr>
          <a:lstStyle/>
          <a:p>
            <a:r>
              <a:rPr lang="ru-RU" sz="2800" i="1" dirty="0"/>
              <a:t>После знакомства с имажинистами, которые основным выразительным средство поэзии считали метафору</a:t>
            </a:r>
            <a:r>
              <a:rPr lang="ru-RU" sz="2800" i="1" dirty="0" smtClean="0"/>
              <a:t>, </a:t>
            </a:r>
            <a:r>
              <a:rPr lang="ru-RU" sz="2800" i="1" dirty="0"/>
              <a:t>начался новый этап творчества </a:t>
            </a:r>
            <a:r>
              <a:rPr lang="ru-RU" sz="2800" i="1" dirty="0" smtClean="0"/>
              <a:t>Есенина</a:t>
            </a:r>
            <a:r>
              <a:rPr lang="ru-RU" sz="2800" i="1" dirty="0"/>
              <a:t>.</a:t>
            </a:r>
            <a:r>
              <a:rPr lang="ru-RU" sz="2800" i="1" dirty="0" smtClean="0"/>
              <a:t> </a:t>
            </a:r>
            <a:r>
              <a:rPr lang="ru-RU" sz="2800" i="1" dirty="0"/>
              <a:t>В период увлечения Сергея имажинизмом вышло сразу несколько сборников его </a:t>
            </a:r>
            <a:r>
              <a:rPr lang="ru-RU" sz="2800" i="1" dirty="0" smtClean="0"/>
              <a:t>стихов: </a:t>
            </a:r>
            <a:r>
              <a:rPr lang="ru-RU" sz="2800" i="1" dirty="0"/>
              <a:t>в 1921 </a:t>
            </a:r>
            <a:r>
              <a:rPr lang="ru-RU" sz="2800" i="1" dirty="0" smtClean="0"/>
              <a:t>году -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sz="2800" b="1" i="1" dirty="0" err="1">
                <a:solidFill>
                  <a:schemeClr val="bg2">
                    <a:lumMod val="25000"/>
                  </a:schemeClr>
                </a:solidFill>
              </a:rPr>
              <a:t>Трерядница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» </a:t>
            </a:r>
            <a:r>
              <a:rPr lang="ru-RU" sz="2800" i="1" dirty="0"/>
              <a:t>и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«Исповедь хулигана»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</a:rPr>
              <a:t>,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800" i="1" dirty="0"/>
              <a:t>в 1923 году -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«Стихи скандалиста»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</a:rPr>
              <a:t>,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800" i="1" dirty="0"/>
              <a:t>в 1924 году -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«Москва кабацкая» </a:t>
            </a:r>
            <a:r>
              <a:rPr lang="ru-RU" sz="2800" i="1" dirty="0"/>
              <a:t>и поэма 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«Пугачев».</a:t>
            </a:r>
            <a:r>
              <a:rPr lang="ru-RU" sz="2800" i="1" dirty="0"/>
              <a:t/>
            </a:r>
            <a:br>
              <a:rPr lang="ru-RU" sz="2800" i="1" dirty="0"/>
            </a:b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81339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5472608"/>
          </a:xfrm>
        </p:spPr>
        <p:txBody>
          <a:bodyPr>
            <a:noAutofit/>
          </a:bodyPr>
          <a:lstStyle/>
          <a:p>
            <a:r>
              <a:rPr lang="ru-RU" altLang="ru-RU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В 1924 - </a:t>
            </a:r>
            <a:r>
              <a:rPr lang="ru-RU" altLang="ru-RU" sz="2800" i="1" dirty="0" smtClean="0">
                <a:latin typeface="Times New Roman" panose="02020603050405020304" pitchFamily="18" charset="0"/>
                <a:cs typeface="Arial" panose="020B0604020202020204" pitchFamily="34" charset="0"/>
              </a:rPr>
              <a:t>1925 </a:t>
            </a:r>
            <a:r>
              <a:rPr lang="ru-RU" altLang="ru-RU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пишет такие известные стихотворения, как </a:t>
            </a:r>
            <a:r>
              <a:rPr lang="ru-RU" altLang="ru-RU" sz="28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"Русь уходящая", "Письмо к женщине", "Письмо матери", "Стансы"</a:t>
            </a:r>
            <a:r>
              <a:rPr lang="ru-RU" altLang="ru-RU" sz="28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ru-RU" altLang="ru-RU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особое место занимают </a:t>
            </a:r>
            <a:r>
              <a:rPr lang="ru-RU" altLang="ru-RU" sz="28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"Персидские мотивы". </a:t>
            </a:r>
            <a:r>
              <a:rPr lang="ru-RU" altLang="ru-RU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altLang="ru-RU" sz="2800" i="1" dirty="0">
                <a:latin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altLang="ru-RU" sz="2800" i="1" dirty="0">
                <a:latin typeface="Times New Roman" panose="02020603050405020304" pitchFamily="18" charset="0"/>
                <a:cs typeface="Arial" panose="020B0604020202020204" pitchFamily="34" charset="0"/>
              </a:rPr>
              <a:t>В своей поэзии Есенин сумел выразить горячую любовь к своей земле, природе, людям, но есть в ней и ощущение тревоги, ожидания и разочарования. Незадолго до смерти создает трагическую поэму </a:t>
            </a:r>
            <a:r>
              <a:rPr lang="ru-RU" altLang="ru-RU" sz="28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"Черный человек". </a:t>
            </a:r>
            <a:br>
              <a:rPr lang="ru-RU" altLang="ru-RU" sz="2800" b="1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altLang="ru-RU" sz="2800" i="1" dirty="0">
                <a:cs typeface="Arial" panose="020B0604020202020204" pitchFamily="34" charset="0"/>
              </a:rPr>
              <a:t/>
            </a:r>
            <a:br>
              <a:rPr lang="ru-RU" altLang="ru-RU" sz="2800" i="1" dirty="0">
                <a:cs typeface="Arial" panose="020B0604020202020204" pitchFamily="34" charset="0"/>
              </a:rPr>
            </a:br>
            <a:r>
              <a:rPr lang="ru-RU" altLang="ru-RU" sz="2800" b="1" i="1" dirty="0">
                <a:cs typeface="Arial" panose="020B0604020202020204" pitchFamily="34" charset="0"/>
              </a:rPr>
              <a:t/>
            </a:r>
            <a:br>
              <a:rPr lang="ru-RU" altLang="ru-RU" sz="2800" b="1" i="1" dirty="0">
                <a:cs typeface="Arial" panose="020B0604020202020204" pitchFamily="34" charset="0"/>
              </a:rPr>
            </a:b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368918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496855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3" name="Письмо матери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63688" y="890972"/>
            <a:ext cx="6096000" cy="4572000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3447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2565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Шаганэ ты моя, Шаганэ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1680" y="890972"/>
            <a:ext cx="6096000" cy="4572000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30559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4968552"/>
          </a:xfrm>
        </p:spPr>
        <p:txBody>
          <a:bodyPr>
            <a:normAutofit/>
          </a:bodyPr>
          <a:lstStyle/>
          <a:p>
            <a:r>
              <a:rPr lang="ru-RU" sz="3200" i="1" dirty="0"/>
              <a:t>Главным достижением Сергея Есенина можно с уверенностью назвать создание нового, уникального и узнаваемого с первого взгляда стиля поэзии. Лирика Есенина очень популярна и по сей день, а стихи не утратили своей актуальности.</a:t>
            </a:r>
            <a:br>
              <a:rPr lang="ru-RU" sz="3200" i="1" dirty="0"/>
            </a:br>
            <a:endParaRPr lang="ru-RU" sz="3200" i="1" dirty="0"/>
          </a:p>
        </p:txBody>
      </p:sp>
    </p:spTree>
    <p:extLst>
      <p:ext uri="{BB962C8B-B14F-4D97-AF65-F5344CB8AC3E}">
        <p14:creationId xmlns:p14="http://schemas.microsoft.com/office/powerpoint/2010/main" val="106167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24744"/>
            <a:ext cx="8229600" cy="2016224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>
                <a:solidFill>
                  <a:schemeClr val="bg2">
                    <a:lumMod val="25000"/>
                  </a:schemeClr>
                </a:solidFill>
              </a:rPr>
              <a:t>Любовь в жизни поэта</a:t>
            </a:r>
            <a:br>
              <a:rPr lang="ru-RU" sz="4000" b="1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700" i="1" dirty="0"/>
              <a:t>Еще в 1913 году, в возрасте 18 </a:t>
            </a:r>
            <a:r>
              <a:rPr lang="ru-RU" sz="2700" i="1" dirty="0" smtClean="0"/>
              <a:t>лет, </a:t>
            </a:r>
            <a:r>
              <a:rPr lang="ru-RU" sz="2700" i="1" dirty="0"/>
              <a:t>Сергей Есенин познакомился с </a:t>
            </a:r>
            <a:r>
              <a:rPr lang="ru-RU" sz="2700" i="1" dirty="0" err="1"/>
              <a:t>Изрядновой</a:t>
            </a:r>
            <a:r>
              <a:rPr lang="ru-RU" sz="2700" i="1" dirty="0"/>
              <a:t> Анной Романовной (1891-1946), которая стала первой, гражданской супругой поэта. От этого, недолго продлившегося </a:t>
            </a:r>
            <a:r>
              <a:rPr lang="ru-RU" sz="2700" i="1" dirty="0" smtClean="0"/>
              <a:t>брака, </a:t>
            </a:r>
            <a:r>
              <a:rPr lang="ru-RU" sz="2700" i="1" dirty="0"/>
              <a:t>у Сергея Есенина родился сын Юрий, который, к сожалению, в 1937 году был расстрелян</a:t>
            </a:r>
            <a:r>
              <a:rPr lang="ru-RU" sz="2700" i="1" dirty="0" smtClean="0"/>
              <a:t>.</a:t>
            </a:r>
            <a:br>
              <a:rPr lang="ru-RU" sz="2700" i="1" dirty="0" smtClean="0"/>
            </a:br>
            <a:r>
              <a:rPr lang="ru-RU" sz="2700" dirty="0"/>
              <a:t/>
            </a:r>
            <a:br>
              <a:rPr lang="ru-RU" sz="2700" dirty="0"/>
            </a:br>
            <a:endParaRPr lang="ru-RU" sz="27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Объект 3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5435" y="3140968"/>
            <a:ext cx="2381849" cy="3073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746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504056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2">
                    <a:lumMod val="25000"/>
                  </a:schemeClr>
                </a:solidFill>
              </a:rPr>
              <a:t>Жена Есенина, актриса </a:t>
            </a:r>
            <a:br>
              <a:rPr lang="ru-RU" sz="3200" b="1" i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3200" b="1" i="1" dirty="0">
                <a:solidFill>
                  <a:schemeClr val="bg2">
                    <a:lumMod val="25000"/>
                  </a:schemeClr>
                </a:solidFill>
              </a:rPr>
              <a:t>Зинаида Николаевна </a:t>
            </a:r>
            <a:r>
              <a:rPr lang="ru-RU" sz="3200" b="1" i="1" dirty="0" err="1">
                <a:solidFill>
                  <a:schemeClr val="bg2">
                    <a:lumMod val="25000"/>
                  </a:schemeClr>
                </a:solidFill>
              </a:rPr>
              <a:t>Райх</a:t>
            </a:r>
            <a:r>
              <a:rPr lang="ru-RU" sz="3200" b="1" i="1" dirty="0">
                <a:solidFill>
                  <a:schemeClr val="bg2">
                    <a:lumMod val="25000"/>
                  </a:schemeClr>
                </a:solidFill>
              </a:rPr>
              <a:t> (1894 - 1939)</a:t>
            </a:r>
            <a:br>
              <a:rPr lang="ru-RU" sz="3200" b="1" i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32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30" name="Picture 6" descr="http://t-smertina.narod.ru/litphoto/esenin-photo/esenin-raih-34s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7512" y="1807293"/>
            <a:ext cx="3228975" cy="4333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13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2160240"/>
          </a:xfrm>
        </p:spPr>
        <p:txBody>
          <a:bodyPr>
            <a:normAutofit fontScale="90000"/>
          </a:bodyPr>
          <a:lstStyle/>
          <a:p>
            <a:r>
              <a:rPr lang="ru-RU" sz="1800" i="1" dirty="0"/>
              <a:t>Жена Есенина, актриса </a:t>
            </a:r>
            <a:r>
              <a:rPr lang="ru-RU" sz="1800" i="1" dirty="0" smtClean="0"/>
              <a:t> </a:t>
            </a:r>
            <a:r>
              <a:rPr lang="ru-RU" sz="1800" i="1" dirty="0"/>
              <a:t>Зинаида Николаевна </a:t>
            </a:r>
            <a:r>
              <a:rPr lang="ru-RU" sz="1800" i="1" dirty="0" err="1"/>
              <a:t>Райх</a:t>
            </a:r>
            <a:r>
              <a:rPr lang="ru-RU" sz="1800" i="1" dirty="0"/>
              <a:t> (1894 - 1939</a:t>
            </a:r>
            <a:r>
              <a:rPr lang="ru-RU" sz="1800" i="1" dirty="0" smtClean="0"/>
              <a:t>),</a:t>
            </a:r>
            <a:r>
              <a:rPr lang="ru-RU" sz="1800" i="1" dirty="0"/>
              <a:t/>
            </a:r>
            <a:br>
              <a:rPr lang="ru-RU" sz="1800" i="1" dirty="0"/>
            </a:br>
            <a:r>
              <a:rPr lang="ru-RU" sz="1800" i="1" dirty="0"/>
              <a:t>и дети от Есенина - Татьяна и Константин</a:t>
            </a:r>
            <a:r>
              <a:rPr lang="ru-RU" sz="1800" i="1" dirty="0" smtClean="0"/>
              <a:t>.</a:t>
            </a:r>
            <a:r>
              <a:rPr lang="ru-RU" sz="1800" i="1" dirty="0"/>
              <a:t/>
            </a:r>
            <a:br>
              <a:rPr lang="ru-RU" sz="1800" i="1" dirty="0"/>
            </a:br>
            <a:r>
              <a:rPr lang="ru-RU" sz="1800" i="1" dirty="0"/>
              <a:t>Дети Сергея Есенина и Зинаиды </a:t>
            </a:r>
            <a:r>
              <a:rPr lang="ru-RU" sz="1800" i="1" dirty="0" err="1"/>
              <a:t>Райх</a:t>
            </a:r>
            <a:r>
              <a:rPr lang="ru-RU" sz="1800" i="1" dirty="0" smtClean="0"/>
              <a:t>:</a:t>
            </a:r>
            <a:r>
              <a:rPr lang="ru-RU" sz="1800" i="1" dirty="0"/>
              <a:t/>
            </a:r>
            <a:br>
              <a:rPr lang="ru-RU" sz="1800" i="1" dirty="0"/>
            </a:br>
            <a:r>
              <a:rPr lang="ru-RU" sz="1800" i="1" dirty="0"/>
              <a:t>Константин Сергеевич Есенин (03.02.1920, Москва - 26.04.1986, Москва),</a:t>
            </a:r>
            <a:br>
              <a:rPr lang="ru-RU" sz="1800" i="1" dirty="0"/>
            </a:br>
            <a:r>
              <a:rPr lang="ru-RU" sz="1800" i="1" dirty="0"/>
              <a:t>похоронен на Ваганьковском кладбище.</a:t>
            </a:r>
            <a:br>
              <a:rPr lang="ru-RU" sz="1800" i="1" dirty="0"/>
            </a:br>
            <a:r>
              <a:rPr lang="ru-RU" sz="1800" i="1" dirty="0"/>
              <a:t>Был известным футбольным статистиком. Дочь Марина</a:t>
            </a:r>
            <a:r>
              <a:rPr lang="ru-RU" sz="1800" i="1" dirty="0" smtClean="0"/>
              <a:t>.</a:t>
            </a:r>
            <a:r>
              <a:rPr lang="ru-RU" sz="1800" i="1" dirty="0"/>
              <a:t/>
            </a:r>
            <a:br>
              <a:rPr lang="ru-RU" sz="1800" i="1" dirty="0"/>
            </a:br>
            <a:r>
              <a:rPr lang="ru-RU" sz="1800" i="1" dirty="0"/>
              <a:t>Татьяна Сергеевна </a:t>
            </a:r>
            <a:r>
              <a:rPr lang="ru-RU" sz="1800" i="1" dirty="0" smtClean="0"/>
              <a:t>Есенина (</a:t>
            </a:r>
            <a:r>
              <a:rPr lang="ru-RU" sz="1800" i="1" dirty="0"/>
              <a:t>1918 - 1992).</a:t>
            </a:r>
            <a:br>
              <a:rPr lang="ru-RU" sz="1800" i="1" dirty="0"/>
            </a:br>
            <a:r>
              <a:rPr lang="ru-RU" sz="1800" i="1" dirty="0"/>
              <a:t>Член Союза писателей. Жила в Ташкенте.</a:t>
            </a:r>
            <a:br>
              <a:rPr lang="ru-RU" sz="1800" i="1" dirty="0"/>
            </a:br>
            <a:r>
              <a:rPr lang="ru-RU" sz="1800" i="1" dirty="0"/>
              <a:t>Директор музея Сергея Есенина. </a:t>
            </a:r>
            <a:br>
              <a:rPr lang="ru-RU" sz="1800" i="1" dirty="0"/>
            </a:br>
            <a:r>
              <a:rPr lang="ru-RU" sz="1800" i="1" dirty="0"/>
              <a:t>Два сына - Владимир и Сергей. </a:t>
            </a:r>
          </a:p>
        </p:txBody>
      </p:sp>
      <p:pic>
        <p:nvPicPr>
          <p:cNvPr id="2050" name="Picture 2" descr="http://t-smertina.narod.ru/litphoto/esenin-photo/esenin-reih-tatyana-35s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7" y="3068960"/>
            <a:ext cx="3528392" cy="3212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25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872208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Надежда Давыдовна </a:t>
            </a:r>
            <a:r>
              <a:rPr lang="ru-RU" sz="2800" b="1" i="1" dirty="0" err="1">
                <a:solidFill>
                  <a:schemeClr val="bg2">
                    <a:lumMod val="25000"/>
                  </a:schemeClr>
                </a:solidFill>
              </a:rPr>
              <a:t>Вольпин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и сын от Есенина - Александр Сергеевич Есенин-</a:t>
            </a:r>
            <a:r>
              <a:rPr lang="ru-RU" sz="2800" b="1" i="1" dirty="0" err="1">
                <a:solidFill>
                  <a:schemeClr val="bg2">
                    <a:lumMod val="25000"/>
                  </a:schemeClr>
                </a:solidFill>
              </a:rPr>
              <a:t>Вольпин</a:t>
            </a: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  <a:t>. </a:t>
            </a:r>
            <a:br>
              <a:rPr lang="ru-RU" sz="2800" b="1" i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8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074" name="Picture 2" descr="http://t-smertina.narod.ru/litphoto/esenin-photo/esenin-volpin-40s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2348880"/>
            <a:ext cx="5486400" cy="3762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49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/>
          <a:lstStyle/>
          <a:p>
            <a:r>
              <a:rPr lang="ru-RU" b="1" i="1" dirty="0">
                <a:solidFill>
                  <a:schemeClr val="bg2">
                    <a:lumMod val="25000"/>
                  </a:schemeClr>
                </a:solidFill>
              </a:rPr>
              <a:t>Айседора Дункан </a:t>
            </a:r>
            <a:endParaRPr lang="ru-RU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Рисунок 2" descr="http://st-fashiony.ru/pic/history/pic/18428/50.jpg">
            <a:hlinkClick r:id="rId2" action="ppaction://hlinkfile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3240359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035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chemeClr val="bg2">
                    <a:lumMod val="25000"/>
                  </a:schemeClr>
                </a:solidFill>
              </a:rPr>
              <a:t>Галина Артуровна </a:t>
            </a:r>
            <a:r>
              <a:rPr lang="ru-RU" sz="3600" b="1" i="1" dirty="0" err="1" smtClean="0">
                <a:solidFill>
                  <a:schemeClr val="bg2">
                    <a:lumMod val="25000"/>
                  </a:schemeClr>
                </a:solidFill>
              </a:rPr>
              <a:t>Бениславская</a:t>
            </a:r>
            <a:endParaRPr lang="ru-RU" sz="3600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050" name="Picture 2" descr="http://t-smertina.narod.ru/litphoto/esenin-photo/esenin-benislavskaya-33s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1628800"/>
            <a:ext cx="3312368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4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Софья </a:t>
            </a:r>
            <a:r>
              <a:rPr lang="ru-RU" b="1" i="1" dirty="0">
                <a:solidFill>
                  <a:schemeClr val="bg2">
                    <a:lumMod val="25000"/>
                  </a:schemeClr>
                </a:solidFill>
              </a:rPr>
              <a:t>Андреевна Толстая</a:t>
            </a:r>
            <a:br>
              <a:rPr lang="ru-RU" b="1" i="1" dirty="0">
                <a:solidFill>
                  <a:schemeClr val="bg2">
                    <a:lumMod val="25000"/>
                  </a:schemeClr>
                </a:solidFill>
              </a:rPr>
            </a:br>
            <a:endParaRPr lang="ru-RU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Объект 3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1628800"/>
            <a:ext cx="3312368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086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Похороны Сергея Есенина</a:t>
            </a:r>
            <a:endParaRPr lang="ru-RU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098" name="Picture 2" descr="http://t-smertina.narod.ru/litphoto/esenin-photo/sergey-esenin-41s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1844824"/>
            <a:ext cx="3168352" cy="3017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&amp;IEcy;&amp;scy;&amp;iecy;&amp;ncy;&amp;icy;&amp;ncy;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2348880"/>
            <a:ext cx="3170817" cy="3017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25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8229600" cy="2592288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2000" b="1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</a:rPr>
              <a:t>Интернет – ресурсы:</a:t>
            </a:r>
            <a:br>
              <a:rPr lang="ru-RU" sz="2000" b="1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000" b="1" i="1" u="sng" dirty="0">
                <a:hlinkClick r:id="rId2"/>
              </a:rPr>
              <a:t>http://t-smertina.narod.ru/litphoto/esenin-photo/photoalbum-40.html</a:t>
            </a: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u="sng" dirty="0">
                <a:hlinkClick r:id="rId3"/>
              </a:rPr>
              <a:t>https://www.youtube.com/watch?v=_-bLMUr_qzw</a:t>
            </a: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u="sng" dirty="0">
                <a:hlinkClick r:id="rId4"/>
              </a:rPr>
              <a:t>https://www.youtube.com/watch?v=umPERqet0Ao</a:t>
            </a: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u="sng" dirty="0">
                <a:hlinkClick r:id="rId5"/>
              </a:rPr>
              <a:t>https://www.youtube.com/watch?v=c6VzfOZMzb4</a:t>
            </a: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u="sng" dirty="0">
                <a:hlinkClick r:id="rId6"/>
              </a:rPr>
              <a:t>https://www.youtube.com/watch?v=5-IThucvEL8</a:t>
            </a:r>
            <a:r>
              <a:rPr lang="ru-RU" sz="2000" b="1" i="1" dirty="0"/>
              <a:t/>
            </a:r>
            <a:br>
              <a:rPr lang="ru-RU" sz="2000" b="1" i="1" dirty="0"/>
            </a:br>
            <a:r>
              <a:rPr lang="ru-RU" sz="2000" b="1" i="1" dirty="0">
                <a:hlinkClick r:id="rId7"/>
              </a:rPr>
              <a:t>https://</a:t>
            </a:r>
            <a:r>
              <a:rPr lang="ru-RU" sz="2000" b="1" i="1" dirty="0" smtClean="0">
                <a:hlinkClick r:id="rId7"/>
              </a:rPr>
              <a:t>www.youtube.com/watch?v=j8dWjPAg2t4</a:t>
            </a: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u="sng" dirty="0">
                <a:hlinkClick r:id="rId8"/>
              </a:rPr>
              <a:t>http://s3.uploads.ru/BdO9t.png </a:t>
            </a:r>
            <a:r>
              <a:rPr lang="ru-RU" sz="2000" b="1" i="1" u="sng" dirty="0" smtClean="0"/>
              <a:t/>
            </a:r>
            <a:br>
              <a:rPr lang="ru-RU" sz="2000" b="1" i="1" u="sng" dirty="0" smtClean="0"/>
            </a:br>
            <a:r>
              <a:rPr lang="ru-RU" sz="2000" b="1" i="1" u="sng" dirty="0">
                <a:hlinkClick r:id="rId9"/>
              </a:rPr>
              <a:t>http://school7pregrad.edusite.ru/p52aa1.html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i="1" u="sng" dirty="0"/>
              <a:t/>
            </a:r>
            <a:br>
              <a:rPr lang="ru-RU" sz="2000" b="1" i="1" u="sng" dirty="0"/>
            </a:br>
            <a:r>
              <a:rPr lang="ru-RU" sz="2000" b="1" i="1" dirty="0"/>
              <a:t/>
            </a:r>
            <a:br>
              <a:rPr lang="ru-RU" sz="2000" b="1" i="1" dirty="0"/>
            </a:b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245273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482</Words>
  <Application>Microsoft Office PowerPoint</Application>
  <PresentationFormat>Экран (4:3)</PresentationFormat>
  <Paragraphs>35</Paragraphs>
  <Slides>28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Garamond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     Детство поэта Сергей Александрович Есенин появился на свет 3 октября 1895 года в Рязанской губернии, в селе Константиново, Кузьминской волости. Отец Сергея, Александр Никитич Есенин (1873—1931), в юности пел в церковном хоре, был обычным крестьянином, а затем переехал в Москву, где работал приказчиком в мясной лавке. Татьяна Федоровна Титова, мама будущего поэта (1875—1955), была отдана замуж не по любви, видимо, поэтому совместная жизнь супругов была недолгой.     Родители Есенина </vt:lpstr>
      <vt:lpstr>Родительский дом  в Константиново</vt:lpstr>
      <vt:lpstr>Когда маленькому Сергею исполнилось 2 года, мать ушла от отца, уехала на заработки в Рязань, а воспитанием мальчика занимались бабушка и дедушка по материнской линии - Наталья Евтихиевна (1847-1911) и Федор Андреевич (1845-1927) Титовы. Семья деда была довольно зажиточной, кроме маленького Сережи, в доме Федора Андреевича жили трое его неженатых сыновей, с которыми будущий поэт проводил много времени. Именно они учили мальчика плавать, ездить на лошади и работать в поле. От бабушки Сергей Есенин узнал множество народных сказок, песен и частушек. По признанию самого поэта, именно бабушкины рассказы стали первым толчком к написанию собственных стихов. Дед мальчика в свою очередь хорошо знал церковные книги, так что ежевечерние чтения были традиционными в семье.  </vt:lpstr>
      <vt:lpstr>Образование В 1904 году Есенин был отдан на обучение в земское училище в Константиново, после окончания которого, в 1909 году, поступил в Спас-Клепиковскую церковно-учительскую школу и окончил её в 1912 году с дипломом  «Учитель  грамоты». Сразу после окончания школы Сергей Александрович переехал в Москву, где в то время уже работал в мясной лавке его отец. Первое время Сергей проживал с ним, служил в той же мясной лавке, затем устроился в типографию И. Д. Сытина. На следующий год Есенин поступил на историко-философское отделение при Московском городском народном университете имени Шанявского в качестве вольного слушателя.   </vt:lpstr>
      <vt:lpstr>Творчество поэта Писать стихи Сережа начал еще в ранней юности, во время обучения в церковно-учительской школе. Впервые стихи поэта были опубликованы уже после его переезда в Москву, в 1915 году, в журнале для детей «Мирок». В 1915 Есенин отправился в Петроград, где познакомился с признанными российскими поэтами – Городецким и Блоком. Тогда же Сергею удалось устроиться на военную службу, которую он проходил в Царском селе. Поэт вместе с Николаем Клюевым даже выступал перед императрицей Александрой Федоровной, читая свои сочинения. </vt:lpstr>
      <vt:lpstr>Сергей Есенин   Письмо Александру Блоку:  "Александр Александрович! Я хотел поговорить с Вами. Дело для меня очень важное. Вы меня не знаете, а может быть,  где и встречали по журналам мою фамилию.  Хотел бы зайти часа в 4. С почтением  С. Есенин".   Сергей Есенин, 19 лет, 9 марта 1915. Петроград.</vt:lpstr>
      <vt:lpstr>Поэты - Сергей Есенин (слева) и Николай Клюев Фото - 1916 год.</vt:lpstr>
      <vt:lpstr>Ранние стихи  Матушка в Купальницу Матушка в Купальницу по лесу ходила, Босая, с подтыками, по росе бродила. Травы ворожбиные ноги ей кололи, Плакала родимая в купырях от боли. Не дознамо печени судорга схватила, Охнула кормилица, тут и породила. Родился я с песнями в травном одеяле. Зори меня вешние в радугу свивали. Вырос я до зрелости, внук купальской ночи, Сутемень колдовная счастье мне пророчит. Только не по совести счастье наготове, Выбираю удалью я глаза и брови. Как снежинка белая, в просини я таю Да к судьбе-разлучнице след свой заметаю. Сергей Есенин, 17 лет, 1912 год. </vt:lpstr>
      <vt:lpstr>И надо мной звезда горит И надо мной звезда горит, Но тускло светится в тумане, И мне широкий путь лежит, Но он заросший весь, в бурьяне. И мне весь день улыбки шлёт, Но только полные презренья, И мне судьба привет несет, Но слёзы вместо утешенья.  Сергей Есенин, 16 лет, 1911-1912 год.  </vt:lpstr>
      <vt:lpstr>Сергей Есенин с сестрами Екатериной и Александрой (Шурой). 1912 год</vt:lpstr>
      <vt:lpstr>Первый сборник стихов под названием «Радуница» вышел в 1916 году. Название этого сборника, проникнутого духом русской деревни, можно трактовать по-разному. С одной стороны Радуница – это день поминовения усопших, а с другой – так называли весенние народные песни, радоницкие веснянки. В целом название вполне отражает настроение лирики поэта: жалость, потаенная грусть и описание красоты окружающей природы. Этот сборник сделал Есенина знаменитым. </vt:lpstr>
      <vt:lpstr>После знакомства с имажинистами, которые основным выразительным средство поэзии считали метафору, начался новый этап творчества Есенина. В период увлечения Сергея имажинизмом вышло сразу несколько сборников его стихов: в 1921 году - «Трерядница» и «Исповедь хулигана», в 1923 году - «Стихи скандалиста», в 1924 году - «Москва кабацкая» и поэма «Пугачев». </vt:lpstr>
      <vt:lpstr>В 1924 - 1925 пишет такие известные стихотворения, как "Русь уходящая", "Письмо к женщине", "Письмо матери", "Стансы"; особое место занимают "Персидские мотивы".  В своей поэзии Есенин сумел выразить горячую любовь к своей земле, природе, людям, но есть в ней и ощущение тревоги, ожидания и разочарования. Незадолго до смерти создает трагическую поэму "Черный человек".    </vt:lpstr>
      <vt:lpstr>Презентация PowerPoint</vt:lpstr>
      <vt:lpstr>Презентация PowerPoint</vt:lpstr>
      <vt:lpstr>Главным достижением Сергея Есенина можно с уверенностью назвать создание нового, уникального и узнаваемого с первого взгляда стиля поэзии. Лирика Есенина очень популярна и по сей день, а стихи не утратили своей актуальности. </vt:lpstr>
      <vt:lpstr>Любовь в жизни поэта Еще в 1913 году, в возрасте 18 лет, Сергей Есенин познакомился с Изрядновой Анной Романовной (1891-1946), которая стала первой, гражданской супругой поэта. От этого, недолго продлившегося брака, у Сергея Есенина родился сын Юрий, который, к сожалению, в 1937 году был расстрелян.  </vt:lpstr>
      <vt:lpstr>Жена Есенина, актриса  Зинаида Николаевна Райх (1894 - 1939) </vt:lpstr>
      <vt:lpstr>Жена Есенина, актриса  Зинаида Николаевна Райх (1894 - 1939), и дети от Есенина - Татьяна и Константин. Дети Сергея Есенина и Зинаиды Райх: Константин Сергеевич Есенин (03.02.1920, Москва - 26.04.1986, Москва), похоронен на Ваганьковском кладбище. Был известным футбольным статистиком. Дочь Марина. Татьяна Сергеевна Есенина (1918 - 1992). Член Союза писателей. Жила в Ташкенте. Директор музея Сергея Есенина.  Два сына - Владимир и Сергей. </vt:lpstr>
      <vt:lpstr>Надежда Давыдовна Вольпин и сын от Есенина - Александр Сергеевич Есенин-Вольпин.  </vt:lpstr>
      <vt:lpstr>Айседора Дункан </vt:lpstr>
      <vt:lpstr>Галина Артуровна Бениславская</vt:lpstr>
      <vt:lpstr> Софья Андреевна Толстая </vt:lpstr>
      <vt:lpstr>Похороны Сергея Есенина</vt:lpstr>
      <vt:lpstr> Интернет – ресурсы: http://t-smertina.narod.ru/litphoto/esenin-photo/photoalbum-40.html https://www.youtube.com/watch?v=_-bLMUr_qzw https://www.youtube.com/watch?v=umPERqet0Ao https://www.youtube.com/watch?v=c6VzfOZMzb4 https://www.youtube.com/watch?v=5-IThucvEL8 https://www.youtube.com/watch?v=j8dWjPAg2t4 http://s3.uploads.ru/BdO9t.png  http://school7pregrad.edusite.ru/p52aa1.html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Галина</cp:lastModifiedBy>
  <cp:revision>112</cp:revision>
  <dcterms:created xsi:type="dcterms:W3CDTF">2013-08-20T23:50:31Z</dcterms:created>
  <dcterms:modified xsi:type="dcterms:W3CDTF">2016-01-12T12:13:38Z</dcterms:modified>
</cp:coreProperties>
</file>