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6" r:id="rId2"/>
    <p:sldId id="290" r:id="rId3"/>
    <p:sldId id="258" r:id="rId4"/>
    <p:sldId id="269" r:id="rId5"/>
    <p:sldId id="260" r:id="rId6"/>
    <p:sldId id="257" r:id="rId7"/>
    <p:sldId id="264" r:id="rId8"/>
    <p:sldId id="270" r:id="rId9"/>
    <p:sldId id="271" r:id="rId10"/>
    <p:sldId id="272" r:id="rId11"/>
    <p:sldId id="262" r:id="rId12"/>
    <p:sldId id="274" r:id="rId13"/>
    <p:sldId id="266" r:id="rId14"/>
    <p:sldId id="287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434" autoAdjust="0"/>
  </p:normalViewPr>
  <p:slideViewPr>
    <p:cSldViewPr snapToGrid="0">
      <p:cViewPr varScale="1">
        <p:scale>
          <a:sx n="87" d="100"/>
          <a:sy n="87" d="100"/>
        </p:scale>
        <p:origin x="-654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7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311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5233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745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5996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146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2789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931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20764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1399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0653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549423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00503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40339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42281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8395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7128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FA8F-6C77-425F-A5DD-F51CF970A4EA}" type="datetimeFigureOut">
              <a:rPr lang="ru-RU" smtClean="0"/>
              <a:pPr/>
              <a:t>19.11.2016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BB124F-8371-4E4C-AF50-0419C6295D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439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714" y="707571"/>
            <a:ext cx="8686799" cy="3442398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chemeClr val="tx1"/>
                </a:solidFill>
                <a:latin typeface="Monotype Corsiva" pitchFamily="66" charset="0"/>
              </a:rPr>
              <a:t>Оценка </a:t>
            </a:r>
            <a:r>
              <a:rPr lang="ru-RU" sz="6000" dirty="0" err="1" smtClean="0">
                <a:solidFill>
                  <a:schemeClr val="tx1"/>
                </a:solidFill>
                <a:latin typeface="Monotype Corsiva" pitchFamily="66" charset="0"/>
              </a:rPr>
              <a:t>метапредметных</a:t>
            </a:r>
            <a:r>
              <a:rPr lang="ru-RU" sz="6000" dirty="0" smtClean="0">
                <a:solidFill>
                  <a:schemeClr val="tx1"/>
                </a:solidFill>
                <a:latin typeface="Monotype Corsiva" pitchFamily="66" charset="0"/>
              </a:rPr>
              <a:t> результатов в начальной школе.</a:t>
            </a: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</a:br>
            <a:endParaRPr lang="ru-RU" sz="6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531" y="4550229"/>
            <a:ext cx="7924955" cy="1785257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Подготовила учитель начальных классов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 МБУ «Лицей №60» г.о. Тольятти </a:t>
            </a:r>
            <a:b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Юсупова Е.Е.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0205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34144" y="923327"/>
            <a:ext cx="766354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Оценка результатов освоения общеобразовательных программ является необходимым условием реализации системы требований государственных образовательных стандартов.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48343"/>
            <a:ext cx="9196009" cy="5943599"/>
          </a:xfrm>
        </p:spPr>
        <p:txBody>
          <a:bodyPr>
            <a:noAutofit/>
          </a:bodyPr>
          <a:lstStyle/>
          <a:p>
            <a:r>
              <a:rPr lang="ru-RU" sz="3600" dirty="0">
                <a:latin typeface="Monotype Corsiva" pitchFamily="66" charset="0"/>
              </a:rPr>
              <a:t>К </a:t>
            </a:r>
            <a:r>
              <a:rPr lang="ru-RU" sz="3600" dirty="0" smtClean="0">
                <a:latin typeface="Monotype Corsiva" pitchFamily="66" charset="0"/>
              </a:rPr>
              <a:t> </a:t>
            </a:r>
            <a:r>
              <a:rPr lang="ru-RU" sz="3600" b="1" dirty="0" smtClean="0">
                <a:latin typeface="Monotype Corsiva" pitchFamily="66" charset="0"/>
              </a:rPr>
              <a:t>регулятивным </a:t>
            </a:r>
            <a:r>
              <a:rPr lang="ru-RU" sz="3600" dirty="0">
                <a:latin typeface="Monotype Corsiva" pitchFamily="66" charset="0"/>
              </a:rPr>
              <a:t>универсальным учебным действиям относится: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Monotype Corsiva" pitchFamily="66" charset="0"/>
              </a:rPr>
              <a:t> умение </a:t>
            </a:r>
            <a:r>
              <a:rPr lang="ru-RU" sz="3600" dirty="0">
                <a:latin typeface="Monotype Corsiva" pitchFamily="66" charset="0"/>
              </a:rPr>
              <a:t>планировать собственную деятельность в </a:t>
            </a:r>
            <a:r>
              <a:rPr lang="ru-RU" sz="3600" dirty="0" smtClean="0">
                <a:latin typeface="Monotype Corsiva" pitchFamily="66" charset="0"/>
              </a:rPr>
              <a:t>    соответствии </a:t>
            </a:r>
            <a:r>
              <a:rPr lang="ru-RU" sz="3600" dirty="0">
                <a:latin typeface="Monotype Corsiva" pitchFamily="66" charset="0"/>
              </a:rPr>
              <a:t>с поставленной задачей и условиями ее </a:t>
            </a:r>
            <a:r>
              <a:rPr lang="ru-RU" sz="3600" dirty="0" smtClean="0">
                <a:latin typeface="Monotype Corsiva" pitchFamily="66" charset="0"/>
              </a:rPr>
              <a:t>   реализации(1уровень</a:t>
            </a:r>
            <a:r>
              <a:rPr lang="ru-RU" sz="3600" dirty="0">
                <a:latin typeface="Monotype Corsiva" pitchFamily="66" charset="0"/>
              </a:rPr>
              <a:t>);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Monotype Corsiva" pitchFamily="66" charset="0"/>
              </a:rPr>
              <a:t> умение </a:t>
            </a:r>
            <a:r>
              <a:rPr lang="ru-RU" sz="3600" dirty="0">
                <a:latin typeface="Monotype Corsiva" pitchFamily="66" charset="0"/>
              </a:rPr>
              <a:t>контролировать и оценивать свои действия, вносить коррективы в их выполнение на основании оценки и учета характеристики ошибок (2 уровень);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>
                <a:latin typeface="Monotype Corsiva" pitchFamily="66" charset="0"/>
              </a:rPr>
              <a:t>навыки саморегуляции (3 </a:t>
            </a:r>
            <a:r>
              <a:rPr lang="ru-RU" sz="3600" dirty="0" smtClean="0">
                <a:latin typeface="Monotype Corsiva" pitchFamily="66" charset="0"/>
              </a:rPr>
              <a:t>уровень)</a:t>
            </a:r>
          </a:p>
          <a:p>
            <a:pPr marL="0" lvl="0" indent="0">
              <a:buNone/>
            </a:pPr>
            <a:endParaRPr lang="ru-RU" sz="3600" dirty="0">
              <a:latin typeface="Monotype Corsiva" pitchFamily="66" charset="0"/>
            </a:endParaRPr>
          </a:p>
          <a:p>
            <a:endParaRPr lang="ru-RU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52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376" y="0"/>
            <a:ext cx="9412081" cy="6585857"/>
          </a:xfrm>
        </p:spPr>
        <p:txBody>
          <a:bodyPr>
            <a:noAutofit/>
          </a:bodyPr>
          <a:lstStyle/>
          <a:p>
            <a:endParaRPr lang="ru-RU" sz="2800" dirty="0" smtClean="0"/>
          </a:p>
          <a:p>
            <a:r>
              <a:rPr lang="ru-RU" sz="2800" dirty="0" smtClean="0">
                <a:latin typeface="Monotype Corsiva" pitchFamily="66" charset="0"/>
              </a:rPr>
              <a:t>К </a:t>
            </a:r>
            <a:r>
              <a:rPr lang="ru-RU" sz="2800" b="1" dirty="0" smtClean="0">
                <a:latin typeface="Monotype Corsiva" pitchFamily="66" charset="0"/>
              </a:rPr>
              <a:t>познавательным </a:t>
            </a:r>
            <a:r>
              <a:rPr lang="ru-RU" sz="2800" dirty="0" smtClean="0">
                <a:latin typeface="Monotype Corsiva" pitchFamily="66" charset="0"/>
              </a:rPr>
              <a:t>УУД: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Monotype Corsiva" pitchFamily="66" charset="0"/>
              </a:rPr>
              <a:t>Способность </a:t>
            </a:r>
            <a:r>
              <a:rPr lang="ru-RU" sz="2800" dirty="0">
                <a:latin typeface="Monotype Corsiva" pitchFamily="66" charset="0"/>
              </a:rPr>
              <a:t>обучающихся принимать и сохранять учебную цель и задачи (1 уровень</a:t>
            </a:r>
            <a:r>
              <a:rPr lang="ru-RU" sz="2800" dirty="0" smtClean="0">
                <a:latin typeface="Monotype Corsiva" pitchFamily="66" charset="0"/>
              </a:rPr>
              <a:t>);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Monotype Corsiva" pitchFamily="66" charset="0"/>
              </a:rPr>
              <a:t>Самостоятельно </a:t>
            </a:r>
            <a:r>
              <a:rPr lang="ru-RU" sz="2800" dirty="0">
                <a:latin typeface="Monotype Corsiva" pitchFamily="66" charset="0"/>
              </a:rPr>
              <a:t>преобразовывать практическую задачу в познавательную; умение осуществлять информационный поиск, сбор и выделение существенной информации из различных информационных источников (2 уровень);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2800" dirty="0">
                <a:latin typeface="Monotype Corsiva" pitchFamily="66" charset="0"/>
              </a:rPr>
              <a:t>Проявлять инициативу и самостоятельность в обучении; умение использовать знаково-символические средства для создания моделей изучаемых объектов и процессов, схем решения  учебно-познавательных и практических задач (3 уровень) 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5700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185057"/>
            <a:ext cx="9550996" cy="6324925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Monotype Corsiva" pitchFamily="66" charset="0"/>
              </a:rPr>
              <a:t>К </a:t>
            </a:r>
            <a:r>
              <a:rPr lang="ru-RU" sz="3200" b="1" dirty="0">
                <a:latin typeface="Monotype Corsiva" pitchFamily="66" charset="0"/>
              </a:rPr>
              <a:t>коммуникативным </a:t>
            </a:r>
            <a:r>
              <a:rPr lang="ru-RU" sz="3200" dirty="0">
                <a:latin typeface="Monotype Corsiva" pitchFamily="66" charset="0"/>
              </a:rPr>
              <a:t>УУД: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Умение сотрудничать с педагогом и сверстниками при решении учебных проблем;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Умение слушать и вступать в диалог; участвовать в коллективном обсуждении проблемы;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Умение интегрироваться в группу сверстников и строить продуктивное взаимодействие и сотрудничество со сверстниками и взрослыми; владение монологической и диалогической формами речи; умение выразить и отстоять свою точку зрения, принять другую.</a:t>
            </a:r>
          </a:p>
          <a:p>
            <a:pPr marL="0" lvl="2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39450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2771"/>
            <a:ext cx="8596668" cy="5638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	</a:t>
            </a:r>
            <a:r>
              <a:rPr lang="ru-RU" sz="4000" b="1" dirty="0" smtClean="0">
                <a:latin typeface="Monotype Corsiva" pitchFamily="66" charset="0"/>
              </a:rPr>
              <a:t>Понятие </a:t>
            </a:r>
            <a:r>
              <a:rPr lang="ru-RU" sz="4000" b="1" dirty="0" err="1" smtClean="0">
                <a:latin typeface="Monotype Corsiva" pitchFamily="66" charset="0"/>
              </a:rPr>
              <a:t>метапредметности</a:t>
            </a:r>
            <a:endParaRPr lang="ru-RU" sz="4000" dirty="0" smtClean="0">
              <a:latin typeface="Monotype Corsiva" pitchFamily="66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Monotype Corsiva" pitchFamily="66" charset="0"/>
              </a:rPr>
              <a:t>Что  такое </a:t>
            </a:r>
            <a:r>
              <a:rPr lang="ru-RU" sz="3200" dirty="0" err="1" smtClean="0">
                <a:latin typeface="Monotype Corsiva" pitchFamily="66" charset="0"/>
              </a:rPr>
              <a:t>метапредметы</a:t>
            </a:r>
            <a:r>
              <a:rPr lang="ru-RU" sz="3200" dirty="0" smtClean="0">
                <a:latin typeface="Monotype Corsiva" pitchFamily="66" charset="0"/>
              </a:rPr>
              <a:t> и принцип </a:t>
            </a:r>
            <a:r>
              <a:rPr lang="ru-RU" sz="3200" dirty="0" err="1" smtClean="0">
                <a:latin typeface="Monotype Corsiva" pitchFamily="66" charset="0"/>
              </a:rPr>
              <a:t>метапредметности</a:t>
            </a:r>
            <a:r>
              <a:rPr lang="ru-RU" sz="3200" dirty="0" smtClean="0">
                <a:latin typeface="Monotype Corsiva" pitchFamily="66" charset="0"/>
              </a:rPr>
              <a:t>? </a:t>
            </a:r>
          </a:p>
          <a:p>
            <a:pPr marL="0" indent="0">
              <a:buNone/>
            </a:pPr>
            <a:r>
              <a:rPr lang="ru-RU" sz="3200" dirty="0" err="1" smtClean="0">
                <a:latin typeface="Monotype Corsiva" pitchFamily="66" charset="0"/>
              </a:rPr>
              <a:t>Метапредметы</a:t>
            </a:r>
            <a:r>
              <a:rPr lang="ru-RU" sz="3200" dirty="0" smtClean="0">
                <a:latin typeface="Monotype Corsiva" pitchFamily="66" charset="0"/>
              </a:rPr>
              <a:t> – это предметы отличные от предметов традиционного цикла, это новая образовательная форма, которая выстраивается поверх традиционных предметов, в ее основе лежит </a:t>
            </a:r>
            <a:r>
              <a:rPr lang="ru-RU" sz="3200" dirty="0" err="1" smtClean="0">
                <a:latin typeface="Monotype Corsiva" pitchFamily="66" charset="0"/>
              </a:rPr>
              <a:t>мыследеятельностный</a:t>
            </a:r>
            <a:r>
              <a:rPr lang="ru-RU" sz="3200" dirty="0" smtClean="0">
                <a:latin typeface="Monotype Corsiva" pitchFamily="66" charset="0"/>
              </a:rPr>
              <a:t> тип интеграции учебного материала и принцип рефлексивного отношения к базисным организованностям мышления. </a:t>
            </a:r>
            <a:endParaRPr lang="ru-RU" sz="32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469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024" y="304801"/>
            <a:ext cx="9082747" cy="595952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000" b="1" dirty="0" smtClean="0">
                <a:latin typeface="Monotype Corsiva" pitchFamily="66" charset="0"/>
              </a:rPr>
              <a:t>Особенности оценки </a:t>
            </a:r>
            <a:r>
              <a:rPr lang="ru-RU" sz="4000" b="1" dirty="0" err="1" smtClean="0">
                <a:latin typeface="Monotype Corsiva" pitchFamily="66" charset="0"/>
              </a:rPr>
              <a:t>метапредметных</a:t>
            </a:r>
            <a:r>
              <a:rPr lang="ru-RU" sz="4000" b="1" dirty="0" smtClean="0">
                <a:latin typeface="Monotype Corsiva" pitchFamily="66" charset="0"/>
              </a:rPr>
              <a:t> результатов</a:t>
            </a:r>
            <a:endParaRPr lang="ru-RU" sz="4000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800" b="1" dirty="0" smtClean="0"/>
              <a:t> </a:t>
            </a:r>
            <a:r>
              <a:rPr lang="ru-RU" sz="4000" b="1" dirty="0" smtClean="0">
                <a:latin typeface="Monotype Corsiva" pitchFamily="66" charset="0"/>
              </a:rPr>
              <a:t>Основным </a:t>
            </a:r>
            <a:r>
              <a:rPr lang="ru-RU" sz="4000" b="1" dirty="0">
                <a:latin typeface="Monotype Corsiva" pitchFamily="66" charset="0"/>
              </a:rPr>
              <a:t>объектом</a:t>
            </a:r>
            <a:r>
              <a:rPr lang="ru-RU" sz="4000" dirty="0">
                <a:latin typeface="Monotype Corsiva" pitchFamily="66" charset="0"/>
              </a:rPr>
              <a:t> оценки метапредметных результатов служит сформированность у обучающихся ряда </a:t>
            </a:r>
            <a:r>
              <a:rPr lang="ru-RU" sz="4000" b="1" u="sng" dirty="0">
                <a:latin typeface="Monotype Corsiva" pitchFamily="66" charset="0"/>
              </a:rPr>
              <a:t>регулятивных, познавательных и коммуникативных </a:t>
            </a:r>
            <a:r>
              <a:rPr lang="ru-RU" sz="4000" b="1" u="sng" dirty="0" smtClean="0">
                <a:latin typeface="Monotype Corsiva" pitchFamily="66" charset="0"/>
              </a:rPr>
              <a:t> УУД</a:t>
            </a:r>
            <a:r>
              <a:rPr lang="ru-RU" sz="4000" dirty="0">
                <a:latin typeface="Monotype Corsiva" pitchFamily="66" charset="0"/>
              </a:rPr>
              <a:t>, т.е. таких умственных действий учащихся, которые направлены на анализ своей познавательной деятельности и управление ею.</a:t>
            </a:r>
          </a:p>
          <a:p>
            <a:pPr marL="0" indent="0">
              <a:buNone/>
            </a:pPr>
            <a:r>
              <a:rPr lang="ru-RU" sz="28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564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5218" y="326571"/>
            <a:ext cx="9013696" cy="5714792"/>
          </a:xfrm>
        </p:spPr>
        <p:txBody>
          <a:bodyPr/>
          <a:lstStyle/>
          <a:p>
            <a:r>
              <a:rPr lang="ru-RU" sz="3600" dirty="0">
                <a:latin typeface="Monotype Corsiva" pitchFamily="66" charset="0"/>
              </a:rPr>
              <a:t>В основе формирования метапредметных результатов лежит ключевая компетенция - </a:t>
            </a:r>
            <a:r>
              <a:rPr lang="ru-RU" sz="3600" b="1" dirty="0">
                <a:latin typeface="Monotype Corsiva" pitchFamily="66" charset="0"/>
              </a:rPr>
              <a:t>«умение учиться»</a:t>
            </a:r>
            <a:r>
              <a:rPr lang="ru-RU" sz="3600" dirty="0">
                <a:latin typeface="Monotype Corsiva" pitchFamily="66" charset="0"/>
              </a:rPr>
              <a:t>, которое -предполагает полноценное освоение всех компонентов учебной деятельности (познавательные учебные мотивы; учебная цель; учебная задача; учебные действия и операции), то есть совокупность способов действий, обеспечивающих способность обучающихся к самостоятельному усвоению новых знаний и умений).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6262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67" y="370114"/>
            <a:ext cx="9477233" cy="5866913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Monotype Corsiva" pitchFamily="66" charset="0"/>
              </a:rPr>
              <a:t>Оценка </a:t>
            </a:r>
            <a:r>
              <a:rPr lang="ru-RU" sz="3600" b="1" dirty="0" err="1">
                <a:latin typeface="Monotype Corsiva" pitchFamily="66" charset="0"/>
              </a:rPr>
              <a:t>метапредметных</a:t>
            </a:r>
            <a:r>
              <a:rPr lang="ru-RU" sz="3600" dirty="0">
                <a:latin typeface="Monotype Corsiva" pitchFamily="66" charset="0"/>
              </a:rPr>
              <a:t> </a:t>
            </a:r>
            <a:r>
              <a:rPr lang="ru-RU" sz="3600" dirty="0" smtClean="0">
                <a:latin typeface="Monotype Corsiva" pitchFamily="66" charset="0"/>
              </a:rPr>
              <a:t> результатов </a:t>
            </a:r>
            <a:r>
              <a:rPr lang="ru-RU" sz="3600" dirty="0">
                <a:latin typeface="Monotype Corsiva" pitchFamily="66" charset="0"/>
              </a:rPr>
              <a:t>проводится в ходе различных процедур: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Monotype Corsiva" pitchFamily="66" charset="0"/>
              </a:rPr>
              <a:t> 	Решение </a:t>
            </a:r>
            <a:r>
              <a:rPr lang="ru-RU" sz="3600" dirty="0">
                <a:latin typeface="Monotype Corsiva" pitchFamily="66" charset="0"/>
              </a:rPr>
              <a:t>задач творческого и поискового характера;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>
                <a:latin typeface="Monotype Corsiva" pitchFamily="66" charset="0"/>
              </a:rPr>
              <a:t>Учебное проектирование;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>
                <a:latin typeface="Monotype Corsiva" pitchFamily="66" charset="0"/>
              </a:rPr>
              <a:t>Итоговые проверочные работы;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>
                <a:latin typeface="Monotype Corsiva" pitchFamily="66" charset="0"/>
              </a:rPr>
              <a:t>Комплексные работы на межпредметной основе;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600" dirty="0">
                <a:latin typeface="Monotype Corsiva" pitchFamily="66" charset="0"/>
              </a:rPr>
              <a:t>Мониторинг сформированности основных учебных умений.</a:t>
            </a:r>
          </a:p>
          <a:p>
            <a:pPr marL="0" indent="0">
              <a:buNone/>
            </a:pPr>
            <a:endParaRPr lang="ru-RU" sz="3600" dirty="0">
              <a:latin typeface="Monotype Corsiva" pitchFamily="66" charset="0"/>
            </a:endParaRPr>
          </a:p>
          <a:p>
            <a:endParaRPr lang="ru-RU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57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93914"/>
            <a:ext cx="9348409" cy="5747449"/>
          </a:xfrm>
        </p:spPr>
        <p:txBody>
          <a:bodyPr/>
          <a:lstStyle/>
          <a:p>
            <a:pPr algn="ctr">
              <a:buNone/>
            </a:pPr>
            <a:r>
              <a:rPr lang="ru-RU" sz="3200" b="1" dirty="0" smtClean="0">
                <a:latin typeface="Monotype Corsiva" pitchFamily="66" charset="0"/>
              </a:rPr>
              <a:t>Формы, методы, инструменты контроля </a:t>
            </a:r>
            <a:r>
              <a:rPr lang="ru-RU" sz="3200" b="1" dirty="0" err="1" smtClean="0">
                <a:latin typeface="Monotype Corsiva" pitchFamily="66" charset="0"/>
              </a:rPr>
              <a:t>метапредметных</a:t>
            </a:r>
            <a:r>
              <a:rPr lang="ru-RU" sz="3200" b="1" dirty="0" smtClean="0">
                <a:latin typeface="Monotype Corsiva" pitchFamily="66" charset="0"/>
              </a:rPr>
              <a:t>  результатов</a:t>
            </a:r>
            <a:endParaRPr lang="ru-RU" sz="3200" dirty="0" smtClean="0">
              <a:latin typeface="Monotype Corsiva" pitchFamily="66" charset="0"/>
            </a:endParaRPr>
          </a:p>
          <a:p>
            <a:pPr>
              <a:buNone/>
            </a:pPr>
            <a:endParaRPr lang="ru-RU" sz="2800" b="1" dirty="0" smtClean="0">
              <a:latin typeface="Monotype Corsiva" pitchFamily="66" charset="0"/>
            </a:endParaRPr>
          </a:p>
          <a:p>
            <a:pPr>
              <a:buNone/>
            </a:pPr>
            <a:r>
              <a:rPr lang="ru-RU" sz="2800" b="1" u="sng" dirty="0" smtClean="0">
                <a:latin typeface="Monotype Corsiva" pitchFamily="66" charset="0"/>
              </a:rPr>
              <a:t>Методы контроля</a:t>
            </a:r>
            <a:r>
              <a:rPr lang="ru-RU" sz="2800" dirty="0" smtClean="0">
                <a:latin typeface="Monotype Corsiva" pitchFamily="66" charset="0"/>
              </a:rPr>
              <a:t>: наблюдение, проектирование, тестирование</a:t>
            </a:r>
          </a:p>
          <a:p>
            <a:pPr>
              <a:buNone/>
            </a:pPr>
            <a:r>
              <a:rPr lang="ru-RU" sz="2800" b="1" u="sng" dirty="0" smtClean="0">
                <a:latin typeface="Monotype Corsiva" pitchFamily="66" charset="0"/>
              </a:rPr>
              <a:t>Формы контроля</a:t>
            </a:r>
            <a:r>
              <a:rPr lang="ru-RU" sz="2800" dirty="0" smtClean="0">
                <a:latin typeface="Monotype Corsiva" pitchFamily="66" charset="0"/>
              </a:rPr>
              <a:t>: индивидуальные, групповые, фронтальные формы; устный и письменный опрос;  персонифицированный и </a:t>
            </a:r>
            <a:r>
              <a:rPr lang="ru-RU" sz="2800" dirty="0" err="1" smtClean="0">
                <a:latin typeface="Monotype Corsiva" pitchFamily="66" charset="0"/>
              </a:rPr>
              <a:t>неперсонифицированный</a:t>
            </a:r>
            <a:r>
              <a:rPr lang="ru-RU" sz="2800" dirty="0" smtClean="0">
                <a:latin typeface="Monotype Corsiva" pitchFamily="66" charset="0"/>
              </a:rPr>
              <a:t>.</a:t>
            </a:r>
          </a:p>
          <a:p>
            <a:pPr>
              <a:buNone/>
            </a:pPr>
            <a:r>
              <a:rPr lang="ru-RU" sz="2800" b="1" u="sng" dirty="0" smtClean="0">
                <a:latin typeface="Monotype Corsiva" pitchFamily="66" charset="0"/>
              </a:rPr>
              <a:t>Инструментарий контроля</a:t>
            </a:r>
            <a:r>
              <a:rPr lang="ru-RU" sz="2800" b="1" dirty="0" smtClean="0">
                <a:latin typeface="Monotype Corsiva" pitchFamily="66" charset="0"/>
              </a:rPr>
              <a:t>:</a:t>
            </a:r>
            <a:r>
              <a:rPr lang="ru-RU" sz="2800" dirty="0" smtClean="0">
                <a:latin typeface="Monotype Corsiva" pitchFamily="66" charset="0"/>
              </a:rPr>
              <a:t> задания УУД, карта наблюдений, тест, карта мониторинга, лист или дневник самооценки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31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557" y="272143"/>
            <a:ext cx="9553271" cy="6193971"/>
          </a:xfrm>
        </p:spPr>
        <p:txBody>
          <a:bodyPr/>
          <a:lstStyle/>
          <a:p>
            <a:pPr marL="914400" lvl="2" indent="0">
              <a:buNone/>
            </a:pPr>
            <a:r>
              <a:rPr lang="ru-RU" b="1" dirty="0" smtClean="0"/>
              <a:t>                                       </a:t>
            </a:r>
            <a:r>
              <a:rPr lang="ru-RU" sz="3600" b="1" dirty="0" smtClean="0">
                <a:latin typeface="Monotype Corsiva" pitchFamily="66" charset="0"/>
              </a:rPr>
              <a:t>Лист самооценки</a:t>
            </a:r>
          </a:p>
          <a:p>
            <a:pPr lvl="2"/>
            <a:endParaRPr lang="ru-RU" dirty="0" smtClean="0"/>
          </a:p>
          <a:p>
            <a:pPr lvl="2"/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5826928"/>
              </p:ext>
            </p:extLst>
          </p:nvPr>
        </p:nvGraphicFramePr>
        <p:xfrm>
          <a:off x="559558" y="1317172"/>
          <a:ext cx="9183157" cy="45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0885"/>
                <a:gridCol w="1950885"/>
                <a:gridCol w="1950885"/>
                <a:gridCol w="1950885"/>
                <a:gridCol w="1379617"/>
              </a:tblGrid>
              <a:tr h="439257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Конец урока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предметов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78512">
                <a:tc>
                  <a:txBody>
                    <a:bodyPr/>
                    <a:lstStyle/>
                    <a:p>
                      <a:r>
                        <a:rPr lang="ru-RU" dirty="0" smtClean="0"/>
                        <a:t>Знаю все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78512">
                <a:tc>
                  <a:txBody>
                    <a:bodyPr/>
                    <a:lstStyle/>
                    <a:p>
                      <a:r>
                        <a:rPr lang="ru-RU" dirty="0" smtClean="0"/>
                        <a:t>Знаний стало больше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78512">
                <a:tc>
                  <a:txBody>
                    <a:bodyPr/>
                    <a:lstStyle/>
                    <a:p>
                      <a:r>
                        <a:rPr lang="ru-RU" dirty="0" smtClean="0"/>
                        <a:t>Ничего нового не узнал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90914">
                <a:tc>
                  <a:txBody>
                    <a:bodyPr/>
                    <a:lstStyle/>
                    <a:p>
                      <a:r>
                        <a:rPr lang="ru-RU" dirty="0" smtClean="0"/>
                        <a:t>Могу рассказать другим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6943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922" y="381000"/>
            <a:ext cx="9193392" cy="56603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i="1" dirty="0">
                <a:latin typeface="Monotype Corsiva" pitchFamily="66" charset="0"/>
              </a:rPr>
              <a:t>Устная самооценка</a:t>
            </a:r>
            <a:endParaRPr lang="ru-RU" sz="4000" dirty="0">
              <a:latin typeface="Monotype Corsiva" pitchFamily="66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Сегодня на уроке: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Я научился…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Было интересно…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Было трудно…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Могу похвалить себя за то, что…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Б</a:t>
            </a:r>
            <a:r>
              <a:rPr lang="ru-RU" sz="3200" dirty="0" smtClean="0">
                <a:latin typeface="Monotype Corsiva" pitchFamily="66" charset="0"/>
              </a:rPr>
              <a:t>ольше </a:t>
            </a:r>
            <a:r>
              <a:rPr lang="ru-RU" sz="3200" dirty="0">
                <a:latin typeface="Monotype Corsiva" pitchFamily="66" charset="0"/>
              </a:rPr>
              <a:t>всего мне понравилось…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Мне показалось важным…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3200" dirty="0">
                <a:latin typeface="Monotype Corsiva" pitchFamily="66" charset="0"/>
              </a:rPr>
              <a:t>Для меня было открытием то, …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09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785" y="185058"/>
            <a:ext cx="9455786" cy="65023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sz="2800" dirty="0" smtClean="0"/>
          </a:p>
          <a:p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85312441"/>
              </p:ext>
            </p:extLst>
          </p:nvPr>
        </p:nvGraphicFramePr>
        <p:xfrm>
          <a:off x="870856" y="1219200"/>
          <a:ext cx="7365008" cy="56267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053142"/>
                <a:gridCol w="1077392"/>
                <a:gridCol w="1077392"/>
                <a:gridCol w="1078541"/>
                <a:gridCol w="1078541"/>
              </a:tblGrid>
              <a:tr h="158513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УУД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3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1693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186043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Личностные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внутренняя позиция школьника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270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310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мотивация учебной деятельности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466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соблюдение правил поведения в школе и общественных местах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776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соотносить поступки и события с принятыми этическими принципами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487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выделить нравственный аспект поведения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621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ориентация в социальных ролях и межличностных отношениях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169398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Регулятивные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осуществлять действие по образцу и заданному правилу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316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сохранять  учебную задачу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  <a:tr h="621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умение видеть указанную ошибку и исправлять ее по указанию взрослого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3598" marR="43598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8971" y="174171"/>
            <a:ext cx="91984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Карта наблюдения за развитием универсальных учебных действий (УУД) в начальной школе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Фамилия, имя учащегося ____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______________________________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10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8596313" cy="1320800"/>
          </a:xfrm>
        </p:spPr>
        <p:txBody>
          <a:bodyPr>
            <a:normAutofit/>
          </a:bodyPr>
          <a:lstStyle/>
          <a:p>
            <a:pPr marL="342900" lvl="0" indent="-342900" defTabSz="914400">
              <a:spcBef>
                <a:spcPct val="20000"/>
              </a:spcBef>
              <a:defRPr/>
            </a:pPr>
            <a:r>
              <a:rPr lang="ru-RU" sz="3700" b="1" i="1" u="sng" dirty="0">
                <a:solidFill>
                  <a:srgbClr val="038A00">
                    <a:lumMod val="75000"/>
                  </a:srgbClr>
                </a:solidFill>
                <a:latin typeface="Times New Roman"/>
              </a:rPr>
              <a:t/>
            </a:r>
            <a:br>
              <a:rPr lang="ru-RU" sz="3700" b="1" i="1" u="sng" dirty="0">
                <a:solidFill>
                  <a:srgbClr val="038A00">
                    <a:lumMod val="75000"/>
                  </a:srgbClr>
                </a:solidFill>
                <a:latin typeface="Times New Roman"/>
              </a:rPr>
            </a:b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64772" y="1328057"/>
            <a:ext cx="785948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6831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Мы должны уметь по-новому оценивать</a:t>
            </a:r>
            <a:r>
              <a:rPr kumimoji="0" lang="ru-RU" sz="4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предметные результаты, динамику овладения каждым учащимся </a:t>
            </a:r>
            <a:r>
              <a:rPr kumimoji="0" lang="ru-RU" sz="4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метапредметных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результатов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93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324954" y="1755820"/>
            <a:ext cx="8842303" cy="1257836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Monotype Corsiva" pitchFamily="66" charset="0"/>
              </a:rPr>
              <a:t>Спасибо за внимание!</a:t>
            </a:r>
            <a:endParaRPr lang="ru-RU" sz="60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35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1320</TotalTime>
  <Words>524</Words>
  <Application>Microsoft Office PowerPoint</Application>
  <PresentationFormat>Произвольный</PresentationFormat>
  <Paragraphs>124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Грань</vt:lpstr>
      <vt:lpstr>Оценка метапредметных результатов в начальной школе.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метапредметных результатов</dc:title>
  <dc:creator>LENOVO</dc:creator>
  <cp:lastModifiedBy>Я</cp:lastModifiedBy>
  <cp:revision>74</cp:revision>
  <dcterms:created xsi:type="dcterms:W3CDTF">2014-04-11T14:40:09Z</dcterms:created>
  <dcterms:modified xsi:type="dcterms:W3CDTF">2016-11-19T15:23:35Z</dcterms:modified>
</cp:coreProperties>
</file>