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3" r:id="rId14"/>
    <p:sldId id="269" r:id="rId15"/>
    <p:sldId id="270" r:id="rId16"/>
    <p:sldId id="271" r:id="rId17"/>
    <p:sldId id="272" r:id="rId18"/>
    <p:sldId id="274" r:id="rId19"/>
    <p:sldId id="275" r:id="rId20"/>
    <p:sldId id="276" r:id="rId21"/>
    <p:sldId id="277" r:id="rId22"/>
    <p:sldId id="278" r:id="rId23"/>
    <p:sldId id="284" r:id="rId24"/>
    <p:sldId id="285" r:id="rId25"/>
    <p:sldId id="286" r:id="rId26"/>
    <p:sldId id="287" r:id="rId27"/>
    <p:sldId id="288" r:id="rId28"/>
    <p:sldId id="279" r:id="rId29"/>
    <p:sldId id="280" r:id="rId30"/>
    <p:sldId id="281" r:id="rId31"/>
    <p:sldId id="282" r:id="rId32"/>
    <p:sldId id="283" r:id="rId33"/>
    <p:sldId id="289"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20E2E2-18E1-4244-AC27-0D8F2BD0DA8C}" type="datetimeFigureOut">
              <a:rPr lang="ru-RU" smtClean="0"/>
              <a:pPr/>
              <a:t>01.03.2015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1D3BAE-19E9-4F9D-A328-2B277A1572C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01D3BAE-19E9-4F9D-A328-2B277A1572C5}" type="slidenum">
              <a:rPr lang="ru-RU" smtClean="0"/>
              <a:pPr/>
              <a:t>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01.03.2015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4.xml"/><Relationship Id="rId18" Type="http://schemas.openxmlformats.org/officeDocument/2006/relationships/slide" Target="slide19.xml"/><Relationship Id="rId26" Type="http://schemas.openxmlformats.org/officeDocument/2006/relationships/slide" Target="slide27.xml"/><Relationship Id="rId3" Type="http://schemas.openxmlformats.org/officeDocument/2006/relationships/slide" Target="slide4.xml"/><Relationship Id="rId21" Type="http://schemas.openxmlformats.org/officeDocument/2006/relationships/slide" Target="slide22.xml"/><Relationship Id="rId7" Type="http://schemas.openxmlformats.org/officeDocument/2006/relationships/slide" Target="slide8.xml"/><Relationship Id="rId12" Type="http://schemas.openxmlformats.org/officeDocument/2006/relationships/slide" Target="slide13.xml"/><Relationship Id="rId17" Type="http://schemas.openxmlformats.org/officeDocument/2006/relationships/slide" Target="slide18.xml"/><Relationship Id="rId25" Type="http://schemas.openxmlformats.org/officeDocument/2006/relationships/slide" Target="slide26.xml"/><Relationship Id="rId2" Type="http://schemas.openxmlformats.org/officeDocument/2006/relationships/slide" Target="slide3.xml"/><Relationship Id="rId16" Type="http://schemas.openxmlformats.org/officeDocument/2006/relationships/slide" Target="slide17.xml"/><Relationship Id="rId20" Type="http://schemas.openxmlformats.org/officeDocument/2006/relationships/slide" Target="slide21.xml"/><Relationship Id="rId29" Type="http://schemas.openxmlformats.org/officeDocument/2006/relationships/slide" Target="slide30.xml"/><Relationship Id="rId1" Type="http://schemas.openxmlformats.org/officeDocument/2006/relationships/slideLayout" Target="../slideLayouts/slideLayout6.xml"/><Relationship Id="rId6" Type="http://schemas.openxmlformats.org/officeDocument/2006/relationships/slide" Target="slide7.xml"/><Relationship Id="rId11" Type="http://schemas.openxmlformats.org/officeDocument/2006/relationships/slide" Target="slide12.xml"/><Relationship Id="rId24" Type="http://schemas.openxmlformats.org/officeDocument/2006/relationships/slide" Target="slide25.xml"/><Relationship Id="rId5" Type="http://schemas.openxmlformats.org/officeDocument/2006/relationships/slide" Target="slide6.xml"/><Relationship Id="rId15" Type="http://schemas.openxmlformats.org/officeDocument/2006/relationships/slide" Target="slide16.xml"/><Relationship Id="rId23" Type="http://schemas.openxmlformats.org/officeDocument/2006/relationships/slide" Target="slide24.xml"/><Relationship Id="rId28" Type="http://schemas.openxmlformats.org/officeDocument/2006/relationships/slide" Target="slide29.xml"/><Relationship Id="rId10" Type="http://schemas.openxmlformats.org/officeDocument/2006/relationships/slide" Target="slide11.xml"/><Relationship Id="rId19" Type="http://schemas.openxmlformats.org/officeDocument/2006/relationships/slide" Target="slide20.xml"/><Relationship Id="rId31" Type="http://schemas.openxmlformats.org/officeDocument/2006/relationships/slide" Target="slide32.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15.xml"/><Relationship Id="rId22" Type="http://schemas.openxmlformats.org/officeDocument/2006/relationships/slide" Target="slide23.xml"/><Relationship Id="rId27" Type="http://schemas.openxmlformats.org/officeDocument/2006/relationships/slide" Target="slide28.xml"/><Relationship Id="rId30" Type="http://schemas.openxmlformats.org/officeDocument/2006/relationships/slide" Target="slide3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 Target="slide2.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43.radikal.ru/i099/0903/ea/3c14f0b71748.jpg" TargetMode="External"/><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3406" y="0"/>
            <a:ext cx="9147406" cy="6858000"/>
          </a:xfrm>
          <a:prstGeom prst="rect">
            <a:avLst/>
          </a:prstGeom>
          <a:noFill/>
          <a:ln w="9525">
            <a:noFill/>
            <a:miter lim="800000"/>
            <a:headEnd/>
            <a:tailEnd/>
          </a:ln>
          <a:effectLst/>
        </p:spPr>
      </p:pic>
      <p:sp>
        <p:nvSpPr>
          <p:cNvPr id="2" name="Заголовок 1"/>
          <p:cNvSpPr>
            <a:spLocks noGrp="1"/>
          </p:cNvSpPr>
          <p:nvPr>
            <p:ph type="ctrTitle"/>
          </p:nvPr>
        </p:nvSpPr>
        <p:spPr/>
        <p:txBody>
          <a:bodyPr/>
          <a:lstStyle/>
          <a:p>
            <a:r>
              <a:rPr lang="en-US" dirty="0" smtClean="0"/>
              <a:t>Lesson play of Canada</a:t>
            </a:r>
            <a:endParaRPr lang="ru-RU" dirty="0"/>
          </a:p>
        </p:txBody>
      </p:sp>
      <p:sp>
        <p:nvSpPr>
          <p:cNvPr id="3" name="Подзаголовок 2"/>
          <p:cNvSpPr>
            <a:spLocks noGrp="1"/>
          </p:cNvSpPr>
          <p:nvPr>
            <p:ph type="subTitle" idx="1"/>
          </p:nvPr>
        </p:nvSpPr>
        <p:spPr/>
        <p:txBody>
          <a:bodyPr/>
          <a:lstStyle/>
          <a:p>
            <a:r>
              <a:rPr lang="en-US" dirty="0" smtClean="0"/>
              <a:t>Teacher: </a:t>
            </a:r>
            <a:r>
              <a:rPr lang="en-US" dirty="0" err="1" smtClean="0"/>
              <a:t>Novoteyeva</a:t>
            </a:r>
            <a:r>
              <a:rPr lang="en-US" dirty="0" smtClean="0"/>
              <a:t> A.A</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6600" b="1" dirty="0" smtClean="0"/>
              <a:t>Yourself-game </a:t>
            </a:r>
            <a:endParaRPr lang="ru-RU" sz="6600" b="1" dirty="0"/>
          </a:p>
        </p:txBody>
      </p:sp>
      <p:graphicFrame>
        <p:nvGraphicFramePr>
          <p:cNvPr id="3" name="Таблица 2"/>
          <p:cNvGraphicFramePr>
            <a:graphicFrameLocks noGrp="1"/>
          </p:cNvGraphicFramePr>
          <p:nvPr/>
        </p:nvGraphicFramePr>
        <p:xfrm>
          <a:off x="500036" y="2071678"/>
          <a:ext cx="8215368" cy="4389120"/>
        </p:xfrm>
        <a:graphic>
          <a:graphicData uri="http://schemas.openxmlformats.org/drawingml/2006/table">
            <a:tbl>
              <a:tblPr firstRow="1" bandRow="1">
                <a:tableStyleId>{69C7853C-536D-4A76-A0AE-DD22124D55A5}</a:tableStyleId>
              </a:tblPr>
              <a:tblGrid>
                <a:gridCol w="1643072"/>
                <a:gridCol w="1095384"/>
                <a:gridCol w="1369228"/>
                <a:gridCol w="1369228"/>
                <a:gridCol w="1369228"/>
                <a:gridCol w="1369228"/>
              </a:tblGrid>
              <a:tr h="370840">
                <a:tc>
                  <a:txBody>
                    <a:bodyPr/>
                    <a:lstStyle/>
                    <a:p>
                      <a:r>
                        <a:rPr lang="en-US" dirty="0" smtClean="0">
                          <a:solidFill>
                            <a:schemeClr val="tx1"/>
                          </a:solidFill>
                        </a:rPr>
                        <a:t>All</a:t>
                      </a:r>
                      <a:r>
                        <a:rPr lang="en-US" baseline="0" dirty="0" smtClean="0">
                          <a:solidFill>
                            <a:schemeClr val="tx1"/>
                          </a:solidFill>
                        </a:rPr>
                        <a:t> about Canada</a:t>
                      </a:r>
                      <a:endParaRPr lang="ru-RU" dirty="0">
                        <a:solidFill>
                          <a:schemeClr val="tx1"/>
                        </a:solidFill>
                      </a:endParaRPr>
                    </a:p>
                  </a:txBody>
                  <a:tcPr/>
                </a:tc>
                <a:tc>
                  <a:txBody>
                    <a:bodyPr/>
                    <a:lstStyle/>
                    <a:p>
                      <a:pPr algn="ctr"/>
                      <a:r>
                        <a:rPr lang="en-US" sz="3600" dirty="0" smtClean="0">
                          <a:solidFill>
                            <a:srgbClr val="FF0000"/>
                          </a:solidFill>
                          <a:hlinkClick r:id="rId2" action="ppaction://hlinksldjump"/>
                        </a:rPr>
                        <a:t>10</a:t>
                      </a:r>
                      <a:endParaRPr lang="ru-RU" sz="3600" dirty="0">
                        <a:solidFill>
                          <a:srgbClr val="FF0000"/>
                        </a:solidFill>
                      </a:endParaRPr>
                    </a:p>
                  </a:txBody>
                  <a:tcPr/>
                </a:tc>
                <a:tc>
                  <a:txBody>
                    <a:bodyPr/>
                    <a:lstStyle/>
                    <a:p>
                      <a:pPr algn="ctr"/>
                      <a:r>
                        <a:rPr lang="en-US" sz="3600" dirty="0" smtClean="0">
                          <a:solidFill>
                            <a:srgbClr val="FF0000"/>
                          </a:solidFill>
                          <a:hlinkClick r:id="rId3" action="ppaction://hlinksldjump"/>
                        </a:rPr>
                        <a:t>20</a:t>
                      </a:r>
                      <a:endParaRPr lang="ru-RU" sz="3600" dirty="0">
                        <a:solidFill>
                          <a:srgbClr val="FF0000"/>
                        </a:solidFill>
                      </a:endParaRPr>
                    </a:p>
                  </a:txBody>
                  <a:tcPr/>
                </a:tc>
                <a:tc>
                  <a:txBody>
                    <a:bodyPr/>
                    <a:lstStyle/>
                    <a:p>
                      <a:pPr algn="ctr"/>
                      <a:r>
                        <a:rPr lang="en-US" sz="3600" dirty="0" smtClean="0">
                          <a:solidFill>
                            <a:srgbClr val="FF0000"/>
                          </a:solidFill>
                          <a:hlinkClick r:id="rId4" action="ppaction://hlinksldjump"/>
                        </a:rPr>
                        <a:t>30</a:t>
                      </a:r>
                      <a:endParaRPr lang="ru-RU" sz="3600" dirty="0">
                        <a:solidFill>
                          <a:srgbClr val="FF0000"/>
                        </a:solidFill>
                      </a:endParaRPr>
                    </a:p>
                  </a:txBody>
                  <a:tcPr/>
                </a:tc>
                <a:tc>
                  <a:txBody>
                    <a:bodyPr/>
                    <a:lstStyle/>
                    <a:p>
                      <a:pPr algn="ctr"/>
                      <a:r>
                        <a:rPr lang="en-US" sz="3600" dirty="0" smtClean="0">
                          <a:solidFill>
                            <a:srgbClr val="FF0000"/>
                          </a:solidFill>
                          <a:hlinkClick r:id="rId5" action="ppaction://hlinksldjump"/>
                        </a:rPr>
                        <a:t>40</a:t>
                      </a:r>
                      <a:endParaRPr lang="ru-RU" sz="3600" dirty="0">
                        <a:solidFill>
                          <a:srgbClr val="FF0000"/>
                        </a:solidFill>
                      </a:endParaRPr>
                    </a:p>
                  </a:txBody>
                  <a:tcPr/>
                </a:tc>
                <a:tc>
                  <a:txBody>
                    <a:bodyPr/>
                    <a:lstStyle/>
                    <a:p>
                      <a:pPr algn="ctr"/>
                      <a:r>
                        <a:rPr lang="en-US" sz="3600" dirty="0" smtClean="0">
                          <a:solidFill>
                            <a:srgbClr val="FF0000"/>
                          </a:solidFill>
                          <a:hlinkClick r:id="rId6" action="ppaction://hlinksldjump"/>
                        </a:rPr>
                        <a:t>50</a:t>
                      </a:r>
                      <a:endParaRPr lang="ru-RU" sz="3600" dirty="0">
                        <a:solidFill>
                          <a:srgbClr val="FF0000"/>
                        </a:solidFill>
                      </a:endParaRPr>
                    </a:p>
                  </a:txBody>
                  <a:tcPr/>
                </a:tc>
              </a:tr>
              <a:tr h="370840">
                <a:tc>
                  <a:txBody>
                    <a:bodyPr/>
                    <a:lstStyle/>
                    <a:p>
                      <a:r>
                        <a:rPr lang="en-US" b="1" dirty="0" smtClean="0"/>
                        <a:t>Big cities </a:t>
                      </a:r>
                      <a:endParaRPr lang="ru-RU" b="1" dirty="0"/>
                    </a:p>
                  </a:txBody>
                  <a:tcPr/>
                </a:tc>
                <a:tc>
                  <a:txBody>
                    <a:bodyPr/>
                    <a:lstStyle/>
                    <a:p>
                      <a:pPr algn="ctr"/>
                      <a:r>
                        <a:rPr lang="en-US" sz="3600" b="1" dirty="0" smtClean="0">
                          <a:solidFill>
                            <a:srgbClr val="FF0000"/>
                          </a:solidFill>
                          <a:hlinkClick r:id="rId7" action="ppaction://hlinksldjump"/>
                        </a:rPr>
                        <a:t>10</a:t>
                      </a:r>
                      <a:endParaRPr lang="ru-RU" sz="3600" b="1" dirty="0">
                        <a:solidFill>
                          <a:srgbClr val="FF0000"/>
                        </a:solidFill>
                      </a:endParaRPr>
                    </a:p>
                  </a:txBody>
                  <a:tcPr/>
                </a:tc>
                <a:tc>
                  <a:txBody>
                    <a:bodyPr/>
                    <a:lstStyle/>
                    <a:p>
                      <a:pPr algn="ctr"/>
                      <a:r>
                        <a:rPr lang="en-US" sz="3600" b="1" dirty="0" smtClean="0">
                          <a:solidFill>
                            <a:srgbClr val="FF0000"/>
                          </a:solidFill>
                          <a:hlinkClick r:id="rId8" action="ppaction://hlinksldjump"/>
                        </a:rPr>
                        <a:t>20</a:t>
                      </a:r>
                      <a:endParaRPr lang="ru-RU" sz="3600" b="1" dirty="0">
                        <a:solidFill>
                          <a:srgbClr val="FF0000"/>
                        </a:solidFill>
                      </a:endParaRPr>
                    </a:p>
                  </a:txBody>
                  <a:tcPr/>
                </a:tc>
                <a:tc>
                  <a:txBody>
                    <a:bodyPr/>
                    <a:lstStyle/>
                    <a:p>
                      <a:pPr algn="ctr"/>
                      <a:r>
                        <a:rPr lang="en-US" sz="3600" b="1" dirty="0" smtClean="0">
                          <a:solidFill>
                            <a:srgbClr val="FF0000"/>
                          </a:solidFill>
                          <a:hlinkClick r:id="rId9" action="ppaction://hlinksldjump"/>
                        </a:rPr>
                        <a:t>30</a:t>
                      </a:r>
                      <a:endParaRPr lang="ru-RU" sz="3600" b="1" dirty="0">
                        <a:solidFill>
                          <a:srgbClr val="FF0000"/>
                        </a:solidFill>
                      </a:endParaRPr>
                    </a:p>
                  </a:txBody>
                  <a:tcPr/>
                </a:tc>
                <a:tc>
                  <a:txBody>
                    <a:bodyPr/>
                    <a:lstStyle/>
                    <a:p>
                      <a:pPr algn="ctr"/>
                      <a:r>
                        <a:rPr lang="en-US" sz="3600" b="1" dirty="0" smtClean="0">
                          <a:solidFill>
                            <a:srgbClr val="FF0000"/>
                          </a:solidFill>
                          <a:hlinkClick r:id="rId10" action="ppaction://hlinksldjump"/>
                        </a:rPr>
                        <a:t>40</a:t>
                      </a:r>
                      <a:endParaRPr lang="ru-RU" sz="3600" b="1" dirty="0">
                        <a:solidFill>
                          <a:srgbClr val="FF0000"/>
                        </a:solidFill>
                      </a:endParaRPr>
                    </a:p>
                  </a:txBody>
                  <a:tcPr/>
                </a:tc>
                <a:tc>
                  <a:txBody>
                    <a:bodyPr/>
                    <a:lstStyle/>
                    <a:p>
                      <a:pPr algn="ctr"/>
                      <a:r>
                        <a:rPr lang="en-US" sz="3600" b="1" dirty="0" smtClean="0">
                          <a:solidFill>
                            <a:srgbClr val="FF0000"/>
                          </a:solidFill>
                          <a:hlinkClick r:id="rId11" action="ppaction://hlinksldjump"/>
                        </a:rPr>
                        <a:t>50</a:t>
                      </a:r>
                      <a:endParaRPr lang="ru-RU" sz="3600" b="1" dirty="0">
                        <a:solidFill>
                          <a:srgbClr val="FF0000"/>
                        </a:solidFill>
                      </a:endParaRPr>
                    </a:p>
                  </a:txBody>
                  <a:tcPr/>
                </a:tc>
              </a:tr>
              <a:tr h="370840">
                <a:tc>
                  <a:txBody>
                    <a:bodyPr/>
                    <a:lstStyle/>
                    <a:p>
                      <a:r>
                        <a:rPr lang="en-US" b="1" dirty="0" smtClean="0"/>
                        <a:t>Political system of Canada</a:t>
                      </a:r>
                      <a:endParaRPr lang="ru-RU" b="1" dirty="0"/>
                    </a:p>
                  </a:txBody>
                  <a:tcPr/>
                </a:tc>
                <a:tc>
                  <a:txBody>
                    <a:bodyPr/>
                    <a:lstStyle/>
                    <a:p>
                      <a:pPr algn="ctr"/>
                      <a:r>
                        <a:rPr lang="en-US" sz="3600" b="1" dirty="0" smtClean="0">
                          <a:solidFill>
                            <a:srgbClr val="FF0000"/>
                          </a:solidFill>
                          <a:hlinkClick r:id="rId12" action="ppaction://hlinksldjump"/>
                        </a:rPr>
                        <a:t>10</a:t>
                      </a:r>
                      <a:endParaRPr lang="ru-RU" sz="3600" b="1" dirty="0">
                        <a:solidFill>
                          <a:srgbClr val="FF0000"/>
                        </a:solidFill>
                      </a:endParaRPr>
                    </a:p>
                  </a:txBody>
                  <a:tcPr/>
                </a:tc>
                <a:tc>
                  <a:txBody>
                    <a:bodyPr/>
                    <a:lstStyle/>
                    <a:p>
                      <a:pPr algn="ctr"/>
                      <a:r>
                        <a:rPr lang="en-US" sz="3600" b="1" dirty="0" smtClean="0">
                          <a:solidFill>
                            <a:srgbClr val="FF0000"/>
                          </a:solidFill>
                          <a:hlinkClick r:id="rId13" action="ppaction://hlinksldjump"/>
                        </a:rPr>
                        <a:t>20</a:t>
                      </a:r>
                      <a:endParaRPr lang="ru-RU" sz="3600" b="1" dirty="0">
                        <a:solidFill>
                          <a:srgbClr val="FF0000"/>
                        </a:solidFill>
                      </a:endParaRPr>
                    </a:p>
                  </a:txBody>
                  <a:tcPr/>
                </a:tc>
                <a:tc>
                  <a:txBody>
                    <a:bodyPr/>
                    <a:lstStyle/>
                    <a:p>
                      <a:pPr algn="ctr"/>
                      <a:r>
                        <a:rPr lang="en-US" sz="3600" b="1" dirty="0" smtClean="0">
                          <a:solidFill>
                            <a:srgbClr val="FF0000"/>
                          </a:solidFill>
                          <a:hlinkClick r:id="rId14" action="ppaction://hlinksldjump"/>
                        </a:rPr>
                        <a:t>30</a:t>
                      </a:r>
                      <a:endParaRPr lang="ru-RU" sz="3600" b="1" dirty="0">
                        <a:solidFill>
                          <a:srgbClr val="FF0000"/>
                        </a:solidFill>
                      </a:endParaRPr>
                    </a:p>
                  </a:txBody>
                  <a:tcPr/>
                </a:tc>
                <a:tc>
                  <a:txBody>
                    <a:bodyPr/>
                    <a:lstStyle/>
                    <a:p>
                      <a:pPr algn="ctr"/>
                      <a:r>
                        <a:rPr lang="en-US" sz="3600" b="1" dirty="0" smtClean="0">
                          <a:solidFill>
                            <a:srgbClr val="FF0000"/>
                          </a:solidFill>
                          <a:hlinkClick r:id="rId15" action="ppaction://hlinksldjump"/>
                        </a:rPr>
                        <a:t>40</a:t>
                      </a:r>
                      <a:endParaRPr lang="ru-RU" sz="3600" b="1" dirty="0">
                        <a:solidFill>
                          <a:srgbClr val="FF0000"/>
                        </a:solidFill>
                      </a:endParaRPr>
                    </a:p>
                  </a:txBody>
                  <a:tcPr/>
                </a:tc>
                <a:tc>
                  <a:txBody>
                    <a:bodyPr/>
                    <a:lstStyle/>
                    <a:p>
                      <a:pPr algn="ctr"/>
                      <a:r>
                        <a:rPr lang="en-US" sz="3600" b="1" dirty="0" smtClean="0">
                          <a:solidFill>
                            <a:srgbClr val="FF0000"/>
                          </a:solidFill>
                          <a:hlinkClick r:id="rId16" action="ppaction://hlinksldjump"/>
                        </a:rPr>
                        <a:t>50</a:t>
                      </a:r>
                      <a:endParaRPr lang="ru-RU" sz="3600" b="1" dirty="0">
                        <a:solidFill>
                          <a:srgbClr val="FF0000"/>
                        </a:solidFill>
                      </a:endParaRPr>
                    </a:p>
                  </a:txBody>
                  <a:tcPr/>
                </a:tc>
              </a:tr>
              <a:tr h="370840">
                <a:tc>
                  <a:txBody>
                    <a:bodyPr/>
                    <a:lstStyle/>
                    <a:p>
                      <a:r>
                        <a:rPr lang="en-US" b="1" dirty="0" smtClean="0"/>
                        <a:t>Educational system</a:t>
                      </a:r>
                      <a:r>
                        <a:rPr lang="en-US" b="1" baseline="0" dirty="0" smtClean="0"/>
                        <a:t> of Canada</a:t>
                      </a:r>
                      <a:r>
                        <a:rPr lang="en-US" b="1" dirty="0" smtClean="0"/>
                        <a:t> </a:t>
                      </a:r>
                      <a:endParaRPr lang="ru-RU" b="1" dirty="0"/>
                    </a:p>
                  </a:txBody>
                  <a:tcPr/>
                </a:tc>
                <a:tc>
                  <a:txBody>
                    <a:bodyPr/>
                    <a:lstStyle/>
                    <a:p>
                      <a:pPr algn="ctr"/>
                      <a:r>
                        <a:rPr lang="en-US" sz="3600" b="1" dirty="0" smtClean="0">
                          <a:solidFill>
                            <a:srgbClr val="FF0000"/>
                          </a:solidFill>
                          <a:hlinkClick r:id="rId17" action="ppaction://hlinksldjump"/>
                        </a:rPr>
                        <a:t>10</a:t>
                      </a:r>
                      <a:endParaRPr lang="ru-RU" sz="3600" b="1" dirty="0">
                        <a:solidFill>
                          <a:srgbClr val="FF0000"/>
                        </a:solidFill>
                      </a:endParaRPr>
                    </a:p>
                  </a:txBody>
                  <a:tcPr/>
                </a:tc>
                <a:tc>
                  <a:txBody>
                    <a:bodyPr/>
                    <a:lstStyle/>
                    <a:p>
                      <a:pPr algn="ctr"/>
                      <a:r>
                        <a:rPr lang="en-US" sz="3600" b="1" dirty="0" smtClean="0">
                          <a:solidFill>
                            <a:srgbClr val="FF0000"/>
                          </a:solidFill>
                          <a:hlinkClick r:id="rId18" action="ppaction://hlinksldjump"/>
                        </a:rPr>
                        <a:t>20</a:t>
                      </a:r>
                      <a:endParaRPr lang="ru-RU" sz="3600" b="1" dirty="0">
                        <a:solidFill>
                          <a:srgbClr val="FF0000"/>
                        </a:solidFill>
                      </a:endParaRPr>
                    </a:p>
                  </a:txBody>
                  <a:tcPr/>
                </a:tc>
                <a:tc>
                  <a:txBody>
                    <a:bodyPr/>
                    <a:lstStyle/>
                    <a:p>
                      <a:pPr algn="ctr"/>
                      <a:r>
                        <a:rPr lang="en-US" sz="3600" b="1" dirty="0" smtClean="0">
                          <a:solidFill>
                            <a:srgbClr val="FF0000"/>
                          </a:solidFill>
                          <a:hlinkClick r:id="rId19" action="ppaction://hlinksldjump"/>
                        </a:rPr>
                        <a:t>30</a:t>
                      </a:r>
                      <a:endParaRPr lang="ru-RU" sz="3600" b="1" dirty="0">
                        <a:solidFill>
                          <a:srgbClr val="FF0000"/>
                        </a:solidFill>
                      </a:endParaRPr>
                    </a:p>
                  </a:txBody>
                  <a:tcPr/>
                </a:tc>
                <a:tc>
                  <a:txBody>
                    <a:bodyPr/>
                    <a:lstStyle/>
                    <a:p>
                      <a:pPr algn="ctr"/>
                      <a:r>
                        <a:rPr lang="en-US" sz="3600" b="1" dirty="0" smtClean="0">
                          <a:solidFill>
                            <a:srgbClr val="FF0000"/>
                          </a:solidFill>
                          <a:hlinkClick r:id="rId20" action="ppaction://hlinksldjump"/>
                        </a:rPr>
                        <a:t>40</a:t>
                      </a:r>
                      <a:endParaRPr lang="ru-RU" sz="3600" b="1" dirty="0">
                        <a:solidFill>
                          <a:srgbClr val="FF0000"/>
                        </a:solidFill>
                      </a:endParaRPr>
                    </a:p>
                  </a:txBody>
                  <a:tcPr/>
                </a:tc>
                <a:tc>
                  <a:txBody>
                    <a:bodyPr/>
                    <a:lstStyle/>
                    <a:p>
                      <a:pPr algn="ctr"/>
                      <a:r>
                        <a:rPr lang="en-US" sz="3600" b="1" dirty="0" smtClean="0">
                          <a:solidFill>
                            <a:srgbClr val="FF0000"/>
                          </a:solidFill>
                          <a:hlinkClick r:id="rId21" action="ppaction://hlinksldjump"/>
                        </a:rPr>
                        <a:t>50</a:t>
                      </a:r>
                      <a:endParaRPr lang="ru-RU" sz="3600" b="1" dirty="0">
                        <a:solidFill>
                          <a:srgbClr val="FF0000"/>
                        </a:solidFill>
                      </a:endParaRPr>
                    </a:p>
                  </a:txBody>
                  <a:tcPr/>
                </a:tc>
              </a:tr>
              <a:tr h="370840">
                <a:tc>
                  <a:txBody>
                    <a:bodyPr/>
                    <a:lstStyle/>
                    <a:p>
                      <a:r>
                        <a:rPr lang="en-US" b="1" dirty="0" smtClean="0"/>
                        <a:t>Famous people </a:t>
                      </a:r>
                      <a:endParaRPr lang="ru-RU" b="1" dirty="0"/>
                    </a:p>
                  </a:txBody>
                  <a:tcPr/>
                </a:tc>
                <a:tc>
                  <a:txBody>
                    <a:bodyPr/>
                    <a:lstStyle/>
                    <a:p>
                      <a:pPr algn="ctr"/>
                      <a:r>
                        <a:rPr lang="en-US" sz="3600" b="1" dirty="0" smtClean="0">
                          <a:solidFill>
                            <a:srgbClr val="FF0000"/>
                          </a:solidFill>
                          <a:hlinkClick r:id="rId22" action="ppaction://hlinksldjump"/>
                        </a:rPr>
                        <a:t>10</a:t>
                      </a:r>
                      <a:endParaRPr lang="ru-RU" sz="3600" b="1" dirty="0">
                        <a:solidFill>
                          <a:srgbClr val="FF0000"/>
                        </a:solidFill>
                      </a:endParaRPr>
                    </a:p>
                  </a:txBody>
                  <a:tcPr/>
                </a:tc>
                <a:tc>
                  <a:txBody>
                    <a:bodyPr/>
                    <a:lstStyle/>
                    <a:p>
                      <a:pPr algn="ctr"/>
                      <a:r>
                        <a:rPr lang="en-US" sz="3600" b="1" dirty="0" smtClean="0">
                          <a:solidFill>
                            <a:srgbClr val="FF0000"/>
                          </a:solidFill>
                          <a:hlinkClick r:id="rId23" action="ppaction://hlinksldjump"/>
                        </a:rPr>
                        <a:t>20</a:t>
                      </a:r>
                      <a:endParaRPr lang="ru-RU" sz="3600" b="1" dirty="0">
                        <a:solidFill>
                          <a:srgbClr val="FF0000"/>
                        </a:solidFill>
                      </a:endParaRPr>
                    </a:p>
                  </a:txBody>
                  <a:tcPr/>
                </a:tc>
                <a:tc>
                  <a:txBody>
                    <a:bodyPr/>
                    <a:lstStyle/>
                    <a:p>
                      <a:pPr algn="ctr"/>
                      <a:r>
                        <a:rPr lang="en-US" sz="3600" b="1" dirty="0" smtClean="0">
                          <a:solidFill>
                            <a:srgbClr val="FF0000"/>
                          </a:solidFill>
                          <a:hlinkClick r:id="rId24" action="ppaction://hlinksldjump"/>
                        </a:rPr>
                        <a:t>30</a:t>
                      </a:r>
                      <a:endParaRPr lang="ru-RU" sz="3600" b="1" dirty="0">
                        <a:solidFill>
                          <a:srgbClr val="FF0000"/>
                        </a:solidFill>
                      </a:endParaRPr>
                    </a:p>
                  </a:txBody>
                  <a:tcPr/>
                </a:tc>
                <a:tc>
                  <a:txBody>
                    <a:bodyPr/>
                    <a:lstStyle/>
                    <a:p>
                      <a:pPr algn="ctr"/>
                      <a:r>
                        <a:rPr lang="en-US" sz="3600" b="1" dirty="0" smtClean="0">
                          <a:solidFill>
                            <a:srgbClr val="FF0000"/>
                          </a:solidFill>
                          <a:hlinkClick r:id="rId25" action="ppaction://hlinksldjump"/>
                        </a:rPr>
                        <a:t>40</a:t>
                      </a:r>
                      <a:endParaRPr lang="ru-RU" sz="3600" b="1" dirty="0">
                        <a:solidFill>
                          <a:srgbClr val="FF0000"/>
                        </a:solidFill>
                      </a:endParaRPr>
                    </a:p>
                  </a:txBody>
                  <a:tcPr/>
                </a:tc>
                <a:tc>
                  <a:txBody>
                    <a:bodyPr/>
                    <a:lstStyle/>
                    <a:p>
                      <a:pPr algn="ctr"/>
                      <a:r>
                        <a:rPr lang="en-US" sz="3600" b="1" dirty="0" smtClean="0">
                          <a:solidFill>
                            <a:srgbClr val="FF0000"/>
                          </a:solidFill>
                          <a:hlinkClick r:id="rId26" action="ppaction://hlinksldjump"/>
                        </a:rPr>
                        <a:t>50</a:t>
                      </a:r>
                      <a:endParaRPr lang="ru-RU" sz="3600" b="1" dirty="0">
                        <a:solidFill>
                          <a:srgbClr val="FF0000"/>
                        </a:solidFill>
                      </a:endParaRPr>
                    </a:p>
                  </a:txBody>
                  <a:tcPr/>
                </a:tc>
              </a:tr>
              <a:tr h="370840">
                <a:tc>
                  <a:txBody>
                    <a:bodyPr/>
                    <a:lstStyle/>
                    <a:p>
                      <a:r>
                        <a:rPr lang="en-US" b="1" dirty="0" smtClean="0"/>
                        <a:t>Grammar </a:t>
                      </a:r>
                      <a:endParaRPr lang="ru-RU" b="1" dirty="0"/>
                    </a:p>
                  </a:txBody>
                  <a:tcPr/>
                </a:tc>
                <a:tc>
                  <a:txBody>
                    <a:bodyPr/>
                    <a:lstStyle/>
                    <a:p>
                      <a:pPr algn="ctr"/>
                      <a:r>
                        <a:rPr lang="en-US" sz="3600" b="1" dirty="0" smtClean="0">
                          <a:solidFill>
                            <a:srgbClr val="FF0000"/>
                          </a:solidFill>
                          <a:hlinkClick r:id="rId27" action="ppaction://hlinksldjump"/>
                        </a:rPr>
                        <a:t>10</a:t>
                      </a:r>
                      <a:endParaRPr lang="ru-RU" sz="3600" b="1" dirty="0">
                        <a:solidFill>
                          <a:srgbClr val="FF0000"/>
                        </a:solidFill>
                      </a:endParaRPr>
                    </a:p>
                  </a:txBody>
                  <a:tcPr/>
                </a:tc>
                <a:tc>
                  <a:txBody>
                    <a:bodyPr/>
                    <a:lstStyle/>
                    <a:p>
                      <a:pPr algn="ctr"/>
                      <a:r>
                        <a:rPr lang="en-US" sz="3600" b="1" dirty="0" smtClean="0">
                          <a:solidFill>
                            <a:srgbClr val="FF0000"/>
                          </a:solidFill>
                          <a:hlinkClick r:id="rId28" action="ppaction://hlinksldjump"/>
                        </a:rPr>
                        <a:t>20</a:t>
                      </a:r>
                      <a:endParaRPr lang="ru-RU" sz="3600" b="1" dirty="0">
                        <a:solidFill>
                          <a:srgbClr val="FF0000"/>
                        </a:solidFill>
                      </a:endParaRPr>
                    </a:p>
                  </a:txBody>
                  <a:tcPr/>
                </a:tc>
                <a:tc>
                  <a:txBody>
                    <a:bodyPr/>
                    <a:lstStyle/>
                    <a:p>
                      <a:pPr algn="ctr"/>
                      <a:r>
                        <a:rPr lang="en-US" sz="3600" b="1" dirty="0" smtClean="0">
                          <a:solidFill>
                            <a:srgbClr val="FF0000"/>
                          </a:solidFill>
                          <a:hlinkClick r:id="rId29" action="ppaction://hlinksldjump"/>
                        </a:rPr>
                        <a:t>30</a:t>
                      </a:r>
                      <a:endParaRPr lang="ru-RU" sz="3600" b="1" dirty="0">
                        <a:solidFill>
                          <a:srgbClr val="FF0000"/>
                        </a:solidFill>
                      </a:endParaRPr>
                    </a:p>
                  </a:txBody>
                  <a:tcPr/>
                </a:tc>
                <a:tc>
                  <a:txBody>
                    <a:bodyPr/>
                    <a:lstStyle/>
                    <a:p>
                      <a:pPr algn="ctr"/>
                      <a:r>
                        <a:rPr lang="en-US" sz="3600" b="1" dirty="0" smtClean="0">
                          <a:solidFill>
                            <a:srgbClr val="FF0000"/>
                          </a:solidFill>
                          <a:hlinkClick r:id="rId30" action="ppaction://hlinksldjump"/>
                        </a:rPr>
                        <a:t>40</a:t>
                      </a:r>
                      <a:endParaRPr lang="ru-RU" sz="3600" b="1" dirty="0">
                        <a:solidFill>
                          <a:srgbClr val="FF0000"/>
                        </a:solidFill>
                      </a:endParaRPr>
                    </a:p>
                  </a:txBody>
                  <a:tcPr/>
                </a:tc>
                <a:tc>
                  <a:txBody>
                    <a:bodyPr/>
                    <a:lstStyle/>
                    <a:p>
                      <a:pPr algn="ctr"/>
                      <a:r>
                        <a:rPr lang="en-US" sz="3600" b="1" dirty="0" smtClean="0">
                          <a:solidFill>
                            <a:srgbClr val="FF0000"/>
                          </a:solidFill>
                          <a:hlinkClick r:id="rId31" action="ppaction://hlinksldjump"/>
                        </a:rPr>
                        <a:t>50</a:t>
                      </a:r>
                      <a:endParaRPr lang="ru-RU" sz="3600" b="1"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2976" y="571480"/>
            <a:ext cx="6929486" cy="1938992"/>
          </a:xfrm>
          <a:prstGeom prst="rect">
            <a:avLst/>
          </a:prstGeom>
          <a:noFill/>
        </p:spPr>
        <p:txBody>
          <a:bodyPr wrap="square" rtlCol="0">
            <a:spAutoFit/>
          </a:bodyPr>
          <a:lstStyle/>
          <a:p>
            <a:pPr algn="ctr"/>
            <a:r>
              <a:rPr lang="en-US" sz="6000" dirty="0" smtClean="0"/>
              <a:t>Where is situated Canada? </a:t>
            </a:r>
            <a:endParaRPr lang="ru-RU" sz="6000" dirty="0"/>
          </a:p>
        </p:txBody>
      </p:sp>
      <p:sp>
        <p:nvSpPr>
          <p:cNvPr id="3" name="TextBox 2"/>
          <p:cNvSpPr txBox="1"/>
          <p:nvPr/>
        </p:nvSpPr>
        <p:spPr>
          <a:xfrm>
            <a:off x="3500430" y="3500438"/>
            <a:ext cx="4714908" cy="1477328"/>
          </a:xfrm>
          <a:prstGeom prst="rect">
            <a:avLst/>
          </a:prstGeom>
          <a:noFill/>
        </p:spPr>
        <p:txBody>
          <a:bodyPr wrap="square" rtlCol="0">
            <a:spAutoFit/>
          </a:bodyPr>
          <a:lstStyle/>
          <a:p>
            <a:r>
              <a:rPr lang="en-US" b="1" dirty="0" smtClean="0">
                <a:hlinkClick r:id="rId2" action="ppaction://hlinksldjump"/>
              </a:rPr>
              <a:t>Canada is situated on the North American continent. As Canada extends from  thousands  of miles from the Arctic Ocean to the United States and from the Atlantic Ocean to the Pacific Ocean</a:t>
            </a:r>
            <a:endParaRPr lang="ru-RU" b="1" dirty="0"/>
          </a:p>
        </p:txBody>
      </p:sp>
      <p:pic>
        <p:nvPicPr>
          <p:cNvPr id="6" name="Picture 12" descr="canada_map"/>
          <p:cNvPicPr>
            <a:picLocks noChangeAspect="1" noChangeArrowheads="1"/>
          </p:cNvPicPr>
          <p:nvPr/>
        </p:nvPicPr>
        <p:blipFill>
          <a:blip r:embed="rId3"/>
          <a:srcRect/>
          <a:stretch>
            <a:fillRect/>
          </a:stretch>
        </p:blipFill>
        <p:spPr>
          <a:xfrm>
            <a:off x="214282" y="2786058"/>
            <a:ext cx="3119438" cy="2747888"/>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785794"/>
            <a:ext cx="8001056" cy="1938992"/>
          </a:xfrm>
          <a:prstGeom prst="rect">
            <a:avLst/>
          </a:prstGeom>
          <a:noFill/>
        </p:spPr>
        <p:txBody>
          <a:bodyPr wrap="square" rtlCol="0">
            <a:spAutoFit/>
          </a:bodyPr>
          <a:lstStyle/>
          <a:p>
            <a:pPr algn="ctr"/>
            <a:r>
              <a:rPr lang="en-US" sz="6000" dirty="0" smtClean="0"/>
              <a:t>What’s the population of Canada?</a:t>
            </a:r>
            <a:endParaRPr lang="ru-RU" sz="6000" dirty="0"/>
          </a:p>
        </p:txBody>
      </p:sp>
      <p:sp>
        <p:nvSpPr>
          <p:cNvPr id="3" name="TextBox 2"/>
          <p:cNvSpPr txBox="1"/>
          <p:nvPr/>
        </p:nvSpPr>
        <p:spPr>
          <a:xfrm>
            <a:off x="5000628" y="3857628"/>
            <a:ext cx="3571900" cy="646331"/>
          </a:xfrm>
          <a:prstGeom prst="rect">
            <a:avLst/>
          </a:prstGeom>
          <a:noFill/>
        </p:spPr>
        <p:txBody>
          <a:bodyPr wrap="square" rtlCol="0">
            <a:spAutoFit/>
          </a:bodyPr>
          <a:lstStyle/>
          <a:p>
            <a:r>
              <a:rPr lang="en-US" b="1" dirty="0" smtClean="0">
                <a:hlinkClick r:id="rId2" action="ppaction://hlinksldjump"/>
              </a:rPr>
              <a:t>The population of Canada is about 33 million people</a:t>
            </a:r>
            <a:endParaRPr lang="ru-RU" b="1" dirty="0"/>
          </a:p>
        </p:txBody>
      </p:sp>
      <p:pic>
        <p:nvPicPr>
          <p:cNvPr id="4" name="Picture 7" descr="O4468"/>
          <p:cNvPicPr>
            <a:picLocks noChangeAspect="1" noChangeArrowheads="1"/>
          </p:cNvPicPr>
          <p:nvPr/>
        </p:nvPicPr>
        <p:blipFill>
          <a:blip r:embed="rId3"/>
          <a:srcRect/>
          <a:stretch>
            <a:fillRect/>
          </a:stretch>
        </p:blipFill>
        <p:spPr>
          <a:xfrm>
            <a:off x="857224" y="2571744"/>
            <a:ext cx="2143140" cy="354170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714356"/>
            <a:ext cx="8215370" cy="1938992"/>
          </a:xfrm>
          <a:prstGeom prst="rect">
            <a:avLst/>
          </a:prstGeom>
          <a:noFill/>
        </p:spPr>
        <p:txBody>
          <a:bodyPr wrap="square" rtlCol="0">
            <a:spAutoFit/>
          </a:bodyPr>
          <a:lstStyle/>
          <a:p>
            <a:pPr algn="ctr"/>
            <a:r>
              <a:rPr lang="en-US" sz="6000" dirty="0" smtClean="0"/>
              <a:t>What languages are spoken in Canada?</a:t>
            </a:r>
            <a:endParaRPr lang="ru-RU" sz="6000" dirty="0"/>
          </a:p>
        </p:txBody>
      </p:sp>
      <p:sp>
        <p:nvSpPr>
          <p:cNvPr id="3" name="TextBox 2"/>
          <p:cNvSpPr txBox="1"/>
          <p:nvPr/>
        </p:nvSpPr>
        <p:spPr>
          <a:xfrm>
            <a:off x="4643438" y="3357562"/>
            <a:ext cx="3429024" cy="1200329"/>
          </a:xfrm>
          <a:prstGeom prst="rect">
            <a:avLst/>
          </a:prstGeom>
          <a:noFill/>
        </p:spPr>
        <p:txBody>
          <a:bodyPr wrap="square" rtlCol="0">
            <a:spAutoFit/>
          </a:bodyPr>
          <a:lstStyle/>
          <a:p>
            <a:r>
              <a:rPr lang="en-US" sz="2400" dirty="0" smtClean="0">
                <a:hlinkClick r:id="rId2" action="ppaction://hlinksldjump"/>
              </a:rPr>
              <a:t>In Canada are spoken of two languages: English and French </a:t>
            </a:r>
            <a:endParaRPr lang="ru-RU" sz="2400" dirty="0"/>
          </a:p>
        </p:txBody>
      </p:sp>
      <p:pic>
        <p:nvPicPr>
          <p:cNvPr id="30722" name="Picture 2" descr="http://im0-tub-kz.yandex.net/i?id=bffe582fd48a06a70eaed3a4faf2dc4e-12-144&amp;n=24"/>
          <p:cNvPicPr>
            <a:picLocks noChangeAspect="1" noChangeArrowheads="1"/>
          </p:cNvPicPr>
          <p:nvPr/>
        </p:nvPicPr>
        <p:blipFill>
          <a:blip r:embed="rId3"/>
          <a:srcRect/>
          <a:stretch>
            <a:fillRect/>
          </a:stretch>
        </p:blipFill>
        <p:spPr bwMode="auto">
          <a:xfrm>
            <a:off x="642910" y="3000372"/>
            <a:ext cx="3338902" cy="221457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714356"/>
            <a:ext cx="8358246" cy="1938992"/>
          </a:xfrm>
          <a:prstGeom prst="rect">
            <a:avLst/>
          </a:prstGeom>
          <a:noFill/>
        </p:spPr>
        <p:txBody>
          <a:bodyPr wrap="square" rtlCol="0">
            <a:spAutoFit/>
          </a:bodyPr>
          <a:lstStyle/>
          <a:p>
            <a:pPr algn="ctr"/>
            <a:r>
              <a:rPr lang="en-US" sz="6000" dirty="0" smtClean="0"/>
              <a:t>When did Canada become independent? </a:t>
            </a:r>
            <a:endParaRPr lang="ru-RU" sz="6000" dirty="0"/>
          </a:p>
        </p:txBody>
      </p:sp>
      <p:sp>
        <p:nvSpPr>
          <p:cNvPr id="3" name="TextBox 2"/>
          <p:cNvSpPr txBox="1"/>
          <p:nvPr/>
        </p:nvSpPr>
        <p:spPr>
          <a:xfrm>
            <a:off x="4500562" y="3571876"/>
            <a:ext cx="3929090" cy="1200329"/>
          </a:xfrm>
          <a:prstGeom prst="rect">
            <a:avLst/>
          </a:prstGeom>
          <a:noFill/>
        </p:spPr>
        <p:txBody>
          <a:bodyPr wrap="square" rtlCol="0">
            <a:spAutoFit/>
          </a:bodyPr>
          <a:lstStyle/>
          <a:p>
            <a:r>
              <a:rPr lang="en-US" sz="2400" dirty="0" smtClean="0">
                <a:hlinkClick r:id="rId2" action="ppaction://hlinksldjump"/>
              </a:rPr>
              <a:t>Canada became independent in 1931 from Britain </a:t>
            </a:r>
            <a:endParaRPr lang="ru-RU" sz="2400" dirty="0"/>
          </a:p>
        </p:txBody>
      </p:sp>
      <p:pic>
        <p:nvPicPr>
          <p:cNvPr id="5" name="Picture 6"/>
          <p:cNvPicPr>
            <a:picLocks noChangeAspect="1" noChangeArrowheads="1"/>
          </p:cNvPicPr>
          <p:nvPr/>
        </p:nvPicPr>
        <p:blipFill>
          <a:blip r:embed="rId3"/>
          <a:srcRect/>
          <a:stretch>
            <a:fillRect/>
          </a:stretch>
        </p:blipFill>
        <p:spPr bwMode="auto">
          <a:xfrm>
            <a:off x="500034" y="3214686"/>
            <a:ext cx="3571868" cy="2997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15"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714356"/>
            <a:ext cx="8429684" cy="1938992"/>
          </a:xfrm>
          <a:prstGeom prst="rect">
            <a:avLst/>
          </a:prstGeom>
          <a:noFill/>
        </p:spPr>
        <p:txBody>
          <a:bodyPr wrap="square" rtlCol="0">
            <a:spAutoFit/>
          </a:bodyPr>
          <a:lstStyle/>
          <a:p>
            <a:pPr algn="ctr"/>
            <a:r>
              <a:rPr lang="en-US" sz="6000" dirty="0" smtClean="0"/>
              <a:t>What are its main  natural resources? </a:t>
            </a:r>
            <a:endParaRPr lang="ru-RU" sz="6000" dirty="0"/>
          </a:p>
        </p:txBody>
      </p:sp>
      <p:sp>
        <p:nvSpPr>
          <p:cNvPr id="4" name="TextBox 3"/>
          <p:cNvSpPr txBox="1"/>
          <p:nvPr/>
        </p:nvSpPr>
        <p:spPr>
          <a:xfrm>
            <a:off x="2357422" y="3857628"/>
            <a:ext cx="6286544" cy="1200329"/>
          </a:xfrm>
          <a:prstGeom prst="rect">
            <a:avLst/>
          </a:prstGeom>
          <a:noFill/>
        </p:spPr>
        <p:txBody>
          <a:bodyPr wrap="square" rtlCol="0">
            <a:spAutoFit/>
          </a:bodyPr>
          <a:lstStyle/>
          <a:p>
            <a:r>
              <a:rPr lang="en-US" sz="2400" dirty="0" smtClean="0">
                <a:hlinkClick r:id="rId2" action="ppaction://hlinksldjump"/>
              </a:rPr>
              <a:t>Canada is reach in the following natural resources: non-ferrous metals, uranium, oil, natural gas, coal </a:t>
            </a:r>
            <a:endParaRPr lang="ru-RU" sz="2400" dirty="0"/>
          </a:p>
        </p:txBody>
      </p:sp>
      <p:pic>
        <p:nvPicPr>
          <p:cNvPr id="5" name="Picture 5" descr="2d128cc96c6861e54caeb12b67f172c4_big"/>
          <p:cNvPicPr>
            <a:picLocks noChangeAspect="1" noChangeArrowheads="1"/>
          </p:cNvPicPr>
          <p:nvPr/>
        </p:nvPicPr>
        <p:blipFill>
          <a:blip r:embed="rId3"/>
          <a:srcRect/>
          <a:stretch>
            <a:fillRect/>
          </a:stretch>
        </p:blipFill>
        <p:spPr bwMode="auto">
          <a:xfrm>
            <a:off x="285720" y="3786190"/>
            <a:ext cx="2019328" cy="1530720"/>
          </a:xfrm>
          <a:prstGeom prst="rect">
            <a:avLst/>
          </a:prstGeom>
          <a:noFill/>
        </p:spPr>
      </p:pic>
      <p:pic>
        <p:nvPicPr>
          <p:cNvPr id="6" name="Picture 19" descr="urogai09"/>
          <p:cNvPicPr>
            <a:picLocks noChangeAspect="1" noChangeArrowheads="1"/>
          </p:cNvPicPr>
          <p:nvPr/>
        </p:nvPicPr>
        <p:blipFill>
          <a:blip r:embed="rId4"/>
          <a:srcRect/>
          <a:stretch>
            <a:fillRect/>
          </a:stretch>
        </p:blipFill>
        <p:spPr bwMode="auto">
          <a:xfrm>
            <a:off x="2285984" y="5072074"/>
            <a:ext cx="2163790" cy="1622516"/>
          </a:xfrm>
          <a:prstGeom prst="rect">
            <a:avLst/>
          </a:prstGeom>
          <a:noFill/>
        </p:spPr>
      </p:pic>
      <p:pic>
        <p:nvPicPr>
          <p:cNvPr id="7" name="Picture 20" descr="YeniseiRiverShipping-1248"/>
          <p:cNvPicPr>
            <a:picLocks noChangeAspect="1" noChangeArrowheads="1"/>
          </p:cNvPicPr>
          <p:nvPr/>
        </p:nvPicPr>
        <p:blipFill>
          <a:blip r:embed="rId5"/>
          <a:srcRect/>
          <a:stretch>
            <a:fillRect/>
          </a:stretch>
        </p:blipFill>
        <p:spPr bwMode="auto">
          <a:xfrm>
            <a:off x="4714876" y="5000636"/>
            <a:ext cx="2200303" cy="1650564"/>
          </a:xfrm>
          <a:prstGeom prst="rect">
            <a:avLst/>
          </a:prstGeom>
          <a:noFill/>
        </p:spPr>
      </p:pic>
      <p:pic>
        <p:nvPicPr>
          <p:cNvPr id="8" name="Picture 6" descr="tjazhelye-uglevodorody"/>
          <p:cNvPicPr>
            <a:picLocks noChangeAspect="1" noChangeArrowheads="1"/>
          </p:cNvPicPr>
          <p:nvPr/>
        </p:nvPicPr>
        <p:blipFill>
          <a:blip r:embed="rId6"/>
          <a:srcRect/>
          <a:stretch>
            <a:fillRect/>
          </a:stretch>
        </p:blipFill>
        <p:spPr bwMode="auto">
          <a:xfrm>
            <a:off x="7072330" y="5000636"/>
            <a:ext cx="1847871" cy="138505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714356"/>
            <a:ext cx="7858180" cy="1938992"/>
          </a:xfrm>
          <a:prstGeom prst="rect">
            <a:avLst/>
          </a:prstGeom>
          <a:noFill/>
        </p:spPr>
        <p:txBody>
          <a:bodyPr wrap="square" rtlCol="0">
            <a:spAutoFit/>
          </a:bodyPr>
          <a:lstStyle/>
          <a:p>
            <a:pPr algn="ctr"/>
            <a:r>
              <a:rPr lang="en-US" sz="6000" dirty="0" smtClean="0"/>
              <a:t>What is the capital of Canada? </a:t>
            </a:r>
            <a:endParaRPr lang="ru-RU" sz="6000" dirty="0"/>
          </a:p>
        </p:txBody>
      </p:sp>
      <p:sp>
        <p:nvSpPr>
          <p:cNvPr id="3" name="TextBox 2"/>
          <p:cNvSpPr txBox="1"/>
          <p:nvPr/>
        </p:nvSpPr>
        <p:spPr>
          <a:xfrm>
            <a:off x="4286248" y="3571876"/>
            <a:ext cx="3500462" cy="830997"/>
          </a:xfrm>
          <a:prstGeom prst="rect">
            <a:avLst/>
          </a:prstGeom>
          <a:noFill/>
        </p:spPr>
        <p:txBody>
          <a:bodyPr wrap="square" rtlCol="0">
            <a:spAutoFit/>
          </a:bodyPr>
          <a:lstStyle/>
          <a:p>
            <a:pPr algn="ctr"/>
            <a:r>
              <a:rPr lang="en-US" sz="2400" dirty="0" smtClean="0">
                <a:hlinkClick r:id="rId3" action="ppaction://hlinksldjump"/>
              </a:rPr>
              <a:t>Ottawa is the capital of Canada </a:t>
            </a:r>
            <a:endParaRPr lang="ru-RU" sz="2400" dirty="0"/>
          </a:p>
        </p:txBody>
      </p:sp>
      <p:pic>
        <p:nvPicPr>
          <p:cNvPr id="4" name="Picture 14" descr="ph07223"/>
          <p:cNvPicPr>
            <a:picLocks noChangeAspect="1" noChangeArrowheads="1"/>
          </p:cNvPicPr>
          <p:nvPr/>
        </p:nvPicPr>
        <p:blipFill>
          <a:blip r:embed="rId4"/>
          <a:srcRect/>
          <a:stretch>
            <a:fillRect/>
          </a:stretch>
        </p:blipFill>
        <p:spPr bwMode="auto">
          <a:xfrm>
            <a:off x="285720" y="2714620"/>
            <a:ext cx="4176713" cy="30194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785794"/>
            <a:ext cx="8429684" cy="1938992"/>
          </a:xfrm>
          <a:prstGeom prst="rect">
            <a:avLst/>
          </a:prstGeom>
          <a:noFill/>
        </p:spPr>
        <p:txBody>
          <a:bodyPr wrap="square" rtlCol="0">
            <a:spAutoFit/>
          </a:bodyPr>
          <a:lstStyle/>
          <a:p>
            <a:pPr algn="ctr"/>
            <a:r>
              <a:rPr lang="en-US" sz="6000" dirty="0" smtClean="0"/>
              <a:t>Symbol of this town is Parliament buildings</a:t>
            </a:r>
            <a:endParaRPr lang="ru-RU" sz="6000" dirty="0"/>
          </a:p>
        </p:txBody>
      </p:sp>
      <p:sp>
        <p:nvSpPr>
          <p:cNvPr id="3" name="TextBox 2"/>
          <p:cNvSpPr txBox="1"/>
          <p:nvPr/>
        </p:nvSpPr>
        <p:spPr>
          <a:xfrm>
            <a:off x="4929190" y="3429000"/>
            <a:ext cx="2714644" cy="461665"/>
          </a:xfrm>
          <a:prstGeom prst="rect">
            <a:avLst/>
          </a:prstGeom>
          <a:noFill/>
        </p:spPr>
        <p:txBody>
          <a:bodyPr wrap="square" rtlCol="0">
            <a:spAutoFit/>
          </a:bodyPr>
          <a:lstStyle/>
          <a:p>
            <a:pPr algn="ctr"/>
            <a:r>
              <a:rPr lang="en-US" sz="2400" dirty="0" smtClean="0">
                <a:hlinkClick r:id="rId2" action="ppaction://hlinksldjump"/>
              </a:rPr>
              <a:t>Ottawa</a:t>
            </a:r>
            <a:endParaRPr lang="ru-RU" sz="2400" dirty="0"/>
          </a:p>
        </p:txBody>
      </p:sp>
      <p:pic>
        <p:nvPicPr>
          <p:cNvPr id="4" name="Picture 21" descr="273-ottawa_600"/>
          <p:cNvPicPr>
            <a:picLocks noChangeAspect="1" noChangeArrowheads="1"/>
          </p:cNvPicPr>
          <p:nvPr/>
        </p:nvPicPr>
        <p:blipFill>
          <a:blip r:embed="rId3"/>
          <a:srcRect/>
          <a:stretch>
            <a:fillRect/>
          </a:stretch>
        </p:blipFill>
        <p:spPr bwMode="auto">
          <a:xfrm>
            <a:off x="785786" y="2714620"/>
            <a:ext cx="4176713" cy="29448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1000108"/>
            <a:ext cx="8072494" cy="1938992"/>
          </a:xfrm>
          <a:prstGeom prst="rect">
            <a:avLst/>
          </a:prstGeom>
          <a:noFill/>
        </p:spPr>
        <p:txBody>
          <a:bodyPr wrap="square" rtlCol="0">
            <a:spAutoFit/>
          </a:bodyPr>
          <a:lstStyle/>
          <a:p>
            <a:pPr algn="ctr"/>
            <a:r>
              <a:rPr lang="en-US" sz="6000" dirty="0" smtClean="0"/>
              <a:t>The main cities in Canada</a:t>
            </a:r>
            <a:endParaRPr lang="ru-RU" sz="6000" dirty="0"/>
          </a:p>
        </p:txBody>
      </p:sp>
      <p:sp>
        <p:nvSpPr>
          <p:cNvPr id="3" name="TextBox 2"/>
          <p:cNvSpPr txBox="1"/>
          <p:nvPr/>
        </p:nvSpPr>
        <p:spPr>
          <a:xfrm>
            <a:off x="4143372" y="3643314"/>
            <a:ext cx="3786214" cy="1200329"/>
          </a:xfrm>
          <a:prstGeom prst="rect">
            <a:avLst/>
          </a:prstGeom>
          <a:noFill/>
        </p:spPr>
        <p:txBody>
          <a:bodyPr wrap="square" rtlCol="0">
            <a:spAutoFit/>
          </a:bodyPr>
          <a:lstStyle/>
          <a:p>
            <a:pPr algn="ctr"/>
            <a:r>
              <a:rPr lang="en-US" sz="2400" dirty="0" smtClean="0">
                <a:hlinkClick r:id="rId2" action="ppaction://hlinksldjump"/>
              </a:rPr>
              <a:t>The main cities in Canada are Toronto, Montreal and Vancouver</a:t>
            </a:r>
            <a:endParaRPr lang="ru-RU" sz="2400" dirty="0"/>
          </a:p>
        </p:txBody>
      </p:sp>
      <p:pic>
        <p:nvPicPr>
          <p:cNvPr id="4" name="Picture 4" descr="26111007"/>
          <p:cNvPicPr>
            <a:picLocks noChangeAspect="1" noChangeArrowheads="1"/>
          </p:cNvPicPr>
          <p:nvPr/>
        </p:nvPicPr>
        <p:blipFill>
          <a:blip r:embed="rId3"/>
          <a:srcRect/>
          <a:stretch>
            <a:fillRect/>
          </a:stretch>
        </p:blipFill>
        <p:spPr bwMode="auto">
          <a:xfrm>
            <a:off x="142844" y="3000372"/>
            <a:ext cx="3962398" cy="272992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785794"/>
            <a:ext cx="7429552" cy="2554545"/>
          </a:xfrm>
          <a:prstGeom prst="rect">
            <a:avLst/>
          </a:prstGeom>
          <a:noFill/>
        </p:spPr>
        <p:txBody>
          <a:bodyPr wrap="square" rtlCol="0">
            <a:spAutoFit/>
          </a:bodyPr>
          <a:lstStyle/>
          <a:p>
            <a:pPr algn="ctr"/>
            <a:r>
              <a:rPr lang="en-US" sz="4000" dirty="0" smtClean="0"/>
              <a:t>It’s the capital and largest city of province Ontario, and it is located on the north share of Lake Ontario  </a:t>
            </a:r>
            <a:endParaRPr lang="ru-RU" sz="4000" dirty="0"/>
          </a:p>
        </p:txBody>
      </p:sp>
      <p:sp>
        <p:nvSpPr>
          <p:cNvPr id="3" name="TextBox 2"/>
          <p:cNvSpPr txBox="1"/>
          <p:nvPr/>
        </p:nvSpPr>
        <p:spPr>
          <a:xfrm>
            <a:off x="4286248" y="4071942"/>
            <a:ext cx="3000396" cy="461665"/>
          </a:xfrm>
          <a:prstGeom prst="rect">
            <a:avLst/>
          </a:prstGeom>
          <a:noFill/>
        </p:spPr>
        <p:txBody>
          <a:bodyPr wrap="square" rtlCol="0">
            <a:spAutoFit/>
          </a:bodyPr>
          <a:lstStyle/>
          <a:p>
            <a:pPr algn="ctr"/>
            <a:r>
              <a:rPr lang="en-US" sz="2400" dirty="0" smtClean="0">
                <a:hlinkClick r:id="rId2" action="ppaction://hlinksldjump"/>
              </a:rPr>
              <a:t>Toronto</a:t>
            </a:r>
            <a:endParaRPr lang="ru-RU" sz="2400" dirty="0"/>
          </a:p>
        </p:txBody>
      </p:sp>
      <p:pic>
        <p:nvPicPr>
          <p:cNvPr id="4" name="Picture 4" descr="1185266945137506810_88d0d17d7963f8a53cef27ff42f8595a"/>
          <p:cNvPicPr>
            <a:picLocks noChangeAspect="1" noChangeArrowheads="1"/>
          </p:cNvPicPr>
          <p:nvPr/>
        </p:nvPicPr>
        <p:blipFill>
          <a:blip r:embed="rId3"/>
          <a:srcRect/>
          <a:stretch>
            <a:fillRect/>
          </a:stretch>
        </p:blipFill>
        <p:spPr bwMode="auto">
          <a:xfrm>
            <a:off x="785786" y="3357562"/>
            <a:ext cx="4033835" cy="285779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34" y="1142984"/>
            <a:ext cx="8358246" cy="1323439"/>
          </a:xfrm>
          <a:prstGeom prst="rect">
            <a:avLst/>
          </a:prstGeom>
          <a:noFill/>
        </p:spPr>
        <p:txBody>
          <a:bodyPr wrap="square" rtlCol="0">
            <a:spAutoFit/>
          </a:bodyPr>
          <a:lstStyle/>
          <a:p>
            <a:pPr algn="ctr"/>
            <a:r>
              <a:rPr lang="en-US" sz="4000" dirty="0" smtClean="0"/>
              <a:t>This town situated in province of Quebec – the French part of Canada </a:t>
            </a:r>
            <a:endParaRPr lang="ru-RU" sz="4000" dirty="0"/>
          </a:p>
        </p:txBody>
      </p:sp>
      <p:sp>
        <p:nvSpPr>
          <p:cNvPr id="3" name="TextBox 2"/>
          <p:cNvSpPr txBox="1"/>
          <p:nvPr/>
        </p:nvSpPr>
        <p:spPr>
          <a:xfrm>
            <a:off x="5286380" y="3571876"/>
            <a:ext cx="2714644" cy="461665"/>
          </a:xfrm>
          <a:prstGeom prst="rect">
            <a:avLst/>
          </a:prstGeom>
          <a:noFill/>
        </p:spPr>
        <p:txBody>
          <a:bodyPr wrap="square" rtlCol="0">
            <a:spAutoFit/>
          </a:bodyPr>
          <a:lstStyle/>
          <a:p>
            <a:pPr algn="ctr"/>
            <a:r>
              <a:rPr lang="en-US" sz="2400" dirty="0" smtClean="0">
                <a:hlinkClick r:id="rId2" action="ppaction://hlinksldjump"/>
              </a:rPr>
              <a:t>Montreal </a:t>
            </a:r>
            <a:endParaRPr lang="ru-RU" sz="2400" dirty="0"/>
          </a:p>
        </p:txBody>
      </p:sp>
      <p:pic>
        <p:nvPicPr>
          <p:cNvPr id="4" name="Picture 4" descr="26111007"/>
          <p:cNvPicPr>
            <a:picLocks noChangeAspect="1" noChangeArrowheads="1"/>
          </p:cNvPicPr>
          <p:nvPr/>
        </p:nvPicPr>
        <p:blipFill>
          <a:blip r:embed="rId3"/>
          <a:srcRect/>
          <a:stretch>
            <a:fillRect/>
          </a:stretch>
        </p:blipFill>
        <p:spPr bwMode="auto">
          <a:xfrm>
            <a:off x="857224" y="2928934"/>
            <a:ext cx="3962398" cy="272992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0042"/>
            <a:ext cx="8572560" cy="1938992"/>
          </a:xfrm>
          <a:prstGeom prst="rect">
            <a:avLst/>
          </a:prstGeom>
          <a:noFill/>
        </p:spPr>
        <p:txBody>
          <a:bodyPr wrap="square" rtlCol="0">
            <a:spAutoFit/>
          </a:bodyPr>
          <a:lstStyle/>
          <a:p>
            <a:pPr algn="ctr"/>
            <a:r>
              <a:rPr lang="en-US" sz="6000" dirty="0" smtClean="0"/>
              <a:t>Who is the head of state Canada? </a:t>
            </a:r>
            <a:endParaRPr lang="ru-RU" sz="6000" dirty="0"/>
          </a:p>
        </p:txBody>
      </p:sp>
      <p:sp>
        <p:nvSpPr>
          <p:cNvPr id="3" name="TextBox 2"/>
          <p:cNvSpPr txBox="1"/>
          <p:nvPr/>
        </p:nvSpPr>
        <p:spPr>
          <a:xfrm>
            <a:off x="4857752" y="3500438"/>
            <a:ext cx="3357586" cy="830997"/>
          </a:xfrm>
          <a:prstGeom prst="rect">
            <a:avLst/>
          </a:prstGeom>
          <a:noFill/>
        </p:spPr>
        <p:txBody>
          <a:bodyPr wrap="square" rtlCol="0">
            <a:spAutoFit/>
          </a:bodyPr>
          <a:lstStyle/>
          <a:p>
            <a:r>
              <a:rPr lang="en-US" sz="2400" dirty="0" smtClean="0">
                <a:hlinkClick r:id="rId2" action="ppaction://hlinksldjump"/>
              </a:rPr>
              <a:t>The Queen of England Elizabeth II</a:t>
            </a:r>
            <a:endParaRPr lang="ru-RU" sz="2400" dirty="0"/>
          </a:p>
        </p:txBody>
      </p:sp>
      <p:pic>
        <p:nvPicPr>
          <p:cNvPr id="4" name="Picture 5" descr="picture"/>
          <p:cNvPicPr>
            <a:picLocks noChangeAspect="1" noChangeArrowheads="1"/>
          </p:cNvPicPr>
          <p:nvPr/>
        </p:nvPicPr>
        <p:blipFill>
          <a:blip r:embed="rId3"/>
          <a:srcRect/>
          <a:stretch>
            <a:fillRect/>
          </a:stretch>
        </p:blipFill>
        <p:spPr bwMode="auto">
          <a:xfrm>
            <a:off x="214282" y="2714620"/>
            <a:ext cx="4176712" cy="29527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500042"/>
            <a:ext cx="8643998" cy="1938992"/>
          </a:xfrm>
          <a:prstGeom prst="rect">
            <a:avLst/>
          </a:prstGeom>
          <a:noFill/>
        </p:spPr>
        <p:txBody>
          <a:bodyPr wrap="square" rtlCol="0">
            <a:spAutoFit/>
          </a:bodyPr>
          <a:lstStyle/>
          <a:p>
            <a:pPr algn="ctr"/>
            <a:r>
              <a:rPr lang="en-US" sz="6000" dirty="0" smtClean="0"/>
              <a:t>What form of government in Canada? </a:t>
            </a:r>
            <a:endParaRPr lang="ru-RU" sz="6000" dirty="0"/>
          </a:p>
        </p:txBody>
      </p:sp>
      <p:sp>
        <p:nvSpPr>
          <p:cNvPr id="3" name="TextBox 2"/>
          <p:cNvSpPr txBox="1"/>
          <p:nvPr/>
        </p:nvSpPr>
        <p:spPr>
          <a:xfrm>
            <a:off x="4214810" y="3286124"/>
            <a:ext cx="3929090" cy="830997"/>
          </a:xfrm>
          <a:prstGeom prst="rect">
            <a:avLst/>
          </a:prstGeom>
          <a:noFill/>
        </p:spPr>
        <p:txBody>
          <a:bodyPr wrap="square" rtlCol="0">
            <a:spAutoFit/>
          </a:bodyPr>
          <a:lstStyle/>
          <a:p>
            <a:pPr algn="ctr"/>
            <a:r>
              <a:rPr lang="en-US" sz="2400" dirty="0" smtClean="0">
                <a:hlinkClick r:id="rId2" action="ppaction://hlinksldjump"/>
              </a:rPr>
              <a:t>Canada in the independent parliamentary state </a:t>
            </a:r>
            <a:endParaRPr lang="ru-RU" sz="2400" dirty="0"/>
          </a:p>
        </p:txBody>
      </p:sp>
      <p:pic>
        <p:nvPicPr>
          <p:cNvPr id="4" name="Picture 14" descr="untitled"/>
          <p:cNvPicPr>
            <a:picLocks noChangeAspect="1" noChangeArrowheads="1"/>
          </p:cNvPicPr>
          <p:nvPr/>
        </p:nvPicPr>
        <p:blipFill>
          <a:blip r:embed="rId3"/>
          <a:srcRect/>
          <a:stretch>
            <a:fillRect/>
          </a:stretch>
        </p:blipFill>
        <p:spPr bwMode="auto">
          <a:xfrm>
            <a:off x="642910" y="3000372"/>
            <a:ext cx="3427535" cy="242311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42918"/>
            <a:ext cx="8786842" cy="1938992"/>
          </a:xfrm>
          <a:prstGeom prst="rect">
            <a:avLst/>
          </a:prstGeom>
          <a:noFill/>
        </p:spPr>
        <p:txBody>
          <a:bodyPr wrap="square" rtlCol="0">
            <a:spAutoFit/>
          </a:bodyPr>
          <a:lstStyle/>
          <a:p>
            <a:pPr algn="ctr"/>
            <a:r>
              <a:rPr lang="en-US" sz="6000" dirty="0" smtClean="0"/>
              <a:t>What the Parliament of Canada consists?  </a:t>
            </a:r>
            <a:endParaRPr lang="ru-RU" sz="6000" dirty="0"/>
          </a:p>
        </p:txBody>
      </p:sp>
      <p:sp>
        <p:nvSpPr>
          <p:cNvPr id="3" name="TextBox 2"/>
          <p:cNvSpPr txBox="1"/>
          <p:nvPr/>
        </p:nvSpPr>
        <p:spPr>
          <a:xfrm>
            <a:off x="3857620" y="3214686"/>
            <a:ext cx="4572032" cy="1938992"/>
          </a:xfrm>
          <a:prstGeom prst="rect">
            <a:avLst/>
          </a:prstGeom>
          <a:noFill/>
        </p:spPr>
        <p:txBody>
          <a:bodyPr wrap="square" rtlCol="0">
            <a:spAutoFit/>
          </a:bodyPr>
          <a:lstStyle/>
          <a:p>
            <a:r>
              <a:rPr lang="en-US" sz="2400" dirty="0" smtClean="0">
                <a:hlinkClick r:id="rId2" action="ppaction://hlinksldjump"/>
              </a:rPr>
              <a:t>Parliament of Canada consists of two houses, the Upper House called the Senate, and the Lower  House called the House of Common </a:t>
            </a:r>
            <a:endParaRPr lang="ru-RU" sz="2400" dirty="0"/>
          </a:p>
        </p:txBody>
      </p:sp>
      <p:pic>
        <p:nvPicPr>
          <p:cNvPr id="4" name="Picture 20" descr="hoc-123"/>
          <p:cNvPicPr>
            <a:picLocks noChangeAspect="1" noChangeArrowheads="1"/>
          </p:cNvPicPr>
          <p:nvPr/>
        </p:nvPicPr>
        <p:blipFill>
          <a:blip r:embed="rId3"/>
          <a:srcRect/>
          <a:stretch>
            <a:fillRect/>
          </a:stretch>
        </p:blipFill>
        <p:spPr>
          <a:xfrm>
            <a:off x="285720" y="3071810"/>
            <a:ext cx="3546610" cy="2214578"/>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2000" fill="hold"/>
                                        <p:tgtEl>
                                          <p:spTgt spid="4"/>
                                        </p:tgtEl>
                                        <p:attrNameLst>
                                          <p:attrName>ppt_x</p:attrName>
                                        </p:attrNameLst>
                                      </p:cBhvr>
                                      <p:tavLst>
                                        <p:tav tm="0">
                                          <p:val>
                                            <p:strVal val="#ppt_x"/>
                                          </p:val>
                                        </p:tav>
                                        <p:tav tm="100000">
                                          <p:val>
                                            <p:strVal val="#ppt_x"/>
                                          </p:val>
                                        </p:tav>
                                      </p:tavLst>
                                    </p:anim>
                                    <p:anim calcmode="lin" valueType="num">
                                      <p:cBhvr additive="base">
                                        <p:cTn id="13"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714356"/>
            <a:ext cx="8429684" cy="2862322"/>
          </a:xfrm>
          <a:prstGeom prst="rect">
            <a:avLst/>
          </a:prstGeom>
          <a:noFill/>
        </p:spPr>
        <p:txBody>
          <a:bodyPr wrap="square" rtlCol="0">
            <a:spAutoFit/>
          </a:bodyPr>
          <a:lstStyle/>
          <a:p>
            <a:pPr algn="ctr"/>
            <a:r>
              <a:rPr lang="en-US" sz="6000" dirty="0" smtClean="0"/>
              <a:t>How many branches of power have in Canada? Call its. </a:t>
            </a:r>
            <a:endParaRPr lang="ru-RU" sz="6000" dirty="0"/>
          </a:p>
        </p:txBody>
      </p:sp>
      <p:sp>
        <p:nvSpPr>
          <p:cNvPr id="3" name="TextBox 2"/>
          <p:cNvSpPr txBox="1"/>
          <p:nvPr/>
        </p:nvSpPr>
        <p:spPr>
          <a:xfrm>
            <a:off x="4000496" y="4000504"/>
            <a:ext cx="4214842" cy="1200329"/>
          </a:xfrm>
          <a:prstGeom prst="rect">
            <a:avLst/>
          </a:prstGeom>
          <a:noFill/>
        </p:spPr>
        <p:txBody>
          <a:bodyPr wrap="square" rtlCol="0">
            <a:spAutoFit/>
          </a:bodyPr>
          <a:lstStyle/>
          <a:p>
            <a:r>
              <a:rPr lang="en-US" sz="2400" dirty="0" smtClean="0">
                <a:hlinkClick r:id="rId2" action="ppaction://hlinksldjump"/>
              </a:rPr>
              <a:t>In Canada have three branches of power: judicial, legislative and executive </a:t>
            </a:r>
            <a:endParaRPr lang="ru-RU" sz="2400" dirty="0"/>
          </a:p>
        </p:txBody>
      </p:sp>
      <p:pic>
        <p:nvPicPr>
          <p:cNvPr id="4" name="Picture 4"/>
          <p:cNvPicPr>
            <a:picLocks noChangeAspect="1" noChangeArrowheads="1"/>
          </p:cNvPicPr>
          <p:nvPr/>
        </p:nvPicPr>
        <p:blipFill>
          <a:blip r:embed="rId3"/>
          <a:srcRect/>
          <a:stretch>
            <a:fillRect/>
          </a:stretch>
        </p:blipFill>
        <p:spPr bwMode="auto">
          <a:xfrm>
            <a:off x="428596" y="3571876"/>
            <a:ext cx="3428992" cy="229728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15"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5728"/>
            <a:ext cx="9144000" cy="2862322"/>
          </a:xfrm>
          <a:prstGeom prst="rect">
            <a:avLst/>
          </a:prstGeom>
          <a:noFill/>
        </p:spPr>
        <p:txBody>
          <a:bodyPr wrap="square" rtlCol="0">
            <a:spAutoFit/>
          </a:bodyPr>
          <a:lstStyle/>
          <a:p>
            <a:pPr algn="ctr"/>
            <a:r>
              <a:rPr lang="en-US" sz="6000" dirty="0" smtClean="0"/>
              <a:t>What power of Prime Minister of Canada possesses? </a:t>
            </a:r>
            <a:endParaRPr lang="ru-RU" sz="6000" dirty="0"/>
          </a:p>
        </p:txBody>
      </p:sp>
      <p:sp>
        <p:nvSpPr>
          <p:cNvPr id="3" name="TextBox 2"/>
          <p:cNvSpPr txBox="1"/>
          <p:nvPr/>
        </p:nvSpPr>
        <p:spPr>
          <a:xfrm>
            <a:off x="3786182" y="3643314"/>
            <a:ext cx="4929222" cy="1754326"/>
          </a:xfrm>
          <a:prstGeom prst="rect">
            <a:avLst/>
          </a:prstGeom>
          <a:noFill/>
        </p:spPr>
        <p:txBody>
          <a:bodyPr wrap="square" rtlCol="0">
            <a:spAutoFit/>
          </a:bodyPr>
          <a:lstStyle/>
          <a:p>
            <a:r>
              <a:rPr lang="en-US" dirty="0" smtClean="0">
                <a:hlinkClick r:id="rId2" action="ppaction://hlinksldjump"/>
              </a:rPr>
              <a:t>The Prime Minister of Canada has full executive power:  to appoint all members of the Cabinet, parliamentary secretaries, senators, judges, of the Supreme court of Canada, the Governor General and other senior federal and provincial officials </a:t>
            </a:r>
            <a:endParaRPr lang="ru-RU" dirty="0"/>
          </a:p>
        </p:txBody>
      </p:sp>
      <p:pic>
        <p:nvPicPr>
          <p:cNvPr id="20482" name="Picture 2" descr="http://im0-tub-kz.yandex.net/i?id=c0b6506d2e7c27b8772bdc106eaf63df-64-144&amp;n=24"/>
          <p:cNvPicPr>
            <a:picLocks noChangeAspect="1" noChangeArrowheads="1"/>
          </p:cNvPicPr>
          <p:nvPr/>
        </p:nvPicPr>
        <p:blipFill>
          <a:blip r:embed="rId3"/>
          <a:srcRect/>
          <a:stretch>
            <a:fillRect/>
          </a:stretch>
        </p:blipFill>
        <p:spPr bwMode="auto">
          <a:xfrm>
            <a:off x="571472" y="3286124"/>
            <a:ext cx="2778388" cy="22860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714356"/>
            <a:ext cx="8715436" cy="2308324"/>
          </a:xfrm>
          <a:prstGeom prst="rect">
            <a:avLst/>
          </a:prstGeom>
          <a:noFill/>
        </p:spPr>
        <p:txBody>
          <a:bodyPr wrap="square" rtlCol="0">
            <a:spAutoFit/>
          </a:bodyPr>
          <a:lstStyle/>
          <a:p>
            <a:pPr algn="ctr"/>
            <a:r>
              <a:rPr lang="en-US" sz="4800" dirty="0" smtClean="0"/>
              <a:t>The school system of Canada is similar of school system in the USA? </a:t>
            </a:r>
            <a:endParaRPr lang="ru-RU" sz="4800" dirty="0"/>
          </a:p>
        </p:txBody>
      </p:sp>
      <p:sp>
        <p:nvSpPr>
          <p:cNvPr id="3" name="TextBox 2"/>
          <p:cNvSpPr txBox="1"/>
          <p:nvPr/>
        </p:nvSpPr>
        <p:spPr>
          <a:xfrm>
            <a:off x="4000496" y="3571876"/>
            <a:ext cx="4643470" cy="1569660"/>
          </a:xfrm>
          <a:prstGeom prst="rect">
            <a:avLst/>
          </a:prstGeom>
          <a:noFill/>
        </p:spPr>
        <p:txBody>
          <a:bodyPr wrap="square" rtlCol="0">
            <a:spAutoFit/>
          </a:bodyPr>
          <a:lstStyle/>
          <a:p>
            <a:r>
              <a:rPr lang="en-US" sz="2400" dirty="0" smtClean="0">
                <a:hlinkClick r:id="rId2" action="ppaction://hlinksldjump"/>
              </a:rPr>
              <a:t>The school system of Canada is very much like the one in the USA, but there are certain differences </a:t>
            </a:r>
            <a:endParaRPr lang="ru-RU" sz="2400" dirty="0"/>
          </a:p>
        </p:txBody>
      </p:sp>
      <p:pic>
        <p:nvPicPr>
          <p:cNvPr id="4" name="Picture 8">
            <a:hlinkClick r:id="" action="ppaction://noaction">
              <a:snd r:embed="rId3" name="applause.wav" builtIn="1"/>
            </a:hlinkClick>
          </p:cNvPr>
          <p:cNvPicPr>
            <a:picLocks noChangeAspect="1" noChangeArrowheads="1"/>
          </p:cNvPicPr>
          <p:nvPr/>
        </p:nvPicPr>
        <p:blipFill>
          <a:blip r:embed="rId4"/>
          <a:srcRect/>
          <a:stretch>
            <a:fillRect/>
          </a:stretch>
        </p:blipFill>
        <p:spPr bwMode="auto">
          <a:xfrm>
            <a:off x="428596" y="2928934"/>
            <a:ext cx="3214678" cy="35004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857232"/>
            <a:ext cx="8072494" cy="1569660"/>
          </a:xfrm>
          <a:prstGeom prst="rect">
            <a:avLst/>
          </a:prstGeom>
          <a:noFill/>
        </p:spPr>
        <p:txBody>
          <a:bodyPr wrap="square" rtlCol="0">
            <a:spAutoFit/>
          </a:bodyPr>
          <a:lstStyle/>
          <a:p>
            <a:pPr algn="ctr"/>
            <a:r>
              <a:rPr lang="en-US" sz="4800" dirty="0" smtClean="0"/>
              <a:t>What educational is basic and general in Canada? </a:t>
            </a:r>
            <a:endParaRPr lang="ru-RU" sz="4800" dirty="0"/>
          </a:p>
        </p:txBody>
      </p:sp>
      <p:sp>
        <p:nvSpPr>
          <p:cNvPr id="3" name="TextBox 2"/>
          <p:cNvSpPr txBox="1"/>
          <p:nvPr/>
        </p:nvSpPr>
        <p:spPr>
          <a:xfrm>
            <a:off x="4500562" y="3429000"/>
            <a:ext cx="3714776" cy="1200329"/>
          </a:xfrm>
          <a:prstGeom prst="rect">
            <a:avLst/>
          </a:prstGeom>
          <a:noFill/>
        </p:spPr>
        <p:txBody>
          <a:bodyPr wrap="square" rtlCol="0">
            <a:spAutoFit/>
          </a:bodyPr>
          <a:lstStyle/>
          <a:p>
            <a:r>
              <a:rPr lang="en-US" sz="2400" dirty="0" smtClean="0">
                <a:hlinkClick r:id="rId2" action="ppaction://hlinksldjump"/>
              </a:rPr>
              <a:t>Elementary education is basic and general in Canada</a:t>
            </a:r>
            <a:endParaRPr lang="ru-RU" sz="2400" dirty="0"/>
          </a:p>
        </p:txBody>
      </p:sp>
      <p:pic>
        <p:nvPicPr>
          <p:cNvPr id="4" name="Picture 11" descr="4b595ab3514ed_big"/>
          <p:cNvPicPr>
            <a:picLocks noChangeAspect="1" noChangeArrowheads="1"/>
          </p:cNvPicPr>
          <p:nvPr/>
        </p:nvPicPr>
        <p:blipFill>
          <a:blip r:embed="rId3"/>
          <a:srcRect/>
          <a:stretch>
            <a:fillRect/>
          </a:stretch>
        </p:blipFill>
        <p:spPr bwMode="auto">
          <a:xfrm>
            <a:off x="428596" y="3071810"/>
            <a:ext cx="3600450" cy="23939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642918"/>
            <a:ext cx="8643998" cy="1938992"/>
          </a:xfrm>
          <a:prstGeom prst="rect">
            <a:avLst/>
          </a:prstGeom>
          <a:noFill/>
        </p:spPr>
        <p:txBody>
          <a:bodyPr wrap="square" rtlCol="0">
            <a:spAutoFit/>
          </a:bodyPr>
          <a:lstStyle/>
          <a:p>
            <a:pPr algn="ctr"/>
            <a:r>
              <a:rPr lang="en-US" sz="6000" dirty="0" smtClean="0"/>
              <a:t>What types of school have in Canada?</a:t>
            </a:r>
            <a:endParaRPr lang="ru-RU" sz="6000" dirty="0"/>
          </a:p>
        </p:txBody>
      </p:sp>
      <p:sp>
        <p:nvSpPr>
          <p:cNvPr id="3" name="TextBox 2"/>
          <p:cNvSpPr txBox="1"/>
          <p:nvPr/>
        </p:nvSpPr>
        <p:spPr>
          <a:xfrm>
            <a:off x="4500562" y="3214686"/>
            <a:ext cx="3571900" cy="830997"/>
          </a:xfrm>
          <a:prstGeom prst="rect">
            <a:avLst/>
          </a:prstGeom>
          <a:noFill/>
        </p:spPr>
        <p:txBody>
          <a:bodyPr wrap="square" rtlCol="0">
            <a:spAutoFit/>
          </a:bodyPr>
          <a:lstStyle/>
          <a:p>
            <a:r>
              <a:rPr lang="en-US" sz="2400" dirty="0" smtClean="0">
                <a:hlinkClick r:id="rId2" action="ppaction://hlinksldjump"/>
              </a:rPr>
              <a:t>In Canada have state and private school</a:t>
            </a:r>
            <a:endParaRPr lang="ru-RU" sz="2400" dirty="0"/>
          </a:p>
        </p:txBody>
      </p:sp>
      <p:pic>
        <p:nvPicPr>
          <p:cNvPr id="4" name="Picture 6"/>
          <p:cNvPicPr>
            <a:picLocks noChangeAspect="1" noChangeArrowheads="1"/>
          </p:cNvPicPr>
          <p:nvPr/>
        </p:nvPicPr>
        <p:blipFill>
          <a:blip r:embed="rId3"/>
          <a:srcRect/>
          <a:stretch>
            <a:fillRect/>
          </a:stretch>
        </p:blipFill>
        <p:spPr bwMode="auto">
          <a:xfrm>
            <a:off x="1071538" y="3214686"/>
            <a:ext cx="3109901" cy="257174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ox(in)">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8604"/>
            <a:ext cx="8786842" cy="2862322"/>
          </a:xfrm>
          <a:prstGeom prst="rect">
            <a:avLst/>
          </a:prstGeom>
          <a:noFill/>
        </p:spPr>
        <p:txBody>
          <a:bodyPr wrap="square" rtlCol="0">
            <a:spAutoFit/>
          </a:bodyPr>
          <a:lstStyle/>
          <a:p>
            <a:pPr algn="ctr"/>
            <a:r>
              <a:rPr lang="en-US" sz="6000" dirty="0" smtClean="0"/>
              <a:t>What kinds of colleges and universities have in Canada?</a:t>
            </a:r>
            <a:endParaRPr lang="ru-RU" sz="6000" dirty="0"/>
          </a:p>
        </p:txBody>
      </p:sp>
      <p:sp>
        <p:nvSpPr>
          <p:cNvPr id="3" name="TextBox 2"/>
          <p:cNvSpPr txBox="1"/>
          <p:nvPr/>
        </p:nvSpPr>
        <p:spPr>
          <a:xfrm>
            <a:off x="4286248" y="4143380"/>
            <a:ext cx="4714908" cy="1938992"/>
          </a:xfrm>
          <a:prstGeom prst="rect">
            <a:avLst/>
          </a:prstGeom>
          <a:noFill/>
        </p:spPr>
        <p:txBody>
          <a:bodyPr wrap="square" rtlCol="0">
            <a:spAutoFit/>
          </a:bodyPr>
          <a:lstStyle/>
          <a:p>
            <a:r>
              <a:rPr lang="en-US" sz="2400" dirty="0" smtClean="0">
                <a:hlinkClick r:id="rId2" action="ppaction://hlinksldjump"/>
              </a:rPr>
              <a:t>They are religious college, institutes, of technology, institutes of  applied arts, colleges of agricultural, technology and other. .. </a:t>
            </a:r>
            <a:endParaRPr lang="ru-RU" sz="2400" dirty="0"/>
          </a:p>
        </p:txBody>
      </p:sp>
      <p:pic>
        <p:nvPicPr>
          <p:cNvPr id="4" name="Picture 8">
            <a:hlinkClick r:id="" action="ppaction://noaction">
              <a:snd r:embed="rId3" name="applause.wav" builtIn="1"/>
            </a:hlinkClick>
          </p:cNvPr>
          <p:cNvPicPr>
            <a:picLocks noChangeAspect="1" noChangeArrowheads="1"/>
          </p:cNvPicPr>
          <p:nvPr/>
        </p:nvPicPr>
        <p:blipFill>
          <a:blip r:embed="rId4"/>
          <a:srcRect/>
          <a:stretch>
            <a:fillRect/>
          </a:stretch>
        </p:blipFill>
        <p:spPr bwMode="auto">
          <a:xfrm>
            <a:off x="500034" y="3143248"/>
            <a:ext cx="3428992" cy="35004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34" y="428604"/>
            <a:ext cx="8215370" cy="2862322"/>
          </a:xfrm>
          <a:prstGeom prst="rect">
            <a:avLst/>
          </a:prstGeom>
          <a:noFill/>
        </p:spPr>
        <p:txBody>
          <a:bodyPr wrap="square" rtlCol="0">
            <a:spAutoFit/>
          </a:bodyPr>
          <a:lstStyle/>
          <a:p>
            <a:r>
              <a:rPr lang="en-US" sz="6000" dirty="0" smtClean="0"/>
              <a:t>How many years last average the compulsory education in Canada? </a:t>
            </a:r>
            <a:endParaRPr lang="ru-RU" sz="6000" dirty="0"/>
          </a:p>
        </p:txBody>
      </p:sp>
      <p:sp>
        <p:nvSpPr>
          <p:cNvPr id="3" name="TextBox 2"/>
          <p:cNvSpPr txBox="1"/>
          <p:nvPr/>
        </p:nvSpPr>
        <p:spPr>
          <a:xfrm>
            <a:off x="4071934" y="3714752"/>
            <a:ext cx="4572032" cy="1569660"/>
          </a:xfrm>
          <a:prstGeom prst="rect">
            <a:avLst/>
          </a:prstGeom>
          <a:noFill/>
        </p:spPr>
        <p:txBody>
          <a:bodyPr wrap="square" rtlCol="0">
            <a:spAutoFit/>
          </a:bodyPr>
          <a:lstStyle/>
          <a:p>
            <a:r>
              <a:rPr lang="en-US" sz="2400" dirty="0" smtClean="0">
                <a:hlinkClick r:id="rId2" action="ppaction://hlinksldjump"/>
              </a:rPr>
              <a:t>Education in Canada is general and compulsory for children from 6 to 16 years old</a:t>
            </a:r>
          </a:p>
          <a:p>
            <a:r>
              <a:rPr lang="en-US" sz="2400" dirty="0" smtClean="0">
                <a:solidFill>
                  <a:srgbClr val="FF0000"/>
                </a:solidFill>
                <a:hlinkClick r:id="rId2" action="ppaction://hlinksldjump"/>
              </a:rPr>
              <a:t>10 years </a:t>
            </a:r>
            <a:endParaRPr lang="ru-RU" sz="2400" dirty="0">
              <a:solidFill>
                <a:srgbClr val="FF0000"/>
              </a:solidFill>
            </a:endParaRPr>
          </a:p>
        </p:txBody>
      </p:sp>
      <p:pic>
        <p:nvPicPr>
          <p:cNvPr id="4" name="Picture 6"/>
          <p:cNvPicPr>
            <a:picLocks noChangeAspect="1" noChangeArrowheads="1"/>
          </p:cNvPicPr>
          <p:nvPr/>
        </p:nvPicPr>
        <p:blipFill>
          <a:blip r:embed="rId3"/>
          <a:srcRect/>
          <a:stretch>
            <a:fillRect/>
          </a:stretch>
        </p:blipFill>
        <p:spPr bwMode="auto">
          <a:xfrm>
            <a:off x="785786" y="3571876"/>
            <a:ext cx="2752711" cy="250030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par>
                          <p:cTn id="11" fill="hold">
                            <p:stCondLst>
                              <p:cond delay="2000"/>
                            </p:stCondLst>
                            <p:childTnLst>
                              <p:par>
                                <p:cTn id="12" presetID="4"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ox(i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714356"/>
            <a:ext cx="8429684" cy="2862322"/>
          </a:xfrm>
          <a:prstGeom prst="rect">
            <a:avLst/>
          </a:prstGeom>
          <a:noFill/>
        </p:spPr>
        <p:txBody>
          <a:bodyPr wrap="square" rtlCol="0">
            <a:spAutoFit/>
          </a:bodyPr>
          <a:lstStyle/>
          <a:p>
            <a:r>
              <a:rPr lang="en-US" sz="6000" dirty="0" smtClean="0"/>
              <a:t>What’s name the first woman astronaut from Canada?</a:t>
            </a:r>
            <a:endParaRPr lang="ru-RU" sz="6000" dirty="0"/>
          </a:p>
        </p:txBody>
      </p:sp>
      <p:sp>
        <p:nvSpPr>
          <p:cNvPr id="3" name="TextBox 2"/>
          <p:cNvSpPr txBox="1"/>
          <p:nvPr/>
        </p:nvSpPr>
        <p:spPr>
          <a:xfrm>
            <a:off x="4429124" y="4429132"/>
            <a:ext cx="3643338" cy="1200329"/>
          </a:xfrm>
          <a:prstGeom prst="rect">
            <a:avLst/>
          </a:prstGeom>
          <a:noFill/>
        </p:spPr>
        <p:txBody>
          <a:bodyPr wrap="square" rtlCol="0">
            <a:spAutoFit/>
          </a:bodyPr>
          <a:lstStyle/>
          <a:p>
            <a:r>
              <a:rPr lang="en-US" sz="2400" dirty="0" smtClean="0">
                <a:hlinkClick r:id="rId2" action="ppaction://hlinksldjump"/>
              </a:rPr>
              <a:t>Roberta </a:t>
            </a:r>
            <a:r>
              <a:rPr lang="en-US" sz="2400" dirty="0" err="1" smtClean="0">
                <a:hlinkClick r:id="rId2" action="ppaction://hlinksldjump"/>
              </a:rPr>
              <a:t>Bondar</a:t>
            </a:r>
            <a:r>
              <a:rPr lang="en-US" sz="2400" dirty="0" smtClean="0">
                <a:hlinkClick r:id="rId2" action="ppaction://hlinksldjump"/>
              </a:rPr>
              <a:t>  was the first woman astronaut from Canada</a:t>
            </a:r>
            <a:endParaRPr lang="ru-RU" sz="2400" dirty="0"/>
          </a:p>
        </p:txBody>
      </p:sp>
      <p:pic>
        <p:nvPicPr>
          <p:cNvPr id="8194" name="Picture 2" descr="http://im0-tub-kz.yandex.net/i?id=4a37410ee86a89efbac13a8752619d79-42-144&amp;n=24"/>
          <p:cNvPicPr>
            <a:picLocks noChangeAspect="1" noChangeArrowheads="1"/>
          </p:cNvPicPr>
          <p:nvPr/>
        </p:nvPicPr>
        <p:blipFill>
          <a:blip r:embed="rId3"/>
          <a:srcRect/>
          <a:stretch>
            <a:fillRect/>
          </a:stretch>
        </p:blipFill>
        <p:spPr bwMode="auto">
          <a:xfrm>
            <a:off x="1071538" y="3714752"/>
            <a:ext cx="2294808" cy="25717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928670"/>
            <a:ext cx="7358114" cy="1938992"/>
          </a:xfrm>
          <a:prstGeom prst="rect">
            <a:avLst/>
          </a:prstGeom>
          <a:noFill/>
        </p:spPr>
        <p:txBody>
          <a:bodyPr wrap="square" rtlCol="0">
            <a:spAutoFit/>
          </a:bodyPr>
          <a:lstStyle/>
          <a:p>
            <a:pPr algn="ctr"/>
            <a:r>
              <a:rPr lang="en-US" sz="6000" dirty="0" smtClean="0"/>
              <a:t>What is it Franck Gehry? </a:t>
            </a:r>
            <a:endParaRPr lang="ru-RU" sz="6000" dirty="0"/>
          </a:p>
        </p:txBody>
      </p:sp>
      <p:sp>
        <p:nvSpPr>
          <p:cNvPr id="3" name="TextBox 2"/>
          <p:cNvSpPr txBox="1"/>
          <p:nvPr/>
        </p:nvSpPr>
        <p:spPr>
          <a:xfrm>
            <a:off x="3643306" y="3643314"/>
            <a:ext cx="4286280" cy="830997"/>
          </a:xfrm>
          <a:prstGeom prst="rect">
            <a:avLst/>
          </a:prstGeom>
          <a:noFill/>
        </p:spPr>
        <p:txBody>
          <a:bodyPr wrap="square" rtlCol="0">
            <a:spAutoFit/>
          </a:bodyPr>
          <a:lstStyle/>
          <a:p>
            <a:r>
              <a:rPr lang="en-US" sz="2400" dirty="0" smtClean="0">
                <a:hlinkClick r:id="rId2" action="ppaction://hlinksldjump"/>
              </a:rPr>
              <a:t>He is a famous architect from Canada</a:t>
            </a:r>
            <a:endParaRPr lang="ru-RU" sz="2400" dirty="0"/>
          </a:p>
        </p:txBody>
      </p:sp>
      <p:pic>
        <p:nvPicPr>
          <p:cNvPr id="10242" name="Picture 2" descr="Frank Gehry"/>
          <p:cNvPicPr>
            <a:picLocks noChangeAspect="1" noChangeArrowheads="1"/>
          </p:cNvPicPr>
          <p:nvPr/>
        </p:nvPicPr>
        <p:blipFill>
          <a:blip r:embed="rId3"/>
          <a:srcRect/>
          <a:stretch>
            <a:fillRect/>
          </a:stretch>
        </p:blipFill>
        <p:spPr bwMode="auto">
          <a:xfrm>
            <a:off x="599333" y="3000372"/>
            <a:ext cx="2548193" cy="292895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857232"/>
            <a:ext cx="7929618" cy="1938992"/>
          </a:xfrm>
          <a:prstGeom prst="rect">
            <a:avLst/>
          </a:prstGeom>
          <a:noFill/>
        </p:spPr>
        <p:txBody>
          <a:bodyPr wrap="square" rtlCol="0">
            <a:spAutoFit/>
          </a:bodyPr>
          <a:lstStyle/>
          <a:p>
            <a:r>
              <a:rPr lang="en-US" sz="6000" dirty="0" smtClean="0"/>
              <a:t>Indigenous people in Canada are …</a:t>
            </a:r>
            <a:endParaRPr lang="ru-RU" sz="6000" dirty="0"/>
          </a:p>
        </p:txBody>
      </p:sp>
      <p:sp>
        <p:nvSpPr>
          <p:cNvPr id="3" name="TextBox 2"/>
          <p:cNvSpPr txBox="1"/>
          <p:nvPr/>
        </p:nvSpPr>
        <p:spPr>
          <a:xfrm>
            <a:off x="5214942" y="3929066"/>
            <a:ext cx="3214710" cy="461665"/>
          </a:xfrm>
          <a:prstGeom prst="rect">
            <a:avLst/>
          </a:prstGeom>
          <a:noFill/>
        </p:spPr>
        <p:txBody>
          <a:bodyPr wrap="square" rtlCol="0">
            <a:spAutoFit/>
          </a:bodyPr>
          <a:lstStyle/>
          <a:p>
            <a:pPr algn="ctr"/>
            <a:r>
              <a:rPr lang="en-US" sz="2400" dirty="0" smtClean="0">
                <a:hlinkClick r:id="rId2" action="ppaction://hlinksldjump"/>
              </a:rPr>
              <a:t>Eskimos and Indian </a:t>
            </a:r>
            <a:endParaRPr lang="ru-RU" sz="2400" dirty="0"/>
          </a:p>
        </p:txBody>
      </p:sp>
      <p:pic>
        <p:nvPicPr>
          <p:cNvPr id="4" name="Picture 4" descr="siksika-pow-wow-alberta-134"/>
          <p:cNvPicPr>
            <a:picLocks noChangeAspect="1" noChangeArrowheads="1"/>
          </p:cNvPicPr>
          <p:nvPr/>
        </p:nvPicPr>
        <p:blipFill>
          <a:blip r:embed="rId3"/>
          <a:srcRect/>
          <a:stretch>
            <a:fillRect/>
          </a:stretch>
        </p:blipFill>
        <p:spPr bwMode="auto">
          <a:xfrm>
            <a:off x="357158" y="3000372"/>
            <a:ext cx="4762500" cy="31623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71480"/>
            <a:ext cx="8929718" cy="2862322"/>
          </a:xfrm>
          <a:prstGeom prst="rect">
            <a:avLst/>
          </a:prstGeom>
          <a:noFill/>
        </p:spPr>
        <p:txBody>
          <a:bodyPr wrap="square" rtlCol="0">
            <a:spAutoFit/>
          </a:bodyPr>
          <a:lstStyle/>
          <a:p>
            <a:pPr algn="ctr"/>
            <a:r>
              <a:rPr lang="en-US" sz="6000" dirty="0" smtClean="0"/>
              <a:t>Who was the famous singer who was born in Charlemagne? </a:t>
            </a:r>
            <a:endParaRPr lang="ru-RU" sz="6000" dirty="0"/>
          </a:p>
        </p:txBody>
      </p:sp>
      <p:sp>
        <p:nvSpPr>
          <p:cNvPr id="3" name="TextBox 2"/>
          <p:cNvSpPr txBox="1"/>
          <p:nvPr/>
        </p:nvSpPr>
        <p:spPr>
          <a:xfrm>
            <a:off x="5000628" y="4071942"/>
            <a:ext cx="3143272" cy="461665"/>
          </a:xfrm>
          <a:prstGeom prst="rect">
            <a:avLst/>
          </a:prstGeom>
          <a:noFill/>
        </p:spPr>
        <p:txBody>
          <a:bodyPr wrap="square" rtlCol="0">
            <a:spAutoFit/>
          </a:bodyPr>
          <a:lstStyle/>
          <a:p>
            <a:pPr algn="ctr"/>
            <a:r>
              <a:rPr lang="en-US" sz="2400" dirty="0" err="1" smtClean="0">
                <a:hlinkClick r:id="rId2" action="ppaction://hlinksldjump"/>
              </a:rPr>
              <a:t>Selin</a:t>
            </a:r>
            <a:r>
              <a:rPr lang="en-US" sz="2400" dirty="0" smtClean="0">
                <a:hlinkClick r:id="rId2" action="ppaction://hlinksldjump"/>
              </a:rPr>
              <a:t> Deon </a:t>
            </a:r>
            <a:endParaRPr lang="ru-RU" sz="2400" dirty="0"/>
          </a:p>
        </p:txBody>
      </p:sp>
      <p:pic>
        <p:nvPicPr>
          <p:cNvPr id="4" name="Picture 7" descr="dionn"/>
          <p:cNvPicPr>
            <a:picLocks noChangeAspect="1" noChangeArrowheads="1"/>
          </p:cNvPicPr>
          <p:nvPr/>
        </p:nvPicPr>
        <p:blipFill>
          <a:blip r:embed="rId3"/>
          <a:srcRect/>
          <a:stretch>
            <a:fillRect/>
          </a:stretch>
        </p:blipFill>
        <p:spPr>
          <a:xfrm>
            <a:off x="571472" y="3357562"/>
            <a:ext cx="2209819" cy="30104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928670"/>
            <a:ext cx="7286676" cy="1938992"/>
          </a:xfrm>
          <a:prstGeom prst="rect">
            <a:avLst/>
          </a:prstGeom>
          <a:noFill/>
        </p:spPr>
        <p:txBody>
          <a:bodyPr wrap="square" rtlCol="0">
            <a:spAutoFit/>
          </a:bodyPr>
          <a:lstStyle/>
          <a:p>
            <a:pPr algn="ctr"/>
            <a:r>
              <a:rPr lang="en-US" sz="6000" dirty="0" smtClean="0"/>
              <a:t>Who was the famous Hockey –player ?</a:t>
            </a:r>
            <a:endParaRPr lang="ru-RU" sz="6000" dirty="0"/>
          </a:p>
        </p:txBody>
      </p:sp>
      <p:sp>
        <p:nvSpPr>
          <p:cNvPr id="3" name="TextBox 2"/>
          <p:cNvSpPr txBox="1"/>
          <p:nvPr/>
        </p:nvSpPr>
        <p:spPr>
          <a:xfrm>
            <a:off x="5000628" y="3786190"/>
            <a:ext cx="2643206" cy="461665"/>
          </a:xfrm>
          <a:prstGeom prst="rect">
            <a:avLst/>
          </a:prstGeom>
          <a:noFill/>
        </p:spPr>
        <p:txBody>
          <a:bodyPr wrap="square" rtlCol="0">
            <a:spAutoFit/>
          </a:bodyPr>
          <a:lstStyle/>
          <a:p>
            <a:r>
              <a:rPr lang="en-US" sz="2400" dirty="0" smtClean="0">
                <a:hlinkClick r:id="rId2" action="ppaction://hlinksldjump"/>
              </a:rPr>
              <a:t>Ivan – Gretzky </a:t>
            </a:r>
            <a:endParaRPr lang="ru-RU" sz="2400" dirty="0"/>
          </a:p>
        </p:txBody>
      </p:sp>
      <p:pic>
        <p:nvPicPr>
          <p:cNvPr id="4" name="Picture 7" descr="g03031"/>
          <p:cNvPicPr>
            <a:picLocks noChangeAspect="1" noChangeArrowheads="1"/>
          </p:cNvPicPr>
          <p:nvPr/>
        </p:nvPicPr>
        <p:blipFill>
          <a:blip r:embed="rId3"/>
          <a:srcRect/>
          <a:stretch>
            <a:fillRect/>
          </a:stretch>
        </p:blipFill>
        <p:spPr>
          <a:xfrm>
            <a:off x="1000100" y="3000372"/>
            <a:ext cx="2469771" cy="348774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928670"/>
            <a:ext cx="8286808" cy="1938992"/>
          </a:xfrm>
          <a:prstGeom prst="rect">
            <a:avLst/>
          </a:prstGeom>
          <a:noFill/>
        </p:spPr>
        <p:txBody>
          <a:bodyPr wrap="square" rtlCol="0">
            <a:spAutoFit/>
          </a:bodyPr>
          <a:lstStyle/>
          <a:p>
            <a:pPr algn="ctr"/>
            <a:r>
              <a:rPr lang="en-US" sz="6000" dirty="0" smtClean="0"/>
              <a:t>When we use Zero Conditional? </a:t>
            </a:r>
            <a:endParaRPr lang="ru-RU" sz="6000" dirty="0"/>
          </a:p>
        </p:txBody>
      </p:sp>
      <p:sp>
        <p:nvSpPr>
          <p:cNvPr id="3" name="TextBox 2"/>
          <p:cNvSpPr txBox="1"/>
          <p:nvPr/>
        </p:nvSpPr>
        <p:spPr>
          <a:xfrm>
            <a:off x="4929190" y="3571876"/>
            <a:ext cx="3286148" cy="1477328"/>
          </a:xfrm>
          <a:prstGeom prst="rect">
            <a:avLst/>
          </a:prstGeom>
          <a:noFill/>
        </p:spPr>
        <p:txBody>
          <a:bodyPr wrap="square" rtlCol="0">
            <a:spAutoFit/>
          </a:bodyPr>
          <a:lstStyle/>
          <a:p>
            <a:r>
              <a:rPr lang="en-US" dirty="0" smtClean="0">
                <a:hlinkClick r:id="rId2" action="ppaction://hlinksldjump"/>
              </a:rPr>
              <a:t>We use Zero Conditional for something that always happens or is always true, including scientific facts. In both cloth we use Present Simple </a:t>
            </a:r>
            <a:endParaRPr lang="ru-RU" dirty="0"/>
          </a:p>
        </p:txBody>
      </p:sp>
      <p:pic>
        <p:nvPicPr>
          <p:cNvPr id="4" name="Picture 5" descr="Картинка 1 из 1992">
            <a:hlinkClick r:id="rId3"/>
          </p:cNvPr>
          <p:cNvPicPr>
            <a:picLocks noChangeAspect="1" noChangeArrowheads="1"/>
          </p:cNvPicPr>
          <p:nvPr/>
        </p:nvPicPr>
        <p:blipFill>
          <a:blip r:embed="rId4"/>
          <a:srcRect/>
          <a:stretch>
            <a:fillRect/>
          </a:stretch>
        </p:blipFill>
        <p:spPr bwMode="auto">
          <a:xfrm>
            <a:off x="1214414" y="3286124"/>
            <a:ext cx="2695575" cy="24780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00042"/>
            <a:ext cx="8643966" cy="1938992"/>
          </a:xfrm>
          <a:prstGeom prst="rect">
            <a:avLst/>
          </a:prstGeom>
          <a:noFill/>
        </p:spPr>
        <p:txBody>
          <a:bodyPr wrap="square" rtlCol="0">
            <a:spAutoFit/>
          </a:bodyPr>
          <a:lstStyle/>
          <a:p>
            <a:pPr algn="ctr"/>
            <a:r>
              <a:rPr lang="en-US" sz="6000" dirty="0" smtClean="0"/>
              <a:t>What is it degree comparison of adjective? </a:t>
            </a:r>
            <a:endParaRPr lang="ru-RU" sz="6000" dirty="0"/>
          </a:p>
        </p:txBody>
      </p:sp>
      <p:sp>
        <p:nvSpPr>
          <p:cNvPr id="3" name="TextBox 2"/>
          <p:cNvSpPr txBox="1"/>
          <p:nvPr/>
        </p:nvSpPr>
        <p:spPr>
          <a:xfrm>
            <a:off x="3214678" y="3857628"/>
            <a:ext cx="5500726" cy="830997"/>
          </a:xfrm>
          <a:prstGeom prst="rect">
            <a:avLst/>
          </a:prstGeom>
          <a:noFill/>
        </p:spPr>
        <p:txBody>
          <a:bodyPr wrap="square" rtlCol="0">
            <a:spAutoFit/>
          </a:bodyPr>
          <a:lstStyle/>
          <a:p>
            <a:pPr algn="ctr"/>
            <a:r>
              <a:rPr lang="ru-RU" sz="2400" dirty="0" smtClean="0">
                <a:hlinkClick r:id="rId2" action="ppaction://hlinksldjump"/>
              </a:rPr>
              <a:t>Это степени сравнения качественных</a:t>
            </a:r>
            <a:r>
              <a:rPr lang="en-US" sz="2400" dirty="0" smtClean="0">
                <a:hlinkClick r:id="rId2" action="ppaction://hlinksldjump"/>
              </a:rPr>
              <a:t> </a:t>
            </a:r>
            <a:r>
              <a:rPr lang="ru-RU" sz="2400" dirty="0" smtClean="0">
                <a:hlinkClick r:id="rId2" action="ppaction://hlinksldjump"/>
              </a:rPr>
              <a:t>имен  прилагательных </a:t>
            </a:r>
            <a:endParaRPr lang="ru-RU" sz="2400" dirty="0"/>
          </a:p>
        </p:txBody>
      </p:sp>
      <p:pic>
        <p:nvPicPr>
          <p:cNvPr id="5121" name="Picture 1"/>
          <p:cNvPicPr>
            <a:picLocks noChangeAspect="1" noChangeArrowheads="1"/>
          </p:cNvPicPr>
          <p:nvPr/>
        </p:nvPicPr>
        <p:blipFill>
          <a:blip r:embed="rId3"/>
          <a:srcRect l="35688" t="57617" r="20937" b="21875"/>
          <a:stretch>
            <a:fillRect/>
          </a:stretch>
        </p:blipFill>
        <p:spPr bwMode="auto">
          <a:xfrm>
            <a:off x="1928794" y="4857760"/>
            <a:ext cx="5643602" cy="150019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42918"/>
            <a:ext cx="8858280" cy="2862322"/>
          </a:xfrm>
          <a:prstGeom prst="rect">
            <a:avLst/>
          </a:prstGeom>
          <a:noFill/>
        </p:spPr>
        <p:txBody>
          <a:bodyPr wrap="square" rtlCol="0">
            <a:spAutoFit/>
          </a:bodyPr>
          <a:lstStyle/>
          <a:p>
            <a:pPr algn="ctr"/>
            <a:r>
              <a:rPr lang="en-US" sz="6000" dirty="0" smtClean="0">
                <a:solidFill>
                  <a:srgbClr val="FF0000"/>
                </a:solidFill>
              </a:rPr>
              <a:t>Translate: </a:t>
            </a:r>
            <a:r>
              <a:rPr lang="ru-RU" sz="6000" dirty="0" smtClean="0"/>
              <a:t>Торонто самый красивый город для туристов</a:t>
            </a:r>
            <a:endParaRPr lang="ru-RU" sz="6000" dirty="0"/>
          </a:p>
        </p:txBody>
      </p:sp>
      <p:sp>
        <p:nvSpPr>
          <p:cNvPr id="3" name="TextBox 2"/>
          <p:cNvSpPr txBox="1"/>
          <p:nvPr/>
        </p:nvSpPr>
        <p:spPr>
          <a:xfrm>
            <a:off x="3929058" y="4071942"/>
            <a:ext cx="4143404" cy="830997"/>
          </a:xfrm>
          <a:prstGeom prst="rect">
            <a:avLst/>
          </a:prstGeom>
          <a:noFill/>
        </p:spPr>
        <p:txBody>
          <a:bodyPr wrap="square" rtlCol="0">
            <a:spAutoFit/>
          </a:bodyPr>
          <a:lstStyle/>
          <a:p>
            <a:pPr algn="ctr"/>
            <a:r>
              <a:rPr lang="en-US" sz="2400" dirty="0" smtClean="0">
                <a:hlinkClick r:id="rId2" action="ppaction://hlinksldjump"/>
              </a:rPr>
              <a:t>Toronto is the most beautiful town for tourists </a:t>
            </a:r>
            <a:endParaRPr lang="ru-RU" sz="2400" dirty="0"/>
          </a:p>
        </p:txBody>
      </p:sp>
      <p:pic>
        <p:nvPicPr>
          <p:cNvPr id="4" name="Picture 4" descr="1185266945137506810_88d0d17d7963f8a53cef27ff42f8595a"/>
          <p:cNvPicPr>
            <a:picLocks noChangeAspect="1" noChangeArrowheads="1"/>
          </p:cNvPicPr>
          <p:nvPr/>
        </p:nvPicPr>
        <p:blipFill>
          <a:blip r:embed="rId3"/>
          <a:srcRect/>
          <a:stretch>
            <a:fillRect/>
          </a:stretch>
        </p:blipFill>
        <p:spPr bwMode="auto">
          <a:xfrm>
            <a:off x="214282" y="4000504"/>
            <a:ext cx="3605207" cy="25541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785794"/>
            <a:ext cx="7715304" cy="1938992"/>
          </a:xfrm>
          <a:prstGeom prst="rect">
            <a:avLst/>
          </a:prstGeom>
          <a:noFill/>
        </p:spPr>
        <p:txBody>
          <a:bodyPr wrap="square" rtlCol="0">
            <a:spAutoFit/>
          </a:bodyPr>
          <a:lstStyle/>
          <a:p>
            <a:r>
              <a:rPr lang="en-US" sz="6000" dirty="0" smtClean="0">
                <a:solidFill>
                  <a:srgbClr val="FF0000"/>
                </a:solidFill>
              </a:rPr>
              <a:t>Translate:</a:t>
            </a:r>
            <a:r>
              <a:rPr lang="en-US" sz="6000" dirty="0" smtClean="0"/>
              <a:t> </a:t>
            </a:r>
            <a:r>
              <a:rPr lang="ru-RU" sz="6000" dirty="0" smtClean="0"/>
              <a:t>Это знаменитый город </a:t>
            </a:r>
            <a:endParaRPr lang="ru-RU" sz="6000" dirty="0"/>
          </a:p>
        </p:txBody>
      </p:sp>
      <p:sp>
        <p:nvSpPr>
          <p:cNvPr id="3" name="TextBox 2"/>
          <p:cNvSpPr txBox="1"/>
          <p:nvPr/>
        </p:nvSpPr>
        <p:spPr>
          <a:xfrm>
            <a:off x="4714876" y="4643446"/>
            <a:ext cx="3071834" cy="461665"/>
          </a:xfrm>
          <a:prstGeom prst="rect">
            <a:avLst/>
          </a:prstGeom>
          <a:noFill/>
        </p:spPr>
        <p:txBody>
          <a:bodyPr wrap="square" rtlCol="0">
            <a:spAutoFit/>
          </a:bodyPr>
          <a:lstStyle/>
          <a:p>
            <a:r>
              <a:rPr lang="en-US" sz="2400" dirty="0" smtClean="0">
                <a:hlinkClick r:id="rId2" action="ppaction://hlinksldjump"/>
              </a:rPr>
              <a:t>This is a famous town </a:t>
            </a:r>
            <a:endParaRPr lang="ru-RU" sz="2400" dirty="0"/>
          </a:p>
        </p:txBody>
      </p:sp>
      <p:pic>
        <p:nvPicPr>
          <p:cNvPr id="4" name="Picture 14" descr="ph07223"/>
          <p:cNvPicPr>
            <a:picLocks noChangeAspect="1" noChangeArrowheads="1"/>
          </p:cNvPicPr>
          <p:nvPr/>
        </p:nvPicPr>
        <p:blipFill>
          <a:blip r:embed="rId3"/>
          <a:srcRect/>
          <a:stretch>
            <a:fillRect/>
          </a:stretch>
        </p:blipFill>
        <p:spPr bwMode="auto">
          <a:xfrm>
            <a:off x="285720" y="2714620"/>
            <a:ext cx="4176713" cy="30194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857232"/>
            <a:ext cx="8358246" cy="1938992"/>
          </a:xfrm>
          <a:prstGeom prst="rect">
            <a:avLst/>
          </a:prstGeom>
          <a:noFill/>
        </p:spPr>
        <p:txBody>
          <a:bodyPr wrap="square" rtlCol="0">
            <a:spAutoFit/>
          </a:bodyPr>
          <a:lstStyle/>
          <a:p>
            <a:r>
              <a:rPr lang="en-US" sz="6000" dirty="0" smtClean="0">
                <a:solidFill>
                  <a:srgbClr val="FF0000"/>
                </a:solidFill>
              </a:rPr>
              <a:t>Translate:</a:t>
            </a:r>
            <a:r>
              <a:rPr lang="en-US" sz="6000" dirty="0" smtClean="0"/>
              <a:t> </a:t>
            </a:r>
            <a:r>
              <a:rPr lang="ru-RU" sz="6000" dirty="0" smtClean="0"/>
              <a:t>Канада больше чем Казахстан</a:t>
            </a:r>
            <a:endParaRPr lang="ru-RU" sz="6000" dirty="0"/>
          </a:p>
        </p:txBody>
      </p:sp>
      <p:sp>
        <p:nvSpPr>
          <p:cNvPr id="3" name="TextBox 2"/>
          <p:cNvSpPr txBox="1"/>
          <p:nvPr/>
        </p:nvSpPr>
        <p:spPr>
          <a:xfrm>
            <a:off x="4214810" y="3643314"/>
            <a:ext cx="4500594" cy="830997"/>
          </a:xfrm>
          <a:prstGeom prst="rect">
            <a:avLst/>
          </a:prstGeom>
          <a:noFill/>
        </p:spPr>
        <p:txBody>
          <a:bodyPr wrap="square" rtlCol="0">
            <a:spAutoFit/>
          </a:bodyPr>
          <a:lstStyle/>
          <a:p>
            <a:r>
              <a:rPr lang="en-US" sz="2400" dirty="0" smtClean="0">
                <a:hlinkClick r:id="rId2" action="ppaction://hlinksldjump"/>
              </a:rPr>
              <a:t>Canada is bigger than Kazakhstan </a:t>
            </a:r>
            <a:endParaRPr lang="ru-RU" sz="2400" dirty="0"/>
          </a:p>
        </p:txBody>
      </p:sp>
      <p:pic>
        <p:nvPicPr>
          <p:cNvPr id="4" name="Picture 12" descr="canada_map"/>
          <p:cNvPicPr>
            <a:picLocks noChangeAspect="1" noChangeArrowheads="1"/>
          </p:cNvPicPr>
          <p:nvPr/>
        </p:nvPicPr>
        <p:blipFill>
          <a:blip r:embed="rId3"/>
          <a:srcRect/>
          <a:stretch>
            <a:fillRect/>
          </a:stretch>
        </p:blipFill>
        <p:spPr>
          <a:xfrm>
            <a:off x="785786" y="3214686"/>
            <a:ext cx="3119438" cy="2747888"/>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214554"/>
            <a:ext cx="8305800" cy="1143000"/>
          </a:xfrm>
        </p:spPr>
        <p:txBody>
          <a:bodyPr>
            <a:noAutofit/>
          </a:bodyPr>
          <a:lstStyle/>
          <a:p>
            <a:pPr algn="ctr"/>
            <a:r>
              <a:rPr lang="en-US" sz="6000" dirty="0" smtClean="0"/>
              <a:t>Thank you for your attention!</a:t>
            </a:r>
            <a:endParaRPr lang="ru-RU" sz="6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307</TotalTime>
  <Words>654</Words>
  <PresentationFormat>Экран (4:3)</PresentationFormat>
  <Paragraphs>102</Paragraphs>
  <Slides>33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Поток</vt:lpstr>
      <vt:lpstr>Lesson play of Canada</vt:lpstr>
      <vt:lpstr>Yourself-game </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play of Canada</dc:title>
  <dc:creator>Администратор</dc:creator>
  <cp:lastModifiedBy>XTreme.ws</cp:lastModifiedBy>
  <cp:revision>28</cp:revision>
  <dcterms:created xsi:type="dcterms:W3CDTF">2015-03-01T06:03:36Z</dcterms:created>
  <dcterms:modified xsi:type="dcterms:W3CDTF">2015-03-01T14:55:15Z</dcterms:modified>
</cp:coreProperties>
</file>